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sldIdLst>
    <p:sldId id="342" r:id="rId2"/>
    <p:sldId id="335" r:id="rId3"/>
    <p:sldId id="305" r:id="rId4"/>
    <p:sldId id="356" r:id="rId5"/>
    <p:sldId id="307" r:id="rId6"/>
    <p:sldId id="343" r:id="rId7"/>
    <p:sldId id="257" r:id="rId8"/>
    <p:sldId id="315" r:id="rId9"/>
    <p:sldId id="316" r:id="rId10"/>
    <p:sldId id="328" r:id="rId11"/>
    <p:sldId id="329" r:id="rId12"/>
    <p:sldId id="298" r:id="rId13"/>
    <p:sldId id="330" r:id="rId14"/>
    <p:sldId id="331" r:id="rId15"/>
    <p:sldId id="332" r:id="rId16"/>
    <p:sldId id="337" r:id="rId17"/>
    <p:sldId id="334" r:id="rId18"/>
    <p:sldId id="258" r:id="rId19"/>
    <p:sldId id="259" r:id="rId20"/>
    <p:sldId id="260" r:id="rId21"/>
    <p:sldId id="280" r:id="rId22"/>
    <p:sldId id="344" r:id="rId23"/>
    <p:sldId id="348" r:id="rId24"/>
    <p:sldId id="345" r:id="rId25"/>
    <p:sldId id="349" r:id="rId26"/>
    <p:sldId id="347" r:id="rId27"/>
    <p:sldId id="350" r:id="rId28"/>
    <p:sldId id="299" r:id="rId29"/>
    <p:sldId id="352" r:id="rId30"/>
    <p:sldId id="353" r:id="rId31"/>
    <p:sldId id="354" r:id="rId32"/>
    <p:sldId id="355" r:id="rId33"/>
    <p:sldId id="272" r:id="rId34"/>
    <p:sldId id="271" r:id="rId35"/>
    <p:sldId id="277" r:id="rId36"/>
    <p:sldId id="296" r:id="rId37"/>
    <p:sldId id="301" r:id="rId38"/>
    <p:sldId id="302" r:id="rId39"/>
    <p:sldId id="304" r:id="rId40"/>
    <p:sldId id="364" r:id="rId41"/>
    <p:sldId id="357" r:id="rId42"/>
    <p:sldId id="359" r:id="rId43"/>
    <p:sldId id="320" r:id="rId44"/>
    <p:sldId id="295" r:id="rId45"/>
    <p:sldId id="324" r:id="rId46"/>
    <p:sldId id="360" r:id="rId47"/>
    <p:sldId id="326" r:id="rId48"/>
    <p:sldId id="327" r:id="rId49"/>
    <p:sldId id="340" r:id="rId50"/>
    <p:sldId id="278" r:id="rId51"/>
    <p:sldId id="309" r:id="rId52"/>
    <p:sldId id="282" r:id="rId53"/>
    <p:sldId id="284" r:id="rId54"/>
    <p:sldId id="287" r:id="rId55"/>
    <p:sldId id="283" r:id="rId56"/>
    <p:sldId id="288" r:id="rId57"/>
    <p:sldId id="289" r:id="rId58"/>
    <p:sldId id="362" r:id="rId59"/>
    <p:sldId id="290" r:id="rId60"/>
    <p:sldId id="363" r:id="rId61"/>
    <p:sldId id="292" r:id="rId62"/>
    <p:sldId id="319" r:id="rId63"/>
    <p:sldId id="310" r:id="rId64"/>
    <p:sldId id="311" r:id="rId65"/>
    <p:sldId id="313" r:id="rId66"/>
    <p:sldId id="314" r:id="rId67"/>
  </p:sldIdLst>
  <p:sldSz cx="9144000" cy="6858000" type="screen4x3"/>
  <p:notesSz cx="6858000" cy="9144000"/>
  <p:defaultTextStyle>
    <a:defPPr>
      <a:defRPr lang="pl-PL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00000"/>
    <a:srgbClr val="FF9900"/>
    <a:srgbClr val="FFFF00"/>
    <a:srgbClr val="FF0000"/>
    <a:srgbClr val="CC0066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8" autoAdjust="0"/>
    <p:restoredTop sz="90929" autoAdjust="0"/>
  </p:normalViewPr>
  <p:slideViewPr>
    <p:cSldViewPr>
      <p:cViewPr varScale="1">
        <p:scale>
          <a:sx n="79" d="100"/>
          <a:sy n="79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51.wmf"/><Relationship Id="rId1" Type="http://schemas.openxmlformats.org/officeDocument/2006/relationships/image" Target="../media/image4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/>
              <a:t>Kliknij, aby edytować wzorce stylu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F5D341-1EC5-4B89-A52F-C4E6172F050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431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376B7-0534-48C3-BC00-95C21B3D1F0B}" type="slidenum">
              <a:rPr lang="pl-PL" smtClean="0">
                <a:solidFill>
                  <a:srgbClr val="000000"/>
                </a:solidFill>
              </a:rPr>
              <a:pPr/>
              <a:t>1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3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altLang="pl-PL"/>
          </a:p>
        </p:txBody>
      </p:sp>
      <p:sp>
        <p:nvSpPr>
          <p:cNvPr id="7885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2FC24-1394-49E1-896B-1751E18100EE}" type="slidenum">
              <a:rPr lang="pl-PL" altLang="pl-PL" smtClean="0"/>
              <a:pPr/>
              <a:t>33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4687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5D341-1EC5-4B89-A52F-C4E6172F0506}" type="slidenum">
              <a:rPr lang="pl-PL" smtClean="0"/>
              <a:pPr>
                <a:defRPr/>
              </a:pPr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574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119C5-B556-4566-80BE-F009C378FDC9}" type="slidenum">
              <a:rPr lang="pl-PL" altLang="pl-PL" smtClean="0"/>
              <a:pPr/>
              <a:t>2</a:t>
            </a:fld>
            <a:endParaRPr lang="pl-PL" altLang="pl-PL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48048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410D0-6218-4924-B861-4601A5C22D42}" type="slidenum">
              <a:rPr lang="pl-PL" smtClean="0">
                <a:solidFill>
                  <a:srgbClr val="000000"/>
                </a:solidFill>
              </a:rPr>
              <a:pPr/>
              <a:t>6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E49EC-EF89-49FF-B99E-C7E6D134B873}" type="slidenum">
              <a:rPr lang="pl-PL" smtClean="0">
                <a:solidFill>
                  <a:srgbClr val="000000"/>
                </a:solidFill>
              </a:rPr>
              <a:pPr/>
              <a:t>22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B5F6E-694D-4529-BD42-77743C5A3486}" type="slidenum">
              <a:rPr lang="pl-PL" smtClean="0">
                <a:solidFill>
                  <a:srgbClr val="000000"/>
                </a:solidFill>
              </a:rPr>
              <a:pPr/>
              <a:t>23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F994A-C841-4C33-98EA-913510C0D3D6}" type="slidenum">
              <a:rPr lang="pl-PL" smtClean="0">
                <a:solidFill>
                  <a:srgbClr val="000000"/>
                </a:solidFill>
              </a:rPr>
              <a:pPr/>
              <a:t>24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62DB5-CD82-42D8-83BE-8A044A0CAA3E}" type="slidenum">
              <a:rPr lang="pl-PL" smtClean="0">
                <a:solidFill>
                  <a:srgbClr val="000000"/>
                </a:solidFill>
              </a:rPr>
              <a:pPr/>
              <a:t>26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90423-B08D-477B-A2CA-1A521C4F89BD}" type="slidenum">
              <a:rPr lang="pl-PL" smtClean="0">
                <a:solidFill>
                  <a:srgbClr val="000000"/>
                </a:solidFill>
              </a:rPr>
              <a:pPr/>
              <a:t>29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5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6583B-EE5C-44CE-B402-A744D9064A43}" type="slidenum">
              <a:rPr lang="pl-PL" smtClean="0">
                <a:solidFill>
                  <a:srgbClr val="000000"/>
                </a:solidFill>
              </a:rPr>
              <a:pPr/>
              <a:t>30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5E9ED-6136-4457-841C-B7972BBEF13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7CBBB-3D4A-4F01-B420-C716B3B1DA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B772-6455-42D3-91E9-F48D0D9269F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2D18-FFF5-4D26-AB53-49E46F911E5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1F6C2-0CF0-4ED7-BE5B-8FBCDBECCC4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6479E-CA98-4DE5-90B1-5E811602B99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DED4-F37F-4A50-BD0A-EE796F95AFA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1F32A-3ADB-41B5-B70C-1B368B39125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5352D-A2E9-4385-B49F-DA63DA044B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DE957-948F-498B-A7D1-D6CC4BD1EDF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B3D4-B86C-435E-8526-262FCCF23BD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wzorzec stylu tytułu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wzorce stylu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288A5F-CB32-4652-91EF-5F790A3A476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4.docx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5.docx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5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3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6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6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.docx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rice.edu/~dobelman/textfiles/DistributionsHandbook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vidmlane.com/hyperstat/index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7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7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74.emf"/><Relationship Id="rId4" Type="http://schemas.openxmlformats.org/officeDocument/2006/relationships/oleObject" Target="../embeddings/Microsoft_Word_97_-_2003_Document1.doc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7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76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7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/>
              <a:t>Statystyczna analiza danych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>
                <a:latin typeface="Verdana" pitchFamily="34" charset="0"/>
              </a:rPr>
              <a:t>Wykład 1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5E9ED-6136-4457-841C-B7972BBEF13F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2800">
                <a:latin typeface="Verdana" pitchFamily="34" charset="0"/>
              </a:rPr>
              <a:t>Rodzaje i przykłady cech statystycznych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>
                <a:solidFill>
                  <a:srgbClr val="0033CC"/>
                </a:solidFill>
              </a:rPr>
              <a:t>Ilościowe</a:t>
            </a:r>
          </a:p>
          <a:p>
            <a:pPr lvl="1"/>
            <a:r>
              <a:rPr lang="pl-PL" altLang="pl-PL">
                <a:solidFill>
                  <a:schemeClr val="accent1"/>
                </a:solidFill>
              </a:rPr>
              <a:t>Ciągłe</a:t>
            </a:r>
            <a:r>
              <a:rPr lang="pl-PL" altLang="pl-PL"/>
              <a:t> : wzrost, waga itp.</a:t>
            </a:r>
          </a:p>
          <a:p>
            <a:pPr lvl="1"/>
            <a:r>
              <a:rPr lang="pl-PL" altLang="pl-PL">
                <a:solidFill>
                  <a:schemeClr val="accent1"/>
                </a:solidFill>
              </a:rPr>
              <a:t>Dyskretne</a:t>
            </a:r>
            <a:r>
              <a:rPr lang="pl-PL" altLang="pl-PL"/>
              <a:t> : liczba dzieci, liczba reklamacji itp.</a:t>
            </a:r>
          </a:p>
          <a:p>
            <a:r>
              <a:rPr lang="pl-PL" altLang="pl-PL">
                <a:solidFill>
                  <a:srgbClr val="0033CC"/>
                </a:solidFill>
              </a:rPr>
              <a:t>Jakościowe</a:t>
            </a:r>
          </a:p>
          <a:p>
            <a:pPr lvl="1"/>
            <a:r>
              <a:rPr lang="pl-PL" altLang="pl-PL">
                <a:solidFill>
                  <a:schemeClr val="accent1"/>
                </a:solidFill>
              </a:rPr>
              <a:t>O kategoriach uporządkowanych</a:t>
            </a:r>
            <a:r>
              <a:rPr lang="pl-PL" altLang="pl-PL"/>
              <a:t>: miasta (małe, średnie, duże), rodziny (bezdzietne, wielodzietne) itp.</a:t>
            </a:r>
          </a:p>
          <a:p>
            <a:pPr lvl="1"/>
            <a:r>
              <a:rPr lang="pl-PL" altLang="pl-PL">
                <a:solidFill>
                  <a:schemeClr val="accent1"/>
                </a:solidFill>
              </a:rPr>
              <a:t>Nominalne</a:t>
            </a:r>
            <a:r>
              <a:rPr lang="pl-PL" altLang="pl-PL"/>
              <a:t> : grupa krwi, płeć, kolor oczu itp.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7200" y="304800"/>
          <a:ext cx="8193088" cy="623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Dokument programu Word 2007" r:id="rId4" imgW="8654021" imgH="6579244" progId="Word.Document.12">
                  <p:embed/>
                </p:oleObj>
              </mc:Choice>
              <mc:Fallback>
                <p:oleObj name="Dokument programu Word 2007" r:id="rId4" imgW="8654021" imgH="657924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8193088" cy="623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09575" y="660400"/>
          <a:ext cx="8575675" cy="586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kument" r:id="rId3" imgW="8683752" imgH="5943600" progId="Word.Document.8">
                  <p:embed/>
                </p:oleObj>
              </mc:Choice>
              <mc:Fallback>
                <p:oleObj name="Dokument" r:id="rId3" imgW="8683752" imgH="5943600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660400"/>
                        <a:ext cx="8575675" cy="586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304800" y="152400"/>
            <a:ext cx="8534400" cy="585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l-PL" altLang="pl-PL" sz="2800">
                <a:solidFill>
                  <a:schemeClr val="tx2"/>
                </a:solidFill>
                <a:latin typeface="Arial Unicode MS" pitchFamily="34" charset="-128"/>
              </a:rPr>
              <a:t>Opracowanie materiału statystycznego</a:t>
            </a:r>
            <a:endParaRPr lang="pl-PL" altLang="pl-PL" sz="2000" b="1">
              <a:latin typeface="Arial Unicode MS" pitchFamily="34" charset="-128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2000" b="1">
              <a:latin typeface="Arial Unicode MS" pitchFamily="34" charset="-128"/>
            </a:endParaRP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 b="1">
                <a:latin typeface="Verdana" pitchFamily="34" charset="0"/>
              </a:rPr>
              <a:t>Szereg szczegółowy</a:t>
            </a:r>
            <a:r>
              <a:rPr lang="pl-PL" altLang="pl-PL" sz="2000">
                <a:latin typeface="Verdana" pitchFamily="34" charset="0"/>
              </a:rPr>
              <a:t> (</a:t>
            </a:r>
            <a:r>
              <a:rPr lang="pl-PL" altLang="pl-PL" sz="2000" b="1">
                <a:latin typeface="Verdana" pitchFamily="34" charset="0"/>
              </a:rPr>
              <a:t>wyliczający</a:t>
            </a:r>
            <a:r>
              <a:rPr lang="pl-PL" altLang="pl-PL" sz="2000">
                <a:latin typeface="Verdana" pitchFamily="34" charset="0"/>
              </a:rPr>
              <a:t>) – uporządkowany ciąg obserwowanych wartości badanej cechy statystycznej.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 b="1">
                <a:latin typeface="Verdana" pitchFamily="34" charset="0"/>
              </a:rPr>
              <a:t>Szereg</a:t>
            </a:r>
            <a:r>
              <a:rPr lang="pl-PL" altLang="pl-PL" sz="2000">
                <a:latin typeface="Verdana" pitchFamily="34" charset="0"/>
              </a:rPr>
              <a:t> </a:t>
            </a:r>
            <a:r>
              <a:rPr lang="pl-PL" altLang="pl-PL" sz="2000" b="1">
                <a:latin typeface="Verdana" pitchFamily="34" charset="0"/>
              </a:rPr>
              <a:t>rozdzielczy</a:t>
            </a:r>
            <a:r>
              <a:rPr lang="pl-PL" altLang="pl-PL" sz="2000">
                <a:latin typeface="Verdana" pitchFamily="34" charset="0"/>
              </a:rPr>
              <a:t> (</a:t>
            </a:r>
            <a:r>
              <a:rPr lang="pl-PL" altLang="pl-PL" sz="2000" b="1">
                <a:latin typeface="Verdana" pitchFamily="34" charset="0"/>
              </a:rPr>
              <a:t>strukturalny</a:t>
            </a:r>
            <a:r>
              <a:rPr lang="pl-PL" altLang="pl-PL" sz="2000">
                <a:latin typeface="Verdana" pitchFamily="34" charset="0"/>
              </a:rPr>
              <a:t>) – materiał statystyczny podzielony na grupy (klasy) według wybranego kryterium,</a:t>
            </a:r>
            <a:br>
              <a:rPr lang="pl-PL" altLang="pl-PL" sz="2000">
                <a:latin typeface="Verdana" pitchFamily="34" charset="0"/>
              </a:rPr>
            </a:br>
            <a:r>
              <a:rPr lang="pl-PL" altLang="pl-PL" sz="2000">
                <a:latin typeface="Verdana" pitchFamily="34" charset="0"/>
              </a:rPr>
              <a:t>zapisany w postaci tabelarycznej, z podaniem liczebności </a:t>
            </a:r>
            <a:br>
              <a:rPr lang="pl-PL" altLang="pl-PL" sz="2000">
                <a:latin typeface="Verdana" pitchFamily="34" charset="0"/>
              </a:rPr>
            </a:br>
            <a:r>
              <a:rPr lang="pl-PL" altLang="pl-PL" sz="2000">
                <a:latin typeface="Verdana" pitchFamily="34" charset="0"/>
              </a:rPr>
              <a:t>(lub częstości) każdej z wyodrębnionych grup,.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>
                <a:latin typeface="Verdana" pitchFamily="34" charset="0"/>
              </a:rPr>
              <a:t>Szeregi rozdzielcze są wynikiem operacji grupowania danych.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>
                <a:latin typeface="Verdana" pitchFamily="34" charset="0"/>
              </a:rPr>
              <a:t> W przypadku cechy mierzalnej z małą liczbą wariantów cechy tworzy się szeregi rozdzielcze </a:t>
            </a:r>
            <a:r>
              <a:rPr lang="pl-PL" altLang="pl-PL" sz="2000" b="1">
                <a:latin typeface="Verdana" pitchFamily="34" charset="0"/>
              </a:rPr>
              <a:t>punktowe</a:t>
            </a:r>
            <a:r>
              <a:rPr lang="pl-PL" altLang="pl-PL" sz="2000">
                <a:latin typeface="Verdana" pitchFamily="34" charset="0"/>
              </a:rPr>
              <a:t>.</a:t>
            </a:r>
            <a:r>
              <a:rPr lang="pl-PL" altLang="pl-PL" sz="2000" b="1">
                <a:latin typeface="Verdana" pitchFamily="34" charset="0"/>
              </a:rPr>
              <a:t>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>
                <a:latin typeface="Verdana" pitchFamily="34" charset="0"/>
              </a:rPr>
              <a:t>Gdy wariantów jest dużo buduje się szeregi rozdzielcze </a:t>
            </a:r>
            <a:r>
              <a:rPr lang="pl-PL" altLang="pl-PL" sz="2000" b="1">
                <a:latin typeface="Verdana" pitchFamily="34" charset="0"/>
              </a:rPr>
              <a:t>przedziałowe</a:t>
            </a:r>
            <a:r>
              <a:rPr lang="pl-PL" altLang="pl-PL" sz="2000">
                <a:latin typeface="Verdana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>
                <a:latin typeface="Verdana" pitchFamily="34" charset="0"/>
              </a:rPr>
              <a:t>Szereg rozdzielczy cechy mierzalnej opisuje </a:t>
            </a:r>
            <a:r>
              <a:rPr lang="pl-PL" altLang="pl-PL" sz="2000" b="1">
                <a:latin typeface="Verdana" pitchFamily="34" charset="0"/>
              </a:rPr>
              <a:t>rozkład empiryczny</a:t>
            </a:r>
            <a:r>
              <a:rPr lang="pl-PL" altLang="pl-PL" sz="2000">
                <a:latin typeface="Verdana" pitchFamily="34" charset="0"/>
              </a:rPr>
              <a:t> badanej cechy.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04800" y="304800"/>
            <a:ext cx="86106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l-PL" altLang="pl-PL" sz="2000" b="1">
                <a:latin typeface="Verdana" pitchFamily="34" charset="0"/>
              </a:rPr>
              <a:t>Przykład </a:t>
            </a:r>
            <a:r>
              <a:rPr lang="pl-PL" altLang="pl-PL" sz="2000">
                <a:latin typeface="Verdana" pitchFamily="34" charset="0"/>
              </a:rPr>
              <a:t> (</a:t>
            </a:r>
            <a:r>
              <a:rPr lang="pl-PL" altLang="pl-PL" sz="1800">
                <a:latin typeface="Verdana" pitchFamily="34" charset="0"/>
              </a:rPr>
              <a:t>szereg rozdzielczy punktowy</a:t>
            </a:r>
            <a:r>
              <a:rPr lang="pl-PL" altLang="pl-PL" sz="2000">
                <a:latin typeface="Verdana" pitchFamily="34" charset="0"/>
              </a:rPr>
              <a:t>)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Liczba pracowników w poszczególnych przedsiębiorstwach pewnego koncernu wynosi: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100; 125; 170; 144; 144; 235; 301; 100; 100; 170; 144; 235; 100; 301; 170; 301; 125; 125; 235, 125:125; 100; 144; 301; 144; 144; 170; 144; 144; 144.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10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Są to tzw. </a:t>
            </a:r>
            <a:r>
              <a:rPr lang="pl-PL" altLang="pl-PL" sz="1600" i="1">
                <a:latin typeface="Verdana" pitchFamily="34" charset="0"/>
              </a:rPr>
              <a:t>dane surowe. </a:t>
            </a:r>
            <a:r>
              <a:rPr lang="pl-PL" altLang="pl-PL" sz="1600">
                <a:latin typeface="Verdana" pitchFamily="34" charset="0"/>
              </a:rPr>
              <a:t>Opisują cechę mierzalną skokową</a:t>
            </a:r>
            <a:r>
              <a:rPr lang="pl-PL" altLang="pl-PL" sz="1600" i="1">
                <a:latin typeface="Verdana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Po uporządkowaniu danych (np. rosnąco) dostajemy szereg wyliczający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(zapisany 2 wierszach tabeli).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Ponieważ w zbiorze danych mamy tylko 5 wariantów cechy tworzymy szereg rozdzielczy punktowy postaci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16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1400" i="1">
              <a:latin typeface="Verdana" pitchFamily="34" charset="0"/>
            </a:endParaRPr>
          </a:p>
        </p:txBody>
      </p:sp>
      <p:graphicFrame>
        <p:nvGraphicFramePr>
          <p:cNvPr id="81955" name="Group 35"/>
          <p:cNvGraphicFramePr>
            <a:graphicFrameLocks noGrp="1"/>
          </p:cNvGraphicFramePr>
          <p:nvPr/>
        </p:nvGraphicFramePr>
        <p:xfrm>
          <a:off x="3200400" y="3995738"/>
          <a:ext cx="2249488" cy="2651248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Grupa</a:t>
                      </a:r>
                      <a:endParaRPr kumimoji="0" lang="pl-P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Liczebność</a:t>
                      </a:r>
                      <a:endParaRPr kumimoji="0" lang="pl-P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144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235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301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SUMA</a:t>
                      </a: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52400" y="0"/>
            <a:ext cx="8839200" cy="613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l-PL" altLang="pl-PL" b="1">
                <a:latin typeface="Verdana" pitchFamily="34" charset="0"/>
              </a:rPr>
              <a:t>Przykład</a:t>
            </a:r>
            <a:r>
              <a:rPr lang="pl-PL" altLang="pl-PL">
                <a:latin typeface="Verdana" pitchFamily="34" charset="0"/>
              </a:rPr>
              <a:t> </a:t>
            </a:r>
            <a:r>
              <a:rPr lang="pl-PL" altLang="pl-PL" sz="3200">
                <a:latin typeface="Verdana" pitchFamily="34" charset="0"/>
              </a:rPr>
              <a:t>(</a:t>
            </a:r>
            <a:r>
              <a:rPr lang="pl-PL" altLang="pl-PL" sz="2000">
                <a:latin typeface="Verdana" pitchFamily="34" charset="0"/>
              </a:rPr>
              <a:t>szereg rozdzielczy przedziałowy</a:t>
            </a:r>
            <a:r>
              <a:rPr lang="pl-PL" altLang="pl-PL" sz="3200">
                <a:latin typeface="Verdana" pitchFamily="34" charset="0"/>
              </a:rPr>
              <a:t>)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Powierzchnie użytkowe (w m</a:t>
            </a:r>
            <a:r>
              <a:rPr lang="pl-PL" altLang="pl-PL" sz="1600" baseline="30000">
                <a:latin typeface="Verdana" pitchFamily="34" charset="0"/>
              </a:rPr>
              <a:t>2</a:t>
            </a:r>
            <a:r>
              <a:rPr lang="pl-PL" altLang="pl-PL" sz="1600">
                <a:latin typeface="Verdana" pitchFamily="34" charset="0"/>
              </a:rPr>
              <a:t>) badanych sklepów przedstawia uporządkowany szereg wartości cechy: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Courier New" pitchFamily="49" charset="0"/>
              </a:rPr>
              <a:t> </a:t>
            </a:r>
            <a:r>
              <a:rPr lang="pl-PL" altLang="pl-PL" sz="1800">
                <a:latin typeface="Courier New" pitchFamily="49" charset="0"/>
              </a:rPr>
              <a:t>76;  81; 83;   85;  87;  91;  93;  94;  95;  97;  99; 104; 111; 112; 113; 114; 116; 118; 119; 120; 121; 122; 123; 125; 126; 127; 128; 128; 129; 130; 131; 132; 133; 133; 135; 135; 136; 137; 138; 138; 141; 141; 141; 141; 143; 144; 146; 146; 148; 148; 152; 155; 158; 159; 161; 162; 163; 165; 166; 167; 178; 179; 179; 182; 184; 184; 193, 198; 200.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000">
                <a:latin typeface="Verdana" pitchFamily="34" charset="0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Powierzchnia jest cechą mierzalną ciągłą, dlatego przeprowadzimy grupowanie statystyczne danych tworząc szereg rozdzielczy, z przedziałami klasowymi </a:t>
            </a:r>
            <a:br>
              <a:rPr lang="pl-PL" altLang="pl-PL" sz="1600">
                <a:latin typeface="Verdana" pitchFamily="34" charset="0"/>
              </a:rPr>
            </a:br>
            <a:r>
              <a:rPr lang="pl-PL" altLang="pl-PL" sz="1600">
                <a:latin typeface="Verdana" pitchFamily="34" charset="0"/>
              </a:rPr>
              <a:t>o rozpiętości 20 m</a:t>
            </a:r>
            <a:r>
              <a:rPr lang="pl-PL" altLang="pl-PL" sz="1600" baseline="30000">
                <a:latin typeface="Verdana" pitchFamily="34" charset="0"/>
              </a:rPr>
              <a:t>2</a:t>
            </a:r>
            <a:r>
              <a:rPr lang="pl-PL" altLang="pl-PL" sz="1600">
                <a:latin typeface="Verdana" pitchFamily="34" charset="0"/>
              </a:rPr>
              <a:t> i początkiem pierwszego przedziału klasowego równym </a:t>
            </a:r>
            <a:br>
              <a:rPr lang="pl-PL" altLang="pl-PL" sz="1600">
                <a:latin typeface="Verdana" pitchFamily="34" charset="0"/>
              </a:rPr>
            </a:br>
            <a:r>
              <a:rPr lang="pl-PL" altLang="pl-PL" sz="1600">
                <a:latin typeface="Verdana" pitchFamily="34" charset="0"/>
              </a:rPr>
              <a:t>70 m</a:t>
            </a:r>
            <a:r>
              <a:rPr lang="pl-PL" altLang="pl-PL" sz="1600" baseline="30000">
                <a:latin typeface="Verdana" pitchFamily="34" charset="0"/>
              </a:rPr>
              <a:t>2</a:t>
            </a:r>
            <a:r>
              <a:rPr lang="pl-PL" altLang="pl-PL" sz="1600">
                <a:latin typeface="Verdana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Otrzymany szereg rozdzielczy (liczebności) ma postać: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16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16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16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(</a:t>
            </a:r>
            <a:r>
              <a:rPr lang="pl-PL" altLang="pl-PL" sz="1200" i="1">
                <a:latin typeface="Verdana" pitchFamily="34" charset="0"/>
              </a:rPr>
              <a:t>przyjęto</a:t>
            </a:r>
            <a:r>
              <a:rPr lang="pl-PL" altLang="pl-PL" sz="1600">
                <a:latin typeface="Verdana" pitchFamily="34" charset="0"/>
              </a:rPr>
              <a:t> </a:t>
            </a:r>
            <a:r>
              <a:rPr lang="pl-PL" altLang="pl-PL" sz="1200" i="1">
                <a:latin typeface="Verdana" pitchFamily="34" charset="0"/>
              </a:rPr>
              <a:t>przedziały lewostronnie domknięte, prawostronnie otwarte</a:t>
            </a:r>
            <a:r>
              <a:rPr lang="pl-PL" altLang="pl-PL" sz="1600">
                <a:latin typeface="Verdana" pitchFamily="34" charset="0"/>
              </a:rPr>
              <a:t>)</a:t>
            </a:r>
          </a:p>
        </p:txBody>
      </p:sp>
      <p:pic>
        <p:nvPicPr>
          <p:cNvPr id="61443" name="Picture 3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953000"/>
            <a:ext cx="79914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l-PL" altLang="pl-PL" sz="2000" b="1">
                <a:latin typeface="Verdana" pitchFamily="34" charset="0"/>
              </a:rPr>
              <a:t>Szereg rozdzielczy częstości </a:t>
            </a:r>
            <a:r>
              <a:rPr lang="pl-PL" altLang="pl-PL" sz="2000">
                <a:latin typeface="Verdana" pitchFamily="34" charset="0"/>
              </a:rPr>
              <a:t>uzyskujemy zastępując liczebności przez odpowiadające im częstości (częstości względne)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2000">
              <a:latin typeface="Verdana" pitchFamily="34" charset="0"/>
            </a:endParaRPr>
          </a:p>
          <a:p>
            <a:pPr lvl="1" algn="l" eaLnBrk="1" hangingPunct="1">
              <a:spcBef>
                <a:spcPct val="50000"/>
              </a:spcBef>
            </a:pPr>
            <a:r>
              <a:rPr lang="pl-PL" altLang="pl-PL" sz="1800">
                <a:latin typeface="Verdana" pitchFamily="34" charset="0"/>
              </a:rPr>
              <a:t>częstość = (liczebność grupy) / (liczebność łączna)    (                 )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20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pl-PL" altLang="pl-PL" sz="2000">
                <a:latin typeface="Verdana" pitchFamily="34" charset="0"/>
              </a:rPr>
              <a:t>Szereg rozdzielczy częstości dla prezentowanych danych </a:t>
            </a:r>
            <a:br>
              <a:rPr lang="pl-PL" altLang="pl-PL" sz="2000">
                <a:latin typeface="Verdana" pitchFamily="34" charset="0"/>
              </a:rPr>
            </a:br>
            <a:r>
              <a:rPr lang="pl-PL" altLang="pl-PL" sz="2000">
                <a:latin typeface="Verdana" pitchFamily="34" charset="0"/>
              </a:rPr>
              <a:t>ma postać 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20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20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pl-PL" altLang="pl-PL" sz="2000">
                <a:latin typeface="Verdana" pitchFamily="34" charset="0"/>
              </a:rPr>
              <a:t>w ujęciu procentowym</a:t>
            </a:r>
          </a:p>
        </p:txBody>
      </p:sp>
      <p:pic>
        <p:nvPicPr>
          <p:cNvPr id="8196" name="Picture 3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24200"/>
            <a:ext cx="777716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4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800600"/>
            <a:ext cx="7777163" cy="733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291013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l-PL" altLang="pl-PL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4291013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l-PL" altLang="pl-PL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224713" y="1257300"/>
          <a:ext cx="9683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Równanie" r:id="rId5" imgW="545863" imgH="444307" progId="Equation.3">
                  <p:embed/>
                </p:oleObj>
              </mc:Choice>
              <mc:Fallback>
                <p:oleObj name="Równanie" r:id="rId5" imgW="545863" imgH="44430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3" y="1257300"/>
                        <a:ext cx="96837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828800" y="685800"/>
            <a:ext cx="531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pl-PL" altLang="pl-PL">
                <a:solidFill>
                  <a:srgbClr val="000000"/>
                </a:solidFill>
                <a:latin typeface="Verdana" pitchFamily="34" charset="0"/>
              </a:rPr>
              <a:t>Szeregi rozdzielcze skumulowane</a:t>
            </a:r>
          </a:p>
        </p:txBody>
      </p:sp>
      <p:pic>
        <p:nvPicPr>
          <p:cNvPr id="62467" name="Picture 3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848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" name="Object 0"/>
          <p:cNvGraphicFramePr>
            <a:graphicFrameLocks noChangeAspect="1"/>
          </p:cNvGraphicFramePr>
          <p:nvPr/>
        </p:nvGraphicFramePr>
        <p:xfrm>
          <a:off x="228600" y="304800"/>
          <a:ext cx="8461375" cy="62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kument" r:id="rId4" imgW="7848600" imgH="5759196" progId="Word.Document.8">
                  <p:embed/>
                </p:oleObj>
              </mc:Choice>
              <mc:Fallback>
                <p:oleObj name="Dokument" r:id="rId4" imgW="7848600" imgH="575919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461375" cy="62007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AR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pl-PL" altLang="pl-PL" sz="3200" b="1">
                <a:solidFill>
                  <a:schemeClr val="accent2"/>
                </a:solidFill>
              </a:rPr>
              <a:t>Histogram</a:t>
            </a:r>
            <a:r>
              <a:rPr lang="pl-PL" altLang="pl-PL" b="1">
                <a:solidFill>
                  <a:schemeClr val="accent2"/>
                </a:solidFill>
              </a:rPr>
              <a:t> </a:t>
            </a:r>
            <a:r>
              <a:rPr lang="pl-PL" altLang="pl-PL" sz="3200" b="1">
                <a:solidFill>
                  <a:schemeClr val="accent2"/>
                </a:solidFill>
              </a:rPr>
              <a:t>liczebności</a:t>
            </a:r>
            <a:endParaRPr lang="pl-PL" altLang="pl-PL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371600" y="1371600"/>
          <a:ext cx="6553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SGWIN StatFolios" r:id="rId3" imgW="6181725" imgH="3762375" progId="SGStatFolio">
                  <p:embed/>
                </p:oleObj>
              </mc:Choice>
              <mc:Fallback>
                <p:oleObj name="SGWIN StatFolios" r:id="rId3" imgW="6181725" imgH="3762375" progId="SGStatFolio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6553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3200400" y="51816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altLang="pl-PL" sz="2800" b="1">
                <a:solidFill>
                  <a:srgbClr val="009900"/>
                </a:solidFill>
              </a:rPr>
              <a:t>Liczba oczek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l-PL" sz="2400" b="1" dirty="0">
                <a:solidFill>
                  <a:srgbClr val="0000FF"/>
                </a:solidFill>
              </a:rPr>
              <a:t/>
            </a:r>
            <a:br>
              <a:rPr lang="pl-PL" sz="2400" b="1" dirty="0">
                <a:solidFill>
                  <a:srgbClr val="0000FF"/>
                </a:solidFill>
              </a:rPr>
            </a:br>
            <a:r>
              <a:rPr lang="pl-PL" sz="2400" b="1" dirty="0">
                <a:solidFill>
                  <a:srgbClr val="0000FF"/>
                </a:solidFill>
              </a:rPr>
              <a:t/>
            </a:r>
            <a:br>
              <a:rPr lang="pl-PL" sz="2400" b="1" dirty="0">
                <a:solidFill>
                  <a:srgbClr val="0000FF"/>
                </a:solidFill>
              </a:rPr>
            </a:br>
            <a:r>
              <a:rPr lang="pl-PL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STATYSTYCZNA ANALIZA DANYCH </a:t>
            </a:r>
            <a:r>
              <a:rPr lang="pl-PL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pl-PL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pl-PL" b="1" dirty="0">
              <a:solidFill>
                <a:srgbClr val="0000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696200" cy="42672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l-PL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III semestr studiów inżynierskich w PJATK, </a:t>
            </a:r>
            <a:r>
              <a:rPr lang="pl-PL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2020/21</a:t>
            </a:r>
            <a:endParaRPr lang="pl-PL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buFontTx/>
              <a:buNone/>
              <a:defRPr/>
            </a:pPr>
            <a:endParaRPr lang="pl-PL" sz="8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buFontTx/>
              <a:buNone/>
              <a:defRPr/>
            </a:pPr>
            <a:r>
              <a:rPr lang="pl-PL" sz="2000" dirty="0"/>
              <a:t>Prowadząca:  dr hab. Elżbieta </a:t>
            </a:r>
            <a:r>
              <a:rPr lang="pl-PL" sz="2000" dirty="0" err="1"/>
              <a:t>Ferenstein</a:t>
            </a:r>
            <a:endParaRPr lang="pl-PL" sz="1800" b="1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pl-PL" sz="2800" b="1" dirty="0">
                <a:solidFill>
                  <a:srgbClr val="CC0066"/>
                </a:solidFill>
              </a:rPr>
              <a:t>Cel wykładu</a:t>
            </a:r>
            <a:r>
              <a:rPr lang="pl-PL" sz="2800" dirty="0"/>
              <a:t> - poznanie  podstaw analizy danych  </a:t>
            </a:r>
          </a:p>
          <a:p>
            <a:pPr>
              <a:buFontTx/>
              <a:buNone/>
              <a:defRPr/>
            </a:pPr>
            <a:r>
              <a:rPr lang="pl-PL" sz="2800" dirty="0"/>
              <a:t>                                                        </a:t>
            </a:r>
          </a:p>
          <a:p>
            <a:pPr>
              <a:defRPr/>
            </a:pPr>
            <a:r>
              <a:rPr lang="pl-PL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statystyka opisowa </a:t>
            </a:r>
          </a:p>
          <a:p>
            <a:pPr>
              <a:defRPr/>
            </a:pPr>
            <a:r>
              <a:rPr lang="pl-PL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modelowanie probabilistyczne    </a:t>
            </a:r>
          </a:p>
          <a:p>
            <a:pPr>
              <a:defRPr/>
            </a:pPr>
            <a:r>
              <a:rPr lang="pl-PL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wnioskowanie statystyczne </a:t>
            </a:r>
            <a:r>
              <a:rPr lang="pl-PL" sz="2800" dirty="0"/>
              <a:t> </a:t>
            </a:r>
          </a:p>
        </p:txBody>
      </p:sp>
      <p:pic>
        <p:nvPicPr>
          <p:cNvPr id="55300" name="Picture 6" descr="PE0767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114800"/>
            <a:ext cx="1712913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pl-PL" altLang="pl-PL" sz="3200" b="1">
                <a:solidFill>
                  <a:schemeClr val="accent2"/>
                </a:solidFill>
              </a:rPr>
              <a:t>Wykres kołowy</a:t>
            </a:r>
            <a:endParaRPr lang="pl-PL" altLang="pl-PL" sz="3200">
              <a:solidFill>
                <a:schemeClr val="accent2"/>
              </a:solidFill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838200" y="1676400"/>
          <a:ext cx="7367588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SGWIN StatFolios" r:id="rId3" imgW="6181725" imgH="3762375" progId="SGStatFolio">
                  <p:embed/>
                </p:oleObj>
              </mc:Choice>
              <mc:Fallback>
                <p:oleObj name="SGWIN StatFolios" r:id="rId3" imgW="6181725" imgH="3762375" progId="SGStatFolio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367588" cy="44831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l"/>
            <a:r>
              <a:rPr lang="pl-PL" altLang="pl-PL" sz="3200" b="1">
                <a:solidFill>
                  <a:schemeClr val="accent2"/>
                </a:solidFill>
                <a:latin typeface="Arial" pitchFamily="34" charset="0"/>
              </a:rPr>
              <a:t>Metody opisu danych jakościowych</a:t>
            </a:r>
            <a:endParaRPr lang="pl-PL" altLang="pl-PL" sz="3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7188200" y="3767138"/>
            <a:ext cx="152558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5816600" y="3767138"/>
            <a:ext cx="137318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4" name="Rectangle 14"/>
          <p:cNvSpPr>
            <a:spLocks noChangeArrowheads="1"/>
          </p:cNvSpPr>
          <p:nvPr/>
        </p:nvSpPr>
        <p:spPr bwMode="auto">
          <a:xfrm>
            <a:off x="7188200" y="5446713"/>
            <a:ext cx="15255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5" name="Rectangle 16"/>
          <p:cNvSpPr>
            <a:spLocks noChangeArrowheads="1"/>
          </p:cNvSpPr>
          <p:nvPr/>
        </p:nvSpPr>
        <p:spPr bwMode="auto">
          <a:xfrm>
            <a:off x="5816600" y="5446713"/>
            <a:ext cx="13731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6" name="Rectangle 18"/>
          <p:cNvSpPr>
            <a:spLocks noChangeArrowheads="1"/>
          </p:cNvSpPr>
          <p:nvPr/>
        </p:nvSpPr>
        <p:spPr bwMode="auto">
          <a:xfrm>
            <a:off x="4292600" y="5446713"/>
            <a:ext cx="15255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7" name="Rectangle 22"/>
          <p:cNvSpPr>
            <a:spLocks noChangeArrowheads="1"/>
          </p:cNvSpPr>
          <p:nvPr/>
        </p:nvSpPr>
        <p:spPr bwMode="auto">
          <a:xfrm>
            <a:off x="406400" y="5446713"/>
            <a:ext cx="24399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8" name="Rectangle 24"/>
          <p:cNvSpPr>
            <a:spLocks noChangeArrowheads="1"/>
          </p:cNvSpPr>
          <p:nvPr/>
        </p:nvSpPr>
        <p:spPr bwMode="auto">
          <a:xfrm>
            <a:off x="7188200" y="4291013"/>
            <a:ext cx="15255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9" name="Rectangle 26"/>
          <p:cNvSpPr>
            <a:spLocks noChangeArrowheads="1"/>
          </p:cNvSpPr>
          <p:nvPr/>
        </p:nvSpPr>
        <p:spPr bwMode="auto">
          <a:xfrm>
            <a:off x="5816600" y="4291013"/>
            <a:ext cx="13731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0" name="Rectangle 30"/>
          <p:cNvSpPr>
            <a:spLocks noChangeArrowheads="1"/>
          </p:cNvSpPr>
          <p:nvPr/>
        </p:nvSpPr>
        <p:spPr bwMode="auto">
          <a:xfrm>
            <a:off x="2844800" y="4291013"/>
            <a:ext cx="14493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1" name="Rectangle 32"/>
          <p:cNvSpPr>
            <a:spLocks noChangeArrowheads="1"/>
          </p:cNvSpPr>
          <p:nvPr/>
        </p:nvSpPr>
        <p:spPr bwMode="auto">
          <a:xfrm>
            <a:off x="406400" y="4291013"/>
            <a:ext cx="24399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2" name="Rectangle 34"/>
          <p:cNvSpPr>
            <a:spLocks noChangeArrowheads="1"/>
          </p:cNvSpPr>
          <p:nvPr/>
        </p:nvSpPr>
        <p:spPr bwMode="auto">
          <a:xfrm>
            <a:off x="5791200" y="3048000"/>
            <a:ext cx="28971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3" name="Rectangle 38"/>
          <p:cNvSpPr>
            <a:spLocks noChangeArrowheads="1"/>
          </p:cNvSpPr>
          <p:nvPr/>
        </p:nvSpPr>
        <p:spPr bwMode="auto">
          <a:xfrm>
            <a:off x="406400" y="3073400"/>
            <a:ext cx="24399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4" name="Rectangle 4"/>
          <p:cNvSpPr>
            <a:spLocks noChangeArrowheads="1"/>
          </p:cNvSpPr>
          <p:nvPr/>
        </p:nvSpPr>
        <p:spPr bwMode="auto">
          <a:xfrm>
            <a:off x="1371600" y="1143000"/>
            <a:ext cx="586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b="1">
                <a:solidFill>
                  <a:srgbClr val="DE5322"/>
                </a:solidFill>
                <a:latin typeface="Arial" pitchFamily="34" charset="0"/>
              </a:rPr>
              <a:t>wykres  słupkowy</a:t>
            </a:r>
            <a:r>
              <a:rPr lang="pl-PL" altLang="pl-PL" b="1">
                <a:solidFill>
                  <a:srgbClr val="DE5322"/>
                </a:solidFill>
              </a:rPr>
              <a:t>,  </a:t>
            </a:r>
            <a:r>
              <a:rPr lang="pl-PL" altLang="pl-PL" b="1">
                <a:solidFill>
                  <a:srgbClr val="DE5322"/>
                </a:solidFill>
                <a:latin typeface="Arial" pitchFamily="34" charset="0"/>
              </a:rPr>
              <a:t>wykres</a:t>
            </a:r>
            <a:r>
              <a:rPr lang="pl-PL" altLang="pl-PL">
                <a:solidFill>
                  <a:srgbClr val="DE5322"/>
                </a:solidFill>
                <a:latin typeface="Arial" pitchFamily="34" charset="0"/>
              </a:rPr>
              <a:t> </a:t>
            </a:r>
            <a:r>
              <a:rPr lang="pl-PL" altLang="pl-PL" b="1">
                <a:solidFill>
                  <a:srgbClr val="DE5322"/>
                </a:solidFill>
                <a:latin typeface="Arial" pitchFamily="34" charset="0"/>
              </a:rPr>
              <a:t> kołowy</a:t>
            </a:r>
          </a:p>
          <a:p>
            <a:pPr algn="ctr"/>
            <a:endParaRPr lang="pl-PL" altLang="pl-PL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603250" y="1830388"/>
          <a:ext cx="8299450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kument" r:id="rId3" imgW="8421624" imgH="4797552" progId="Word.Document.8">
                  <p:embed/>
                </p:oleObj>
              </mc:Choice>
              <mc:Fallback>
                <p:oleObj name="Dokument" r:id="rId3" imgW="8421624" imgH="479755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830388"/>
                        <a:ext cx="8299450" cy="474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21</a:t>
            </a:fld>
            <a:endParaRPr lang="pl-P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231321DA-2628-47C8-A268-BE80480D45F8}" type="slidenum">
              <a:rPr lang="pl-PL" smtClean="0"/>
              <a:pPr algn="ctr"/>
              <a:t>22</a:t>
            </a:fld>
            <a:endParaRPr lang="pl-PL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129463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  <p:pic>
        <p:nvPicPr>
          <p:cNvPr id="634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1550" y="2060575"/>
            <a:ext cx="7261225" cy="4106863"/>
          </a:xfrm>
          <a:noFill/>
        </p:spPr>
      </p:pic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2195513" y="1341438"/>
            <a:ext cx="4679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Tablica danych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DCDE27E1-E8A1-4228-9AC2-A76F1C3A8F01}" type="slidenum">
              <a:rPr lang="pl-PL" smtClean="0"/>
              <a:pPr algn="ctr"/>
              <a:t>23</a:t>
            </a:fld>
            <a:endParaRPr lang="pl-PL"/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684213" y="5516563"/>
            <a:ext cx="7991475" cy="649287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pl-PL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43597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pl-PL" sz="12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sz="2000" dirty="0">
                <a:latin typeface="Verdana" pitchFamily="34" charset="0"/>
              </a:rPr>
              <a:t>Opis danych surowych: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 2 próbki o </a:t>
            </a:r>
            <a:r>
              <a:rPr lang="pl-PL" sz="2000" dirty="0" err="1">
                <a:latin typeface="Verdana" pitchFamily="34" charset="0"/>
              </a:rPr>
              <a:t>licznościach</a:t>
            </a:r>
            <a:r>
              <a:rPr lang="pl-PL" sz="2000" dirty="0">
                <a:latin typeface="Verdana" pitchFamily="34" charset="0"/>
              </a:rPr>
              <a:t> n</a:t>
            </a:r>
            <a:r>
              <a:rPr lang="pl-PL" sz="2000" baseline="-25000" dirty="0">
                <a:latin typeface="Verdana" pitchFamily="34" charset="0"/>
              </a:rPr>
              <a:t>1</a:t>
            </a:r>
            <a:r>
              <a:rPr lang="pl-PL" sz="2000" dirty="0">
                <a:latin typeface="Verdana" pitchFamily="34" charset="0"/>
              </a:rPr>
              <a:t> = 544000 oraz n</a:t>
            </a:r>
            <a:r>
              <a:rPr lang="pl-PL" sz="2000" baseline="-25000" dirty="0">
                <a:latin typeface="Verdana" pitchFamily="34" charset="0"/>
              </a:rPr>
              <a:t>2</a:t>
            </a:r>
            <a:r>
              <a:rPr lang="pl-PL" sz="2000" dirty="0">
                <a:latin typeface="Verdana" pitchFamily="34" charset="0"/>
              </a:rPr>
              <a:t> = 1265000 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 cecha jakościowa: grupa kierunków studiów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 6 kategorii (atrybutów) cechy 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 atrybuty: grupa kierunków pedagogicznych,</a:t>
            </a:r>
            <a:br>
              <a:rPr lang="pl-PL" sz="2000" dirty="0">
                <a:latin typeface="Verdana" pitchFamily="34" charset="0"/>
              </a:rPr>
            </a:br>
            <a:r>
              <a:rPr lang="pl-PL" sz="2000" dirty="0">
                <a:latin typeface="Verdana" pitchFamily="34" charset="0"/>
              </a:rPr>
              <a:t> humanistycznych, medycznych, ....</a:t>
            </a:r>
          </a:p>
          <a:p>
            <a:pPr marL="784225" lvl="1" indent="-327025" eaLnBrk="1" hangingPunct="1">
              <a:lnSpc>
                <a:spcPct val="90000"/>
              </a:lnSpc>
            </a:pPr>
            <a:endParaRPr lang="pl-PL" sz="20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sz="2000" dirty="0">
                <a:latin typeface="Verdana" pitchFamily="34" charset="0"/>
              </a:rPr>
              <a:t>Najliczniejsze grupy kierunków: 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nauki ścisłe i przyrodnicze w 1990/91 roku 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prawo i nauki społeczne w 1997/98 roku</a:t>
            </a:r>
          </a:p>
          <a:p>
            <a:pPr marL="784225" lvl="1" indent="-327025" eaLnBrk="1" hangingPunct="1">
              <a:lnSpc>
                <a:spcPct val="90000"/>
              </a:lnSpc>
            </a:pPr>
            <a:endParaRPr lang="pl-PL" sz="20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sz="2000" dirty="0">
                <a:latin typeface="Verdana" pitchFamily="34" charset="0"/>
              </a:rPr>
              <a:t>Procentowy udział klasy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l-PL" sz="2000" dirty="0">
              <a:latin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l-PL" sz="2000" dirty="0">
              <a:latin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l-PL" sz="2000" dirty="0">
                <a:latin typeface="Verdana" pitchFamily="34" charset="0"/>
              </a:rPr>
              <a:t>(liczność klasy / liczność próbki) * 100% = częstość * 100%</a:t>
            </a:r>
          </a:p>
        </p:txBody>
      </p: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200900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7F28BA2A-EDDE-49AA-AD90-1FA77FDBB21B}" type="slidenum">
              <a:rPr lang="pl-PL" smtClean="0"/>
              <a:pPr algn="ctr"/>
              <a:t>24</a:t>
            </a:fld>
            <a:endParaRPr lang="pl-PL"/>
          </a:p>
        </p:txBody>
      </p:sp>
      <p:graphicFrame>
        <p:nvGraphicFramePr>
          <p:cNvPr id="1331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65238" y="1700213"/>
          <a:ext cx="6472237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Wykres" r:id="rId4" imgW="6486525" imgH="4533798" progId="Excel.Sheet.8">
                  <p:embed/>
                </p:oleObj>
              </mc:Choice>
              <mc:Fallback>
                <p:oleObj name="Wykres" r:id="rId4" imgW="6486525" imgH="4533798" progId="Excel.Shee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700213"/>
                        <a:ext cx="6472237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1331913" y="134143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 słupkowy</a:t>
            </a:r>
          </a:p>
        </p:txBody>
      </p:sp>
      <p:sp>
        <p:nvSpPr>
          <p:cNvPr id="13318" name="Rectangle 11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345363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68313" y="549275"/>
          <a:ext cx="8137525" cy="568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Wykres" r:id="rId3" imgW="6486525" imgH="4533798" progId="Excel.Sheet.8">
                  <p:embed/>
                </p:oleObj>
              </mc:Choice>
              <mc:Fallback>
                <p:oleObj name="Wykres" r:id="rId3" imgW="6486525" imgH="4533798" progId="Excel.Shee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9275"/>
                        <a:ext cx="8137525" cy="568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25</a:t>
            </a:fld>
            <a:endParaRPr lang="pl-P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FC4E92D2-F5B9-4048-BD13-6C73117BA2CD}" type="slidenum">
              <a:rPr lang="pl-PL" smtClean="0"/>
              <a:pPr algn="ctr"/>
              <a:t>26</a:t>
            </a:fld>
            <a:endParaRPr lang="pl-PL"/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76375" y="1628775"/>
          <a:ext cx="6472238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Wykres" r:id="rId4" imgW="6486525" imgH="4533798" progId="Excel.Sheet.8">
                  <p:embed/>
                </p:oleObj>
              </mc:Choice>
              <mc:Fallback>
                <p:oleObj name="Wykres" r:id="rId4" imgW="6486525" imgH="4533798" progId="Excel.Shee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6472238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331913" y="134143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Połączony wykres słupkowy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200900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ytuł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02550" cy="731838"/>
          </a:xfrm>
        </p:spPr>
        <p:txBody>
          <a:bodyPr/>
          <a:lstStyle/>
          <a:p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 kołowy</a:t>
            </a:r>
            <a:br>
              <a:rPr lang="pl-PL">
                <a:solidFill>
                  <a:srgbClr val="000000"/>
                </a:solidFill>
                <a:latin typeface="Verdana" pitchFamily="34" charset="0"/>
              </a:rPr>
            </a:br>
            <a:endParaRPr lang="pl-PL"/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68313" y="1196975"/>
          <a:ext cx="8137525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Wykres" r:id="rId3" imgW="10229850" imgH="7239203" progId="Excel.Sheet.8">
                  <p:embed/>
                </p:oleObj>
              </mc:Choice>
              <mc:Fallback>
                <p:oleObj name="Wykres" r:id="rId3" imgW="10229850" imgH="7239203" progId="Excel.Shee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8137525" cy="576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27</a:t>
            </a:fld>
            <a:endParaRPr lang="pl-P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4"/>
          <p:cNvGraphicFramePr>
            <a:graphicFrameLocks noChangeAspect="1"/>
          </p:cNvGraphicFramePr>
          <p:nvPr/>
        </p:nvGraphicFramePr>
        <p:xfrm>
          <a:off x="528638" y="549275"/>
          <a:ext cx="8615362" cy="58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3" imgW="8670579" imgH="5935286" progId="Word.Document.8">
                  <p:embed/>
                </p:oleObj>
              </mc:Choice>
              <mc:Fallback>
                <p:oleObj name="Document" r:id="rId3" imgW="8670579" imgH="593528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49275"/>
                        <a:ext cx="8615362" cy="589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28</a:t>
            </a:fld>
            <a:endParaRPr lang="pl-P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ymbol zastępczy numeru slajdu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350C38C5-6C15-443D-9FCB-97DEF5512668}" type="slidenum">
              <a:rPr lang="pl-PL" smtClean="0"/>
              <a:pPr algn="ctr"/>
              <a:t>29</a:t>
            </a:fld>
            <a:endParaRPr lang="pl-PL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27088" y="1809750"/>
          <a:ext cx="7704137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Wykres" r:id="rId4" imgW="6343641" imgH="4121056" progId="Excel.Sheet.8">
                  <p:embed/>
                </p:oleObj>
              </mc:Choice>
              <mc:Fallback>
                <p:oleObj name="Wykres" r:id="rId4" imgW="6343641" imgH="4121056" progId="Excel.Shee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09750"/>
                        <a:ext cx="7704137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331913" y="134143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 kołowy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31913" y="134143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 kołowy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1403350" y="188913"/>
            <a:ext cx="71294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096"/>
          <p:cNvGraphicFramePr>
            <a:graphicFrameLocks noChangeAspect="1"/>
          </p:cNvGraphicFramePr>
          <p:nvPr/>
        </p:nvGraphicFramePr>
        <p:xfrm>
          <a:off x="371475" y="427038"/>
          <a:ext cx="8651875" cy="619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kument" r:id="rId3" imgW="8763000" imgH="6266688" progId="Word.Document.8">
                  <p:embed/>
                </p:oleObj>
              </mc:Choice>
              <mc:Fallback>
                <p:oleObj name="Dokument" r:id="rId3" imgW="8763000" imgH="6266688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427038"/>
                        <a:ext cx="8651875" cy="619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38846F45-0B1A-4A95-AB1A-66C133EEB9F7}" type="slidenum">
              <a:rPr lang="pl-PL" smtClean="0"/>
              <a:pPr algn="ctr"/>
              <a:t>30</a:t>
            </a:fld>
            <a:endParaRPr lang="pl-PL"/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1844675"/>
          <a:ext cx="416560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Wykres" r:id="rId4" imgW="10229850" imgH="7239203" progId="Excel.Sheet.8">
                  <p:embed/>
                </p:oleObj>
              </mc:Choice>
              <mc:Fallback>
                <p:oleObj name="Wykres" r:id="rId4" imgW="10229850" imgH="7239203" progId="Excel.Sheet.8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4165600" cy="294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1700213"/>
          <a:ext cx="5076825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Wykres" r:id="rId6" imgW="6400800" imgH="4153002" progId="Excel.Sheet.8">
                  <p:embed/>
                </p:oleObj>
              </mc:Choice>
              <mc:Fallback>
                <p:oleObj name="Wykres" r:id="rId6" imgW="6400800" imgH="4153002" progId="Excel.Sheet.8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00213"/>
                        <a:ext cx="5076825" cy="329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1476375" y="1125538"/>
            <a:ext cx="6264275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Wykresy kołowe</a:t>
            </a:r>
          </a:p>
        </p:txBody>
      </p:sp>
      <p:sp>
        <p:nvSpPr>
          <p:cNvPr id="19463" name="Rectangle 13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056438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87375"/>
          </a:xfrm>
        </p:spPr>
        <p:txBody>
          <a:bodyPr/>
          <a:lstStyle/>
          <a:p>
            <a:r>
              <a:rPr lang="pl-PL" altLang="pl-PL">
                <a:latin typeface="Verdana" pitchFamily="34" charset="0"/>
              </a:rPr>
              <a:t>Wykres słupkowy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581025" y="1814513"/>
          <a:ext cx="7910513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3" imgW="7913294" imgH="4413887" progId="Excel.Sheet.8">
                  <p:embed/>
                </p:oleObj>
              </mc:Choice>
              <mc:Fallback>
                <p:oleObj r:id="rId3" imgW="7913294" imgH="4413887" progId="Excel.Shee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814513"/>
                        <a:ext cx="7910513" cy="441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9913" y="1260475"/>
            <a:ext cx="8261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2000" b="1"/>
              <a:t>Przykład </a:t>
            </a:r>
          </a:p>
          <a:p>
            <a:pPr>
              <a:spcBef>
                <a:spcPct val="50000"/>
              </a:spcBef>
            </a:pPr>
            <a:r>
              <a:rPr lang="pl-PL" altLang="pl-PL" sz="1400" b="1"/>
              <a:t>Tablica xx</a:t>
            </a:r>
            <a:r>
              <a:rPr lang="pl-PL" altLang="pl-PL" sz="1400"/>
              <a:t>. Wartość eksportu krajów członkowskich UE w okresie2006 I-X (ceny bieżące w mld EUR)</a:t>
            </a:r>
          </a:p>
        </p:txBody>
      </p:sp>
      <p:graphicFrame>
        <p:nvGraphicFramePr>
          <p:cNvPr id="187397" name="Group 5"/>
          <p:cNvGraphicFramePr>
            <a:graphicFrameLocks noGrp="1"/>
          </p:cNvGraphicFramePr>
          <p:nvPr/>
        </p:nvGraphicFramePr>
        <p:xfrm>
          <a:off x="373063" y="6042025"/>
          <a:ext cx="8464550" cy="274638"/>
        </p:xfrm>
        <a:graphic>
          <a:graphicData uri="http://schemas.openxmlformats.org/drawingml/2006/table">
            <a:tbl>
              <a:tblPr/>
              <a:tblGrid>
                <a:gridCol w="8464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Źr</a:t>
                      </a:r>
                      <a:r>
                        <a:rPr kumimoji="0" lang="pl-PL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ó</a:t>
                      </a:r>
                      <a:r>
                        <a:rPr kumimoji="0" lang="pl-PL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dło: </a:t>
                      </a:r>
                      <a:r>
                        <a:rPr kumimoji="0" lang="pl-PL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http://www.stat.gov.pl/cps/rde/xbcr/gus/PUBL_unia_europejska_wskazniki_krotkookresowe_01_2007.xls  </a:t>
                      </a:r>
                      <a:endParaRPr kumimoji="0" lang="pl-PL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73" marB="4577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48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1C0665-0979-48D5-A60D-9291C3F1E713}" type="slidenum">
              <a:rPr lang="pl-PL" altLang="pl-PL" smtClean="0"/>
              <a:pPr/>
              <a:t>31</a:t>
            </a:fld>
            <a:endParaRPr lang="pl-PL" altLang="pl-PL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l-PL" altLang="pl-PL">
                <a:latin typeface="Verdana" pitchFamily="34" charset="0"/>
              </a:rPr>
              <a:t>Wykres kołowy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284288" y="2058988"/>
          <a:ext cx="6665912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Wykres" r:id="rId3" imgW="11791950" imgH="7276998" progId="Excel.Sheet.8">
                  <p:embed/>
                </p:oleObj>
              </mc:Choice>
              <mc:Fallback>
                <p:oleObj name="Wykres" r:id="rId3" imgW="11791950" imgH="7276998" progId="Excel.Shee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058988"/>
                        <a:ext cx="6665912" cy="411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95300" y="1500188"/>
            <a:ext cx="8261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2000" b="1"/>
              <a:t>Przykład </a:t>
            </a:r>
          </a:p>
          <a:p>
            <a:pPr>
              <a:spcBef>
                <a:spcPct val="50000"/>
              </a:spcBef>
            </a:pPr>
            <a:r>
              <a:rPr lang="pl-PL" altLang="pl-PL" sz="1400" b="1"/>
              <a:t>Tablica xx</a:t>
            </a:r>
            <a:r>
              <a:rPr lang="pl-PL" altLang="pl-PL" sz="1400"/>
              <a:t>. Wartość eksportu krajów członkowskich UE w okresie2006 I-X (ceny bieżące w mld EUR)</a:t>
            </a:r>
          </a:p>
        </p:txBody>
      </p:sp>
      <p:graphicFrame>
        <p:nvGraphicFramePr>
          <p:cNvPr id="188428" name="Group 12"/>
          <p:cNvGraphicFramePr>
            <a:graphicFrameLocks noGrp="1"/>
          </p:cNvGraphicFramePr>
          <p:nvPr/>
        </p:nvGraphicFramePr>
        <p:xfrm>
          <a:off x="474663" y="5851525"/>
          <a:ext cx="8464550" cy="457200"/>
        </p:xfrm>
        <a:graphic>
          <a:graphicData uri="http://schemas.openxmlformats.org/drawingml/2006/table">
            <a:tbl>
              <a:tblPr/>
              <a:tblGrid>
                <a:gridCol w="8464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Źródło: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http://www.stat.gov.pl/cps/rde/xbcr/gus/PUBL_unia_europejska_wskazniki_krotkookresowe_01_2007.xls  </a:t>
                      </a:r>
                      <a:endParaRPr kumimoji="0" lang="pl-PL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51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FFD47-2182-4938-B7B3-B2C5DB5DF96C}" type="slidenum">
              <a:rPr lang="pl-PL" altLang="pl-PL" smtClean="0"/>
              <a:pPr/>
              <a:t>32</a:t>
            </a:fld>
            <a:endParaRPr lang="pl-PL" altLang="pl-PL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1027113" y="747713"/>
          <a:ext cx="7620000" cy="689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kument" r:id="rId4" imgW="7623048" imgH="6897624" progId="Word.Document.8">
                  <p:embed/>
                </p:oleObj>
              </mc:Choice>
              <mc:Fallback>
                <p:oleObj name="Dokument" r:id="rId4" imgW="7623048" imgH="6897624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747713"/>
                        <a:ext cx="7620000" cy="689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33</a:t>
            </a:fld>
            <a:endParaRPr lang="pl-P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048"/>
          <p:cNvGraphicFramePr>
            <a:graphicFrameLocks noChangeAspect="1"/>
          </p:cNvGraphicFramePr>
          <p:nvPr/>
        </p:nvGraphicFramePr>
        <p:xfrm>
          <a:off x="765175" y="447675"/>
          <a:ext cx="76771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Dokument" r:id="rId3" imgW="7674864" imgH="2389632" progId="Word.Document.8">
                  <p:embed/>
                </p:oleObj>
              </mc:Choice>
              <mc:Fallback>
                <p:oleObj name="Dokument" r:id="rId3" imgW="7674864" imgH="2389632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47675"/>
                        <a:ext cx="767715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2049"/>
          <p:cNvGraphicFramePr>
            <a:graphicFrameLocks noChangeAspect="1"/>
          </p:cNvGraphicFramePr>
          <p:nvPr/>
        </p:nvGraphicFramePr>
        <p:xfrm>
          <a:off x="839788" y="2857500"/>
          <a:ext cx="7602537" cy="38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Dokument" r:id="rId5" imgW="7754112" imgH="3962400" progId="Word.Document.8">
                  <p:embed/>
                </p:oleObj>
              </mc:Choice>
              <mc:Fallback>
                <p:oleObj name="Dokument" r:id="rId5" imgW="7754112" imgH="3962400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857500"/>
                        <a:ext cx="7602537" cy="388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34</a:t>
            </a:fld>
            <a:endParaRPr lang="pl-P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381000" y="304800"/>
          <a:ext cx="8218488" cy="586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Dokument" r:id="rId3" imgW="8220456" imgH="5870448" progId="Word.Document.8">
                  <p:embed/>
                </p:oleObj>
              </mc:Choice>
              <mc:Fallback>
                <p:oleObj name="Dokument" r:id="rId3" imgW="8220456" imgH="5870448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218488" cy="586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025"/>
          <p:cNvGraphicFramePr>
            <a:graphicFrameLocks noChangeAspect="1"/>
          </p:cNvGraphicFramePr>
          <p:nvPr/>
        </p:nvGraphicFramePr>
        <p:xfrm>
          <a:off x="690563" y="4781550"/>
          <a:ext cx="8050212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Dokument" r:id="rId5" imgW="8046720" imgH="1828800" progId="Word.Document.8">
                  <p:embed/>
                </p:oleObj>
              </mc:Choice>
              <mc:Fallback>
                <p:oleObj name="Dokument" r:id="rId5" imgW="8046720" imgH="1828800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781550"/>
                        <a:ext cx="8050212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35</a:t>
            </a:fld>
            <a:endParaRPr lang="pl-P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482600" y="539750"/>
          <a:ext cx="8494713" cy="57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Dokument" r:id="rId3" imgW="8601456" imgH="5861304" progId="Word.Document.8">
                  <p:embed/>
                </p:oleObj>
              </mc:Choice>
              <mc:Fallback>
                <p:oleObj name="Dokument" r:id="rId3" imgW="8601456" imgH="5861304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39750"/>
                        <a:ext cx="8494713" cy="578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36</a:t>
            </a:fld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0"/>
          <p:cNvGraphicFramePr>
            <a:graphicFrameLocks noChangeAspect="1"/>
          </p:cNvGraphicFramePr>
          <p:nvPr/>
        </p:nvGraphicFramePr>
        <p:xfrm>
          <a:off x="742950" y="631825"/>
          <a:ext cx="8121650" cy="550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Dokument" r:id="rId3" imgW="8223504" imgH="5574792" progId="Word.Document.8">
                  <p:embed/>
                </p:oleObj>
              </mc:Choice>
              <mc:Fallback>
                <p:oleObj name="Dokument" r:id="rId3" imgW="8223504" imgH="557479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631825"/>
                        <a:ext cx="8121650" cy="550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37</a:t>
            </a:fld>
            <a:endParaRPr lang="pl-P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 descr="wi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450" y="477838"/>
            <a:ext cx="753110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31825" y="5173663"/>
            <a:ext cx="184150" cy="2070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pl-PL" sz="2000"/>
              <a:t>         </a:t>
            </a:r>
          </a:p>
        </p:txBody>
      </p:sp>
      <p:sp>
        <p:nvSpPr>
          <p:cNvPr id="65540" name="Text Box 30"/>
          <p:cNvSpPr txBox="1">
            <a:spLocks noChangeArrowheads="1"/>
          </p:cNvSpPr>
          <p:nvPr/>
        </p:nvSpPr>
        <p:spPr bwMode="auto">
          <a:xfrm>
            <a:off x="457200" y="4994275"/>
            <a:ext cx="426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altLang="pl-PL" sz="2000"/>
              <a:t>28+16+12+4=60% pracowników ma co najmniej 33 lata        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38</a:t>
            </a:fld>
            <a:endParaRPr lang="pl-P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20700" y="409575"/>
          <a:ext cx="8362950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Dokument" r:id="rId3" imgW="8467344" imgH="6153912" progId="Word.Document.8">
                  <p:embed/>
                </p:oleObj>
              </mc:Choice>
              <mc:Fallback>
                <p:oleObj name="Dokument" r:id="rId3" imgW="8467344" imgH="615391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09575"/>
                        <a:ext cx="8362950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39</a:t>
            </a:fld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885713"/>
              </p:ext>
            </p:extLst>
          </p:nvPr>
        </p:nvGraphicFramePr>
        <p:xfrm>
          <a:off x="320675" y="328613"/>
          <a:ext cx="849471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8791213" imgH="6137391" progId="Word.Document.8">
                  <p:embed/>
                </p:oleObj>
              </mc:Choice>
              <mc:Fallback>
                <p:oleObj name="Document" r:id="rId3" imgW="8791213" imgH="6137391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28613"/>
                        <a:ext cx="849471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E1274E-7EBF-447E-8C18-EF5078D9C6ED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40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5763"/>
              </p:ext>
            </p:extLst>
          </p:nvPr>
        </p:nvGraphicFramePr>
        <p:xfrm>
          <a:off x="642938" y="660400"/>
          <a:ext cx="79502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Dokument" r:id="rId4" imgW="6939158" imgH="4743849" progId="Word.Document.12">
                  <p:embed/>
                </p:oleObj>
              </mc:Choice>
              <mc:Fallback>
                <p:oleObj name="Dokument" r:id="rId4" imgW="6939158" imgH="474384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660400"/>
                        <a:ext cx="7950200" cy="543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15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41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170266"/>
              </p:ext>
            </p:extLst>
          </p:nvPr>
        </p:nvGraphicFramePr>
        <p:xfrm>
          <a:off x="523875" y="760413"/>
          <a:ext cx="8259763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Dokument" r:id="rId4" imgW="7194390" imgH="4822349" progId="Word.Document.12">
                  <p:embed/>
                </p:oleObj>
              </mc:Choice>
              <mc:Fallback>
                <p:oleObj name="Dokument" r:id="rId4" imgW="7194390" imgH="482234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760413"/>
                        <a:ext cx="8259763" cy="553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625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42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81292"/>
              </p:ext>
            </p:extLst>
          </p:nvPr>
        </p:nvGraphicFramePr>
        <p:xfrm>
          <a:off x="950913" y="742950"/>
          <a:ext cx="7912100" cy="508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Dokument" r:id="rId4" imgW="8398890" imgH="5387210" progId="Word.Document.12">
                  <p:embed/>
                </p:oleObj>
              </mc:Choice>
              <mc:Fallback>
                <p:oleObj name="Dokument" r:id="rId4" imgW="8398890" imgH="538721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742950"/>
                        <a:ext cx="7912100" cy="508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699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91"/>
          <p:cNvGrpSpPr>
            <a:grpSpLocks/>
          </p:cNvGrpSpPr>
          <p:nvPr/>
        </p:nvGrpSpPr>
        <p:grpSpPr bwMode="auto">
          <a:xfrm>
            <a:off x="1066800" y="1600200"/>
            <a:ext cx="6934200" cy="3810000"/>
            <a:chOff x="0" y="0"/>
            <a:chExt cx="1640" cy="2418"/>
          </a:xfrm>
        </p:grpSpPr>
        <p:grpSp>
          <p:nvGrpSpPr>
            <p:cNvPr id="66565" name="Group 66"/>
            <p:cNvGrpSpPr>
              <a:grpSpLocks/>
            </p:cNvGrpSpPr>
            <p:nvPr/>
          </p:nvGrpSpPr>
          <p:grpSpPr bwMode="auto">
            <a:xfrm>
              <a:off x="0" y="0"/>
              <a:ext cx="898" cy="403"/>
              <a:chOff x="0" y="0"/>
              <a:chExt cx="898" cy="403"/>
            </a:xfrm>
          </p:grpSpPr>
          <p:sp>
            <p:nvSpPr>
              <p:cNvPr id="66601" name="Rectangle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98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  <p:grpSp>
            <p:nvGrpSpPr>
              <p:cNvPr id="66602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898" cy="403"/>
                <a:chOff x="0" y="0"/>
                <a:chExt cx="898" cy="403"/>
              </a:xfrm>
            </p:grpSpPr>
            <p:sp>
              <p:nvSpPr>
                <p:cNvPr id="66603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12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pl-PL" altLang="pl-PL" sz="2000">
                      <a:cs typeface="Times New Roman" pitchFamily="18" charset="0"/>
                    </a:rPr>
                    <a:t>Liczność próbki</a:t>
                  </a:r>
                  <a:r>
                    <a:rPr lang="pl-PL" altLang="pl-PL" sz="2000" i="1">
                      <a:cs typeface="Times New Roman" pitchFamily="18" charset="0"/>
                    </a:rPr>
                    <a:t> n</a:t>
                  </a:r>
                  <a:r>
                    <a:rPr lang="pl-PL" altLang="pl-PL" sz="2000">
                      <a:cs typeface="Times New Roman" pitchFamily="18" charset="0"/>
                    </a:rPr>
                    <a:t> </a:t>
                  </a:r>
                  <a:endParaRPr lang="pl-PL" altLang="pl-PL" sz="2000">
                    <a:latin typeface="Tms Rmn" charset="0"/>
                    <a:cs typeface="Times New Roman" pitchFamily="18" charset="0"/>
                  </a:endParaRPr>
                </a:p>
                <a:p>
                  <a:pPr algn="ctr"/>
                  <a:endParaRPr lang="pl-PL" altLang="pl-PL" sz="2000"/>
                </a:p>
              </p:txBody>
            </p:sp>
            <p:sp>
              <p:nvSpPr>
                <p:cNvPr id="66604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pl-PL" altLang="pl-PL"/>
                </a:p>
              </p:txBody>
            </p:sp>
          </p:grpSp>
        </p:grpSp>
        <p:grpSp>
          <p:nvGrpSpPr>
            <p:cNvPr id="66566" name="Group 70"/>
            <p:cNvGrpSpPr>
              <a:grpSpLocks/>
            </p:cNvGrpSpPr>
            <p:nvPr/>
          </p:nvGrpSpPr>
          <p:grpSpPr bwMode="auto">
            <a:xfrm>
              <a:off x="898" y="0"/>
              <a:ext cx="742" cy="403"/>
              <a:chOff x="898" y="0"/>
              <a:chExt cx="742" cy="403"/>
            </a:xfrm>
          </p:grpSpPr>
          <p:sp>
            <p:nvSpPr>
              <p:cNvPr id="66597" name="Rectangle 69"/>
              <p:cNvSpPr>
                <a:spLocks noChangeArrowheads="1"/>
              </p:cNvSpPr>
              <p:nvPr/>
            </p:nvSpPr>
            <p:spPr bwMode="auto">
              <a:xfrm>
                <a:off x="898" y="0"/>
                <a:ext cx="742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  <p:grpSp>
            <p:nvGrpSpPr>
              <p:cNvPr id="66598" name="Group 68"/>
              <p:cNvGrpSpPr>
                <a:grpSpLocks/>
              </p:cNvGrpSpPr>
              <p:nvPr/>
            </p:nvGrpSpPr>
            <p:grpSpPr bwMode="auto">
              <a:xfrm>
                <a:off x="898" y="0"/>
                <a:ext cx="742" cy="403"/>
                <a:chOff x="898" y="0"/>
                <a:chExt cx="742" cy="403"/>
              </a:xfrm>
            </p:grpSpPr>
            <p:sp>
              <p:nvSpPr>
                <p:cNvPr id="66599" name="Rectangle 52"/>
                <p:cNvSpPr>
                  <a:spLocks noChangeArrowheads="1"/>
                </p:cNvSpPr>
                <p:nvPr/>
              </p:nvSpPr>
              <p:spPr bwMode="auto">
                <a:xfrm>
                  <a:off x="941" y="0"/>
                  <a:ext cx="656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pl-PL" altLang="pl-PL" sz="2000">
                      <a:cs typeface="Times New Roman" pitchFamily="18" charset="0"/>
                    </a:rPr>
                    <a:t>Liczba klas </a:t>
                  </a:r>
                  <a:r>
                    <a:rPr lang="pl-PL" altLang="pl-PL" sz="2000" i="1">
                      <a:cs typeface="Times New Roman" pitchFamily="18" charset="0"/>
                    </a:rPr>
                    <a:t>k</a:t>
                  </a:r>
                  <a:endParaRPr lang="pl-PL" altLang="pl-PL" sz="2000">
                    <a:latin typeface="Tms Rmn" charset="0"/>
                    <a:cs typeface="Times New Roman" pitchFamily="18" charset="0"/>
                  </a:endParaRPr>
                </a:p>
                <a:p>
                  <a:pPr algn="ctr"/>
                  <a:endParaRPr lang="pl-PL" altLang="pl-PL" sz="2000"/>
                </a:p>
              </p:txBody>
            </p:sp>
            <p:sp>
              <p:nvSpPr>
                <p:cNvPr id="66600" name="Rectangle 67"/>
                <p:cNvSpPr>
                  <a:spLocks noChangeArrowheads="1"/>
                </p:cNvSpPr>
                <p:nvPr/>
              </p:nvSpPr>
              <p:spPr bwMode="auto">
                <a:xfrm>
                  <a:off x="898" y="0"/>
                  <a:ext cx="7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pl-PL" altLang="pl-PL"/>
                </a:p>
              </p:txBody>
            </p:sp>
          </p:grpSp>
        </p:grpSp>
        <p:grpSp>
          <p:nvGrpSpPr>
            <p:cNvPr id="66567" name="Group 72"/>
            <p:cNvGrpSpPr>
              <a:grpSpLocks/>
            </p:cNvGrpSpPr>
            <p:nvPr/>
          </p:nvGrpSpPr>
          <p:grpSpPr bwMode="auto">
            <a:xfrm>
              <a:off x="0" y="403"/>
              <a:ext cx="898" cy="403"/>
              <a:chOff x="0" y="403"/>
              <a:chExt cx="898" cy="403"/>
            </a:xfrm>
          </p:grpSpPr>
          <p:sp>
            <p:nvSpPr>
              <p:cNvPr id="66595" name="Rectangle 53"/>
              <p:cNvSpPr>
                <a:spLocks noChangeArrowheads="1"/>
              </p:cNvSpPr>
              <p:nvPr/>
            </p:nvSpPr>
            <p:spPr bwMode="auto">
              <a:xfrm>
                <a:off x="43" y="403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30 - 60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96" name="Rectangle 71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68" name="Group 74"/>
            <p:cNvGrpSpPr>
              <a:grpSpLocks/>
            </p:cNvGrpSpPr>
            <p:nvPr/>
          </p:nvGrpSpPr>
          <p:grpSpPr bwMode="auto">
            <a:xfrm>
              <a:off x="898" y="403"/>
              <a:ext cx="742" cy="403"/>
              <a:chOff x="898" y="403"/>
              <a:chExt cx="742" cy="403"/>
            </a:xfrm>
          </p:grpSpPr>
          <p:sp>
            <p:nvSpPr>
              <p:cNvPr id="66593" name="Rectangle 54"/>
              <p:cNvSpPr>
                <a:spLocks noChangeArrowheads="1"/>
              </p:cNvSpPr>
              <p:nvPr/>
            </p:nvSpPr>
            <p:spPr bwMode="auto">
              <a:xfrm>
                <a:off x="941" y="403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6 – 8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94" name="Rectangle 73"/>
              <p:cNvSpPr>
                <a:spLocks noChangeArrowheads="1"/>
              </p:cNvSpPr>
              <p:nvPr/>
            </p:nvSpPr>
            <p:spPr bwMode="auto">
              <a:xfrm>
                <a:off x="898" y="403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69" name="Group 76"/>
            <p:cNvGrpSpPr>
              <a:grpSpLocks/>
            </p:cNvGrpSpPr>
            <p:nvPr/>
          </p:nvGrpSpPr>
          <p:grpSpPr bwMode="auto">
            <a:xfrm>
              <a:off x="0" y="806"/>
              <a:ext cx="898" cy="403"/>
              <a:chOff x="0" y="806"/>
              <a:chExt cx="898" cy="403"/>
            </a:xfrm>
          </p:grpSpPr>
          <p:sp>
            <p:nvSpPr>
              <p:cNvPr id="66591" name="Rectangle 55"/>
              <p:cNvSpPr>
                <a:spLocks noChangeArrowheads="1"/>
              </p:cNvSpPr>
              <p:nvPr/>
            </p:nvSpPr>
            <p:spPr bwMode="auto">
              <a:xfrm>
                <a:off x="43" y="806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60 – 100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92" name="Rectangle 75"/>
              <p:cNvSpPr>
                <a:spLocks noChangeArrowheads="1"/>
              </p:cNvSpPr>
              <p:nvPr/>
            </p:nvSpPr>
            <p:spPr bwMode="auto">
              <a:xfrm>
                <a:off x="0" y="806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0" name="Group 78"/>
            <p:cNvGrpSpPr>
              <a:grpSpLocks/>
            </p:cNvGrpSpPr>
            <p:nvPr/>
          </p:nvGrpSpPr>
          <p:grpSpPr bwMode="auto">
            <a:xfrm>
              <a:off x="898" y="806"/>
              <a:ext cx="742" cy="403"/>
              <a:chOff x="898" y="806"/>
              <a:chExt cx="742" cy="403"/>
            </a:xfrm>
          </p:grpSpPr>
          <p:sp>
            <p:nvSpPr>
              <p:cNvPr id="66589" name="Rectangle 56"/>
              <p:cNvSpPr>
                <a:spLocks noChangeArrowheads="1"/>
              </p:cNvSpPr>
              <p:nvPr/>
            </p:nvSpPr>
            <p:spPr bwMode="auto">
              <a:xfrm>
                <a:off x="941" y="806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7 –10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/>
              </a:p>
            </p:txBody>
          </p:sp>
          <p:sp>
            <p:nvSpPr>
              <p:cNvPr id="66590" name="Rectangle 77"/>
              <p:cNvSpPr>
                <a:spLocks noChangeArrowheads="1"/>
              </p:cNvSpPr>
              <p:nvPr/>
            </p:nvSpPr>
            <p:spPr bwMode="auto">
              <a:xfrm>
                <a:off x="898" y="806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1" name="Group 80"/>
            <p:cNvGrpSpPr>
              <a:grpSpLocks/>
            </p:cNvGrpSpPr>
            <p:nvPr/>
          </p:nvGrpSpPr>
          <p:grpSpPr bwMode="auto">
            <a:xfrm>
              <a:off x="0" y="1209"/>
              <a:ext cx="898" cy="403"/>
              <a:chOff x="0" y="1209"/>
              <a:chExt cx="898" cy="403"/>
            </a:xfrm>
          </p:grpSpPr>
          <p:sp>
            <p:nvSpPr>
              <p:cNvPr id="66587" name="Rectangle 57"/>
              <p:cNvSpPr>
                <a:spLocks noChangeArrowheads="1"/>
              </p:cNvSpPr>
              <p:nvPr/>
            </p:nvSpPr>
            <p:spPr bwMode="auto">
              <a:xfrm>
                <a:off x="43" y="1209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100 - 200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/>
              </a:p>
            </p:txBody>
          </p:sp>
          <p:sp>
            <p:nvSpPr>
              <p:cNvPr id="66588" name="Rectangle 79"/>
              <p:cNvSpPr>
                <a:spLocks noChangeArrowheads="1"/>
              </p:cNvSpPr>
              <p:nvPr/>
            </p:nvSpPr>
            <p:spPr bwMode="auto">
              <a:xfrm>
                <a:off x="0" y="1209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2" name="Group 82"/>
            <p:cNvGrpSpPr>
              <a:grpSpLocks/>
            </p:cNvGrpSpPr>
            <p:nvPr/>
          </p:nvGrpSpPr>
          <p:grpSpPr bwMode="auto">
            <a:xfrm>
              <a:off x="898" y="1209"/>
              <a:ext cx="742" cy="403"/>
              <a:chOff x="898" y="1209"/>
              <a:chExt cx="742" cy="403"/>
            </a:xfrm>
          </p:grpSpPr>
          <p:sp>
            <p:nvSpPr>
              <p:cNvPr id="66585" name="Rectangle 58"/>
              <p:cNvSpPr>
                <a:spLocks noChangeArrowheads="1"/>
              </p:cNvSpPr>
              <p:nvPr/>
            </p:nvSpPr>
            <p:spPr bwMode="auto">
              <a:xfrm>
                <a:off x="941" y="1209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9 –12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/>
              </a:p>
            </p:txBody>
          </p:sp>
          <p:sp>
            <p:nvSpPr>
              <p:cNvPr id="66586" name="Rectangle 81"/>
              <p:cNvSpPr>
                <a:spLocks noChangeArrowheads="1"/>
              </p:cNvSpPr>
              <p:nvPr/>
            </p:nvSpPr>
            <p:spPr bwMode="auto">
              <a:xfrm>
                <a:off x="898" y="1209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3" name="Group 84"/>
            <p:cNvGrpSpPr>
              <a:grpSpLocks/>
            </p:cNvGrpSpPr>
            <p:nvPr/>
          </p:nvGrpSpPr>
          <p:grpSpPr bwMode="auto">
            <a:xfrm>
              <a:off x="0" y="1612"/>
              <a:ext cx="898" cy="403"/>
              <a:chOff x="0" y="1612"/>
              <a:chExt cx="898" cy="403"/>
            </a:xfrm>
          </p:grpSpPr>
          <p:sp>
            <p:nvSpPr>
              <p:cNvPr id="66583" name="Rectangle 59"/>
              <p:cNvSpPr>
                <a:spLocks noChangeArrowheads="1"/>
              </p:cNvSpPr>
              <p:nvPr/>
            </p:nvSpPr>
            <p:spPr bwMode="auto">
              <a:xfrm>
                <a:off x="43" y="1612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200 – 500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84" name="Rectangle 83"/>
              <p:cNvSpPr>
                <a:spLocks noChangeArrowheads="1"/>
              </p:cNvSpPr>
              <p:nvPr/>
            </p:nvSpPr>
            <p:spPr bwMode="auto">
              <a:xfrm>
                <a:off x="0" y="1612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4" name="Group 86"/>
            <p:cNvGrpSpPr>
              <a:grpSpLocks/>
            </p:cNvGrpSpPr>
            <p:nvPr/>
          </p:nvGrpSpPr>
          <p:grpSpPr bwMode="auto">
            <a:xfrm>
              <a:off x="898" y="1612"/>
              <a:ext cx="742" cy="403"/>
              <a:chOff x="898" y="1612"/>
              <a:chExt cx="742" cy="403"/>
            </a:xfrm>
          </p:grpSpPr>
          <p:sp>
            <p:nvSpPr>
              <p:cNvPr id="66581" name="Rectangle 60"/>
              <p:cNvSpPr>
                <a:spLocks noChangeArrowheads="1"/>
              </p:cNvSpPr>
              <p:nvPr/>
            </p:nvSpPr>
            <p:spPr bwMode="auto">
              <a:xfrm>
                <a:off x="941" y="1612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11 – 17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82" name="Rectangle 85"/>
              <p:cNvSpPr>
                <a:spLocks noChangeArrowheads="1"/>
              </p:cNvSpPr>
              <p:nvPr/>
            </p:nvSpPr>
            <p:spPr bwMode="auto">
              <a:xfrm>
                <a:off x="898" y="1612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5" name="Group 88"/>
            <p:cNvGrpSpPr>
              <a:grpSpLocks/>
            </p:cNvGrpSpPr>
            <p:nvPr/>
          </p:nvGrpSpPr>
          <p:grpSpPr bwMode="auto">
            <a:xfrm>
              <a:off x="0" y="2015"/>
              <a:ext cx="898" cy="403"/>
              <a:chOff x="0" y="2015"/>
              <a:chExt cx="898" cy="403"/>
            </a:xfrm>
          </p:grpSpPr>
          <p:sp>
            <p:nvSpPr>
              <p:cNvPr id="66579" name="Rectangle 61"/>
              <p:cNvSpPr>
                <a:spLocks noChangeArrowheads="1"/>
              </p:cNvSpPr>
              <p:nvPr/>
            </p:nvSpPr>
            <p:spPr bwMode="auto">
              <a:xfrm>
                <a:off x="43" y="2015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500 – 1500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/>
              </a:p>
            </p:txBody>
          </p:sp>
          <p:sp>
            <p:nvSpPr>
              <p:cNvPr id="66580" name="Rectangle 87"/>
              <p:cNvSpPr>
                <a:spLocks noChangeArrowheads="1"/>
              </p:cNvSpPr>
              <p:nvPr/>
            </p:nvSpPr>
            <p:spPr bwMode="auto">
              <a:xfrm>
                <a:off x="0" y="2015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6" name="Group 90"/>
            <p:cNvGrpSpPr>
              <a:grpSpLocks/>
            </p:cNvGrpSpPr>
            <p:nvPr/>
          </p:nvGrpSpPr>
          <p:grpSpPr bwMode="auto">
            <a:xfrm>
              <a:off x="898" y="2015"/>
              <a:ext cx="742" cy="403"/>
              <a:chOff x="898" y="2015"/>
              <a:chExt cx="742" cy="403"/>
            </a:xfrm>
          </p:grpSpPr>
          <p:sp>
            <p:nvSpPr>
              <p:cNvPr id="66577" name="Rectangle 62"/>
              <p:cNvSpPr>
                <a:spLocks noChangeArrowheads="1"/>
              </p:cNvSpPr>
              <p:nvPr/>
            </p:nvSpPr>
            <p:spPr bwMode="auto">
              <a:xfrm>
                <a:off x="941" y="2015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16 – 25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78" name="Rectangle 89"/>
              <p:cNvSpPr>
                <a:spLocks noChangeArrowheads="1"/>
              </p:cNvSpPr>
              <p:nvPr/>
            </p:nvSpPr>
            <p:spPr bwMode="auto">
              <a:xfrm>
                <a:off x="898" y="2015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</p:grpSp>
      <p:sp>
        <p:nvSpPr>
          <p:cNvPr id="66563" name="Rectangle 92"/>
          <p:cNvSpPr>
            <a:spLocks noChangeArrowheads="1"/>
          </p:cNvSpPr>
          <p:nvPr/>
        </p:nvSpPr>
        <p:spPr bwMode="auto">
          <a:xfrm>
            <a:off x="0" y="5715000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sz="2000">
                <a:cs typeface="Times New Roman" pitchFamily="18" charset="0"/>
              </a:rPr>
              <a:t>Na ogół nie stosuje się liczby klas</a:t>
            </a:r>
            <a:r>
              <a:rPr lang="pl-PL" altLang="pl-PL" sz="2000" i="1">
                <a:cs typeface="Times New Roman" pitchFamily="18" charset="0"/>
              </a:rPr>
              <a:t> k</a:t>
            </a:r>
            <a:r>
              <a:rPr lang="pl-PL" altLang="pl-PL" sz="2000">
                <a:cs typeface="Times New Roman" pitchFamily="18" charset="0"/>
              </a:rPr>
              <a:t> większej od 30.</a:t>
            </a:r>
            <a:r>
              <a:rPr lang="pl-PL" altLang="pl-PL" sz="900"/>
              <a:t> </a:t>
            </a:r>
            <a:endParaRPr lang="pl-PL" altLang="pl-PL"/>
          </a:p>
        </p:txBody>
      </p:sp>
      <p:sp>
        <p:nvSpPr>
          <p:cNvPr id="66564" name="Rectangle 93"/>
          <p:cNvSpPr>
            <a:spLocks noChangeArrowheads="1"/>
          </p:cNvSpPr>
          <p:nvPr/>
        </p:nvSpPr>
        <p:spPr bwMode="auto">
          <a:xfrm>
            <a:off x="2438400" y="304800"/>
            <a:ext cx="3817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l-PL" altLang="pl-PL" sz="4400" b="1">
                <a:solidFill>
                  <a:schemeClr val="tx2"/>
                </a:solidFill>
                <a:cs typeface="Times New Roman" pitchFamily="18" charset="0"/>
              </a:rPr>
              <a:t>Liczba klas - k.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43</a:t>
            </a:fld>
            <a:endParaRPr lang="pl-P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050"/>
          <p:cNvGraphicFramePr>
            <a:graphicFrameLocks noChangeAspect="1"/>
          </p:cNvGraphicFramePr>
          <p:nvPr/>
        </p:nvGraphicFramePr>
        <p:xfrm>
          <a:off x="612775" y="612775"/>
          <a:ext cx="8308975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Dokument" r:id="rId3" imgW="8409432" imgH="3206496" progId="Word.Document.8">
                  <p:embed/>
                </p:oleObj>
              </mc:Choice>
              <mc:Fallback>
                <p:oleObj name="Dokument" r:id="rId3" imgW="8409432" imgH="3206496" progId="Word.Documen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612775"/>
                        <a:ext cx="8308975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21269"/>
              </p:ext>
            </p:extLst>
          </p:nvPr>
        </p:nvGraphicFramePr>
        <p:xfrm>
          <a:off x="615950" y="4014788"/>
          <a:ext cx="832961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Document" r:id="rId5" imgW="8519327" imgH="2779915" progId="Word.Document.8">
                  <p:embed/>
                </p:oleObj>
              </mc:Choice>
              <mc:Fallback>
                <p:oleObj name="Document" r:id="rId5" imgW="8519327" imgH="2779915" progId="Word.Documen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014788"/>
                        <a:ext cx="8329613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2052"/>
          <p:cNvGraphicFramePr>
            <a:graphicFrameLocks noChangeAspect="1"/>
          </p:cNvGraphicFramePr>
          <p:nvPr/>
        </p:nvGraphicFramePr>
        <p:xfrm>
          <a:off x="3062288" y="7975600"/>
          <a:ext cx="2895600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Dokument" r:id="rId7" imgW="2910840" imgH="6571488" progId="Word.Document.8">
                  <p:embed/>
                </p:oleObj>
              </mc:Choice>
              <mc:Fallback>
                <p:oleObj name="Dokument" r:id="rId7" imgW="2910840" imgH="6571488" progId="Word.Document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7975600"/>
                        <a:ext cx="2895600" cy="655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44</a:t>
            </a:fld>
            <a:endParaRPr lang="pl-PL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1000" y="762000"/>
            <a:ext cx="83058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altLang="pl-PL" b="1" dirty="0">
                <a:latin typeface="Tms Rmn" charset="0"/>
                <a:cs typeface="Times New Roman" pitchFamily="18" charset="0"/>
              </a:rPr>
              <a:t>Przykład.</a:t>
            </a:r>
            <a:r>
              <a:rPr lang="pl-PL" altLang="pl-PL" dirty="0">
                <a:latin typeface="Tms Rmn" charset="0"/>
                <a:cs typeface="Times New Roman" pitchFamily="18" charset="0"/>
              </a:rPr>
              <a:t> Wkładka topikowa bezpiecznika o natężeniu znamionowym 20A winna, zgodnie z normą, wytrzymać bez przepalenia się natężenie 28A w ciągu 1 godziny. W celu sprawdzenia zgodności z normą, z partii wkładek topikowych tego typu pobrano losowo 40 sztuk i zanotowano czasy przepalenia się wkładki przy natężeniu prądu 28A. Otrzymano następujące wyniki w minutach:</a:t>
            </a:r>
          </a:p>
          <a:p>
            <a:pPr algn="just"/>
            <a:r>
              <a:rPr lang="pl-PL" altLang="pl-PL" dirty="0">
                <a:cs typeface="Times New Roman" pitchFamily="18" charset="0"/>
              </a:rPr>
              <a:t> 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ctr"/>
            <a:r>
              <a:rPr lang="pl-PL" altLang="pl-PL" dirty="0">
                <a:latin typeface="Helv" charset="0"/>
                <a:cs typeface="Times New Roman" pitchFamily="18" charset="0"/>
              </a:rPr>
              <a:t>     51 58 64 69 61 56 41 48 56 61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ctr"/>
            <a:r>
              <a:rPr lang="pl-PL" altLang="pl-PL" dirty="0">
                <a:latin typeface="Helv" charset="0"/>
                <a:cs typeface="Times New Roman" pitchFamily="18" charset="0"/>
              </a:rPr>
              <a:t>     75 55 46 57 70 55 47 62 55 60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ctr"/>
            <a:r>
              <a:rPr lang="pl-PL" altLang="pl-PL" dirty="0">
                <a:latin typeface="Helv" charset="0"/>
                <a:cs typeface="Times New Roman" pitchFamily="18" charset="0"/>
              </a:rPr>
              <a:t>     54 57 65 60 53 54 49 58 62 59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ctr"/>
            <a:r>
              <a:rPr lang="pl-PL" altLang="pl-PL" dirty="0">
                <a:latin typeface="Helv" charset="0"/>
                <a:cs typeface="Times New Roman" pitchFamily="18" charset="0"/>
              </a:rPr>
              <a:t>     53 50 58 63 64 59 52 51 65 60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just"/>
            <a:endParaRPr lang="pl-PL" altLang="pl-PL" dirty="0"/>
          </a:p>
          <a:p>
            <a:pPr algn="just"/>
            <a:r>
              <a:rPr lang="pl-PL" altLang="pl-PL" dirty="0">
                <a:latin typeface="Tms Rmn" charset="0"/>
                <a:cs typeface="Times New Roman" pitchFamily="18" charset="0"/>
              </a:rPr>
              <a:t>Dla przedstawionej pr</a:t>
            </a:r>
            <a:r>
              <a:rPr lang="pl-PL" altLang="pl-PL" dirty="0">
                <a:cs typeface="Times New Roman" pitchFamily="18" charset="0"/>
              </a:rPr>
              <a:t>ó</a:t>
            </a:r>
            <a:r>
              <a:rPr lang="pl-PL" altLang="pl-PL" dirty="0">
                <a:latin typeface="Tms Rmn" charset="0"/>
                <a:cs typeface="Times New Roman" pitchFamily="18" charset="0"/>
              </a:rPr>
              <a:t>bki zbudować szereg rozdzielczy oraz narysować histogram i łamaną częstości.</a:t>
            </a:r>
          </a:p>
          <a:p>
            <a:pPr algn="l"/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45</a:t>
            </a:fld>
            <a:endParaRPr lang="pl-PL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46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06539"/>
              </p:ext>
            </p:extLst>
          </p:nvPr>
        </p:nvGraphicFramePr>
        <p:xfrm>
          <a:off x="1146175" y="768350"/>
          <a:ext cx="7716838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Dokument" r:id="rId4" imgW="7931924" imgH="5559831" progId="Word.Document.12">
                  <p:embed/>
                </p:oleObj>
              </mc:Choice>
              <mc:Fallback>
                <p:oleObj name="Dokument" r:id="rId4" imgW="7931924" imgH="555983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768350"/>
                        <a:ext cx="7716838" cy="542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3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altLang="pl-PL" sz="1000">
                <a:cs typeface="Times New Roman" pitchFamily="18" charset="0"/>
              </a:rPr>
              <a:t> </a:t>
            </a:r>
            <a:endParaRPr lang="pl-PL" altLang="pl-PL" sz="1000">
              <a:latin typeface="Tms Rmn" charset="0"/>
              <a:cs typeface="Times New Roman" pitchFamily="18" charset="0"/>
            </a:endParaRPr>
          </a:p>
          <a:p>
            <a:pPr algn="l"/>
            <a:endParaRPr lang="pl-PL" altLang="pl-PL"/>
          </a:p>
        </p:txBody>
      </p:sp>
      <p:graphicFrame>
        <p:nvGraphicFramePr>
          <p:cNvPr id="33794" name="Object 6"/>
          <p:cNvGraphicFramePr>
            <a:graphicFrameLocks noChangeAspect="1"/>
          </p:cNvGraphicFramePr>
          <p:nvPr/>
        </p:nvGraphicFramePr>
        <p:xfrm>
          <a:off x="3641725" y="838200"/>
          <a:ext cx="396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r:id="rId3" imgW="126890" imgH="190335" progId="Equation">
                  <p:embed/>
                </p:oleObj>
              </mc:Choice>
              <mc:Fallback>
                <p:oleObj r:id="rId3" imgW="126890" imgH="190335" progId="Equation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838200"/>
                        <a:ext cx="3968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4475163" y="838200"/>
          <a:ext cx="396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r:id="rId5" imgW="126890" imgH="190335" progId="Equation.3">
                  <p:embed/>
                </p:oleObj>
              </mc:Choice>
              <mc:Fallback>
                <p:oleObj r:id="rId5" imgW="126890" imgH="190335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838200"/>
                        <a:ext cx="3968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308600" y="8763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r:id="rId7" imgW="152334" imgH="190417" progId="Equation.3">
                  <p:embed/>
                </p:oleObj>
              </mc:Choice>
              <mc:Fallback>
                <p:oleObj r:id="rId7" imgW="152334" imgH="190417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876300"/>
                        <a:ext cx="427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6275388" y="876300"/>
          <a:ext cx="5064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r:id="rId9" imgW="177646" imgH="190335" progId="Equation.3">
                  <p:embed/>
                </p:oleObj>
              </mc:Choice>
              <mc:Fallback>
                <p:oleObj r:id="rId9" imgW="177646" imgH="190335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876300"/>
                        <a:ext cx="5064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"/>
          <p:cNvGraphicFramePr>
            <a:graphicFrameLocks noChangeAspect="1"/>
          </p:cNvGraphicFramePr>
          <p:nvPr/>
        </p:nvGraphicFramePr>
        <p:xfrm>
          <a:off x="7345363" y="876300"/>
          <a:ext cx="427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r:id="rId11" imgW="152334" imgH="190417" progId="Equation.3">
                  <p:embed/>
                </p:oleObj>
              </mc:Choice>
              <mc:Fallback>
                <p:oleObj r:id="rId11" imgW="152334" imgH="190417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876300"/>
                        <a:ext cx="427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0" y="2454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2" name="Rectangle 13"/>
          <p:cNvSpPr>
            <a:spLocks noChangeArrowheads="1"/>
          </p:cNvSpPr>
          <p:nvPr/>
        </p:nvSpPr>
        <p:spPr bwMode="auto">
          <a:xfrm>
            <a:off x="0" y="3094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3" name="Rectangle 15"/>
          <p:cNvSpPr>
            <a:spLocks noChangeArrowheads="1"/>
          </p:cNvSpPr>
          <p:nvPr/>
        </p:nvSpPr>
        <p:spPr bwMode="auto">
          <a:xfrm>
            <a:off x="0" y="3733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4" name="Rectangle 17"/>
          <p:cNvSpPr>
            <a:spLocks noChangeArrowheads="1"/>
          </p:cNvSpPr>
          <p:nvPr/>
        </p:nvSpPr>
        <p:spPr bwMode="auto">
          <a:xfrm>
            <a:off x="0" y="4373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5" name="Rectangle 19"/>
          <p:cNvSpPr>
            <a:spLocks noChangeArrowheads="1"/>
          </p:cNvSpPr>
          <p:nvPr/>
        </p:nvSpPr>
        <p:spPr bwMode="auto">
          <a:xfrm>
            <a:off x="0" y="5013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6" name="Rectangle 21"/>
          <p:cNvSpPr>
            <a:spLocks noChangeArrowheads="1"/>
          </p:cNvSpPr>
          <p:nvPr/>
        </p:nvSpPr>
        <p:spPr bwMode="auto">
          <a:xfrm>
            <a:off x="0" y="5653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7" name="Rectangle 23"/>
          <p:cNvSpPr>
            <a:spLocks noChangeArrowheads="1"/>
          </p:cNvSpPr>
          <p:nvPr/>
        </p:nvSpPr>
        <p:spPr bwMode="auto">
          <a:xfrm>
            <a:off x="0" y="6292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graphicFrame>
        <p:nvGraphicFramePr>
          <p:cNvPr id="46273" name="Group 193"/>
          <p:cNvGraphicFramePr>
            <a:graphicFrameLocks noGrp="1"/>
          </p:cNvGraphicFramePr>
          <p:nvPr/>
        </p:nvGraphicFramePr>
        <p:xfrm>
          <a:off x="914400" y="838200"/>
          <a:ext cx="7239000" cy="5257802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400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0"/>
                          <a:cs typeface="Times New Roman" pitchFamily="18" charset="0"/>
                        </a:rPr>
                        <a:t>Nr klasy </a:t>
                      </a:r>
                      <a:r>
                        <a:rPr kumimoji="0" lang="pl-PL" altLang="pl-PL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ms Rmn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0"/>
                          <a:cs typeface="Times New Roman" pitchFamily="18" charset="0"/>
                        </a:rPr>
                        <a:t>Klasa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3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5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0,300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0,975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47</a:t>
            </a:fld>
            <a:endParaRPr lang="pl-PL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43163" y="1290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l-PL" altLang="pl-PL"/>
          </a:p>
        </p:txBody>
      </p:sp>
      <p:grpSp>
        <p:nvGrpSpPr>
          <p:cNvPr id="34820" name="Group 6"/>
          <p:cNvGrpSpPr>
            <a:grpSpLocks/>
          </p:cNvGrpSpPr>
          <p:nvPr/>
        </p:nvGrpSpPr>
        <p:grpSpPr bwMode="auto">
          <a:xfrm>
            <a:off x="292100" y="304800"/>
            <a:ext cx="7448550" cy="6858000"/>
            <a:chOff x="184" y="192"/>
            <a:chExt cx="4692" cy="4320"/>
          </a:xfrm>
        </p:grpSpPr>
        <p:graphicFrame>
          <p:nvGraphicFramePr>
            <p:cNvPr id="34818" name="Object 2"/>
            <p:cNvGraphicFramePr>
              <a:graphicFrameLocks noChangeAspect="1"/>
            </p:cNvGraphicFramePr>
            <p:nvPr/>
          </p:nvGraphicFramePr>
          <p:xfrm>
            <a:off x="576" y="192"/>
            <a:ext cx="4300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5" r:id="rId3" imgW="6729413" imgH="6769100" progId="">
                    <p:embed/>
                  </p:oleObj>
                </mc:Choice>
                <mc:Fallback>
                  <p:oleObj r:id="rId3" imgW="6729413" imgH="676910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2"/>
                          <a:ext cx="4300" cy="4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1184" y="208"/>
              <a:ext cx="36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l-PL" altLang="pl-PL" dirty="0"/>
                <a:t>Histogram oraz łamana </a:t>
              </a:r>
              <a:r>
                <a:rPr lang="pl-PL" altLang="pl-PL" dirty="0" smtClean="0"/>
                <a:t>liczności</a:t>
              </a:r>
              <a:endParaRPr lang="pl-PL" altLang="pl-PL" dirty="0"/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184" y="2192"/>
              <a:ext cx="86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altLang="pl-PL" dirty="0" smtClean="0"/>
                <a:t>liczność</a:t>
              </a:r>
              <a:endParaRPr lang="pl-PL" altLang="pl-PL" dirty="0"/>
            </a:p>
          </p:txBody>
        </p:sp>
      </p:grp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48</a:t>
            </a:fld>
            <a:endParaRPr lang="pl-PL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050"/>
          <p:cNvGraphicFramePr>
            <a:graphicFrameLocks noChangeAspect="1"/>
          </p:cNvGraphicFramePr>
          <p:nvPr/>
        </p:nvGraphicFramePr>
        <p:xfrm>
          <a:off x="612775" y="612775"/>
          <a:ext cx="8308975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Dokument" r:id="rId3" imgW="8409432" imgH="3206496" progId="Word.Document.8">
                  <p:embed/>
                </p:oleObj>
              </mc:Choice>
              <mc:Fallback>
                <p:oleObj name="Dokument" r:id="rId3" imgW="8409432" imgH="3206496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612775"/>
                        <a:ext cx="8308975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2051"/>
          <p:cNvGraphicFramePr>
            <a:graphicFrameLocks noChangeAspect="1"/>
          </p:cNvGraphicFramePr>
          <p:nvPr/>
        </p:nvGraphicFramePr>
        <p:xfrm>
          <a:off x="615950" y="4014788"/>
          <a:ext cx="832961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Dokument" r:id="rId5" imgW="8503920" imgH="2782824" progId="Word.Document.8">
                  <p:embed/>
                </p:oleObj>
              </mc:Choice>
              <mc:Fallback>
                <p:oleObj name="Dokument" r:id="rId5" imgW="8503920" imgH="2782824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014788"/>
                        <a:ext cx="8329613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2052"/>
          <p:cNvGraphicFramePr>
            <a:graphicFrameLocks noChangeAspect="1"/>
          </p:cNvGraphicFramePr>
          <p:nvPr/>
        </p:nvGraphicFramePr>
        <p:xfrm>
          <a:off x="3062288" y="7975600"/>
          <a:ext cx="2895600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Dokument" r:id="rId7" imgW="2910840" imgH="6571488" progId="Word.Document.8">
                  <p:embed/>
                </p:oleObj>
              </mc:Choice>
              <mc:Fallback>
                <p:oleObj name="Dokument" r:id="rId7" imgW="2910840" imgH="6571488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7975600"/>
                        <a:ext cx="2895600" cy="655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49</a:t>
            </a:fld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62868"/>
              </p:ext>
            </p:extLst>
          </p:nvPr>
        </p:nvGraphicFramePr>
        <p:xfrm>
          <a:off x="481013" y="449263"/>
          <a:ext cx="8358187" cy="630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3" imgW="8762726" imgH="6574698" progId="Word.Document.8">
                  <p:embed/>
                </p:oleObj>
              </mc:Choice>
              <mc:Fallback>
                <p:oleObj name="Document" r:id="rId3" imgW="8762726" imgH="6574698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449263"/>
                        <a:ext cx="8358187" cy="630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pl-PL" altLang="pl-PL" sz="3200" b="1">
                <a:solidFill>
                  <a:schemeClr val="accent2"/>
                </a:solidFill>
                <a:latin typeface="Arial" pitchFamily="34" charset="0"/>
              </a:rPr>
              <a:t>WSKAŹNIKI SUMARYCZNE</a:t>
            </a:r>
            <a:r>
              <a:rPr lang="pl-PL" altLang="pl-PL"/>
              <a:t> </a:t>
            </a:r>
          </a:p>
        </p:txBody>
      </p:sp>
      <p:graphicFrame>
        <p:nvGraphicFramePr>
          <p:cNvPr id="36866" name="Object 0"/>
          <p:cNvGraphicFramePr>
            <a:graphicFrameLocks noChangeAspect="1"/>
          </p:cNvGraphicFramePr>
          <p:nvPr/>
        </p:nvGraphicFramePr>
        <p:xfrm>
          <a:off x="765175" y="990600"/>
          <a:ext cx="799465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kument" r:id="rId3" imgW="7997952" imgH="5480304" progId="Word.Document.8">
                  <p:embed/>
                </p:oleObj>
              </mc:Choice>
              <mc:Fallback>
                <p:oleObj name="Dokument" r:id="rId3" imgW="7997952" imgH="5480304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990600"/>
                        <a:ext cx="7994650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50</a:t>
            </a:fld>
            <a:endParaRPr lang="pl-PL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20278"/>
              </p:ext>
            </p:extLst>
          </p:nvPr>
        </p:nvGraphicFramePr>
        <p:xfrm>
          <a:off x="315913" y="557213"/>
          <a:ext cx="8734425" cy="600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Document" r:id="rId3" imgW="8860086" imgH="6080211" progId="Word.Document.8">
                  <p:embed/>
                </p:oleObj>
              </mc:Choice>
              <mc:Fallback>
                <p:oleObj name="Document" r:id="rId3" imgW="8860086" imgH="6080211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557213"/>
                        <a:ext cx="8734425" cy="600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51</a:t>
            </a:fld>
            <a:endParaRPr lang="pl-PL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8534400" cy="2514600"/>
          </a:xfrm>
        </p:spPr>
        <p:txBody>
          <a:bodyPr/>
          <a:lstStyle/>
          <a:p>
            <a:pPr algn="l"/>
            <a:r>
              <a:rPr lang="pl-PL" altLang="pl-PL" b="1"/>
              <a:t> </a:t>
            </a:r>
            <a:br>
              <a:rPr lang="pl-PL" altLang="pl-PL" b="1"/>
            </a:br>
            <a:r>
              <a:rPr lang="pl-PL" altLang="pl-PL" b="1"/>
              <a:t/>
            </a:r>
            <a:br>
              <a:rPr lang="pl-PL" altLang="pl-PL" b="1"/>
            </a:br>
            <a:r>
              <a:rPr lang="pl-PL" altLang="pl-PL" b="1"/>
              <a:t/>
            </a:r>
            <a:br>
              <a:rPr lang="pl-PL" altLang="pl-PL" b="1"/>
            </a:br>
            <a:endParaRPr lang="pl-PL" altLang="pl-PL">
              <a:solidFill>
                <a:schemeClr val="tx1"/>
              </a:solidFill>
            </a:endParaRPr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635000" y="3967163"/>
          <a:ext cx="818832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Dokument" r:id="rId3" imgW="8196072" imgH="1810512" progId="Word.Document.8">
                  <p:embed/>
                </p:oleObj>
              </mc:Choice>
              <mc:Fallback>
                <p:oleObj name="Dokument" r:id="rId3" imgW="8196072" imgH="1810512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967163"/>
                        <a:ext cx="8188325" cy="18049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7"/>
          <p:cNvGraphicFramePr>
            <a:graphicFrameLocks noChangeAspect="1"/>
          </p:cNvGraphicFramePr>
          <p:nvPr/>
        </p:nvGraphicFramePr>
        <p:xfrm>
          <a:off x="765175" y="261938"/>
          <a:ext cx="756443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Dokument" r:id="rId5" imgW="7559040" imgH="1197864" progId="Word.Document.8">
                  <p:embed/>
                </p:oleObj>
              </mc:Choice>
              <mc:Fallback>
                <p:oleObj name="Dokument" r:id="rId5" imgW="7559040" imgH="1197864" progId="Word.Document.8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61938"/>
                        <a:ext cx="7564438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25"/>
          <p:cNvSpPr txBox="1">
            <a:spLocks noChangeArrowheads="1"/>
          </p:cNvSpPr>
          <p:nvPr/>
        </p:nvSpPr>
        <p:spPr bwMode="auto">
          <a:xfrm>
            <a:off x="685800" y="22860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pl-PL" sz="3200"/>
          </a:p>
        </p:txBody>
      </p:sp>
      <p:sp>
        <p:nvSpPr>
          <p:cNvPr id="38920" name="Text Box 28"/>
          <p:cNvSpPr txBox="1">
            <a:spLocks noChangeArrowheads="1"/>
          </p:cNvSpPr>
          <p:nvPr/>
        </p:nvSpPr>
        <p:spPr bwMode="auto">
          <a:xfrm>
            <a:off x="457200" y="1639888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altLang="pl-PL">
                <a:latin typeface="Arial" pitchFamily="34" charset="0"/>
              </a:rPr>
              <a:t>Niech          </a:t>
            </a:r>
          </a:p>
        </p:txBody>
      </p:sp>
      <p:graphicFrame>
        <p:nvGraphicFramePr>
          <p:cNvPr id="38916" name="Object 35"/>
          <p:cNvGraphicFramePr>
            <a:graphicFrameLocks noChangeAspect="1"/>
          </p:cNvGraphicFramePr>
          <p:nvPr/>
        </p:nvGraphicFramePr>
        <p:xfrm>
          <a:off x="1828800" y="160020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Equation" r:id="rId7" imgW="3441700" imgH="419100" progId="Equation.3">
                  <p:embed/>
                </p:oleObj>
              </mc:Choice>
              <mc:Fallback>
                <p:oleObj name="Equation" r:id="rId7" imgW="3441700" imgH="4191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472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7"/>
          <p:cNvGraphicFramePr>
            <a:graphicFrameLocks noChangeAspect="1"/>
          </p:cNvGraphicFramePr>
          <p:nvPr/>
        </p:nvGraphicFramePr>
        <p:xfrm>
          <a:off x="539750" y="2444750"/>
          <a:ext cx="83312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Dokument" r:id="rId9" imgW="8333232" imgH="1752600" progId="Word.Document.8">
                  <p:embed/>
                </p:oleObj>
              </mc:Choice>
              <mc:Fallback>
                <p:oleObj name="Dokument" r:id="rId9" imgW="8333232" imgH="1752600" progId="Word.Document.8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44750"/>
                        <a:ext cx="83312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52</a:t>
            </a:fld>
            <a:endParaRPr lang="pl-PL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1024"/>
          <p:cNvGraphicFramePr>
            <a:graphicFrameLocks noChangeAspect="1"/>
          </p:cNvGraphicFramePr>
          <p:nvPr/>
        </p:nvGraphicFramePr>
        <p:xfrm>
          <a:off x="660400" y="603250"/>
          <a:ext cx="7786688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Dokument" r:id="rId3" imgW="7906512" imgH="3310128" progId="Word.Document.8">
                  <p:embed/>
                </p:oleObj>
              </mc:Choice>
              <mc:Fallback>
                <p:oleObj name="Dokument" r:id="rId3" imgW="7906512" imgH="3310128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603250"/>
                        <a:ext cx="7786688" cy="327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025"/>
          <p:cNvGraphicFramePr>
            <a:graphicFrameLocks noChangeAspect="1"/>
          </p:cNvGraphicFramePr>
          <p:nvPr/>
        </p:nvGraphicFramePr>
        <p:xfrm>
          <a:off x="762000" y="4038600"/>
          <a:ext cx="812482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Dokument" r:id="rId5" imgW="8125968" imgH="1673352" progId="Word.Document.8">
                  <p:embed/>
                </p:oleObj>
              </mc:Choice>
              <mc:Fallback>
                <p:oleObj name="Dokument" r:id="rId5" imgW="8125968" imgH="1673352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8124825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4025" y="5257800"/>
            <a:ext cx="8232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altLang="pl-PL" sz="2000">
                <a:latin typeface="Arial" pitchFamily="34" charset="0"/>
              </a:rPr>
              <a:t>2000, 2000, 2000, 2000, 2500, </a:t>
            </a:r>
            <a:r>
              <a:rPr lang="pl-PL" altLang="pl-PL" sz="2000" u="sng">
                <a:solidFill>
                  <a:srgbClr val="CC0000"/>
                </a:solidFill>
                <a:latin typeface="Arial" pitchFamily="34" charset="0"/>
              </a:rPr>
              <a:t>2500</a:t>
            </a:r>
            <a:r>
              <a:rPr lang="pl-PL" altLang="pl-PL" sz="2000" b="1" u="sng">
                <a:solidFill>
                  <a:srgbClr val="CC0000"/>
                </a:solidFill>
                <a:latin typeface="Arial" pitchFamily="34" charset="0"/>
              </a:rPr>
              <a:t>,</a:t>
            </a:r>
            <a:r>
              <a:rPr lang="pl-PL" altLang="pl-PL" sz="2000">
                <a:latin typeface="Arial" pitchFamily="34" charset="0"/>
              </a:rPr>
              <a:t> 2500, 2500, 3500, 3500, 19000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19200" y="58674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b="1">
                <a:solidFill>
                  <a:srgbClr val="CC0000"/>
                </a:solidFill>
              </a:rPr>
              <a:t>Mediana  = 2500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53</a:t>
            </a:fld>
            <a:endParaRPr lang="pl-PL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0"/>
          <p:cNvGraphicFramePr>
            <a:graphicFrameLocks noChangeAspect="1"/>
          </p:cNvGraphicFramePr>
          <p:nvPr/>
        </p:nvGraphicFramePr>
        <p:xfrm>
          <a:off x="650875" y="725488"/>
          <a:ext cx="8261350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Dokument" r:id="rId3" imgW="8385048" imgH="5833872" progId="Word.Document.8">
                  <p:embed/>
                </p:oleObj>
              </mc:Choice>
              <mc:Fallback>
                <p:oleObj name="Dokument" r:id="rId3" imgW="8385048" imgH="583387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725488"/>
                        <a:ext cx="8261350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54</a:t>
            </a:fld>
            <a:endParaRPr lang="pl-PL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0"/>
          <p:cNvGraphicFramePr>
            <a:graphicFrameLocks noChangeAspect="1"/>
          </p:cNvGraphicFramePr>
          <p:nvPr/>
        </p:nvGraphicFramePr>
        <p:xfrm>
          <a:off x="839788" y="839788"/>
          <a:ext cx="7321550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okument" r:id="rId3" imgW="7324344" imgH="4507992" progId="Word.Document.8">
                  <p:embed/>
                </p:oleObj>
              </mc:Choice>
              <mc:Fallback>
                <p:oleObj name="Dokument" r:id="rId3" imgW="7324344" imgH="450799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839788"/>
                        <a:ext cx="7321550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55</a:t>
            </a:fld>
            <a:endParaRPr lang="pl-PL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/>
            <a:r>
              <a:rPr lang="pl-PL" altLang="pl-PL" sz="2800" b="1" u="sng">
                <a:solidFill>
                  <a:srgbClr val="993366"/>
                </a:solidFill>
                <a:latin typeface="Arial" pitchFamily="34" charset="0"/>
              </a:rPr>
              <a:t>Średnia winsorowska  </a:t>
            </a:r>
            <a:r>
              <a:rPr lang="pl-PL" altLang="pl-PL" sz="2400">
                <a:solidFill>
                  <a:schemeClr val="tx1"/>
                </a:solidFill>
                <a:latin typeface="Arial" pitchFamily="34" charset="0"/>
              </a:rPr>
              <a:t>( z parametrem k )</a:t>
            </a:r>
            <a:endParaRPr lang="pl-PL" altLang="pl-PL" sz="2800"/>
          </a:p>
        </p:txBody>
      </p:sp>
      <p:graphicFrame>
        <p:nvGraphicFramePr>
          <p:cNvPr id="43010" name="Object 5"/>
          <p:cNvGraphicFramePr>
            <a:graphicFrameLocks noChangeAspect="1"/>
          </p:cNvGraphicFramePr>
          <p:nvPr/>
        </p:nvGraphicFramePr>
        <p:xfrm>
          <a:off x="1676400" y="1752600"/>
          <a:ext cx="575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3" imgW="5753100" imgH="838200" progId="Equation.3">
                  <p:embed/>
                </p:oleObj>
              </mc:Choice>
              <mc:Fallback>
                <p:oleObj name="Equation" r:id="rId3" imgW="5753100" imgH="838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5753100" cy="838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803275" y="2951163"/>
          <a:ext cx="7993063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Dokument" r:id="rId5" imgW="8156448" imgH="3029712" progId="Word.Document.8">
                  <p:embed/>
                </p:oleObj>
              </mc:Choice>
              <mc:Fallback>
                <p:oleObj name="Dokument" r:id="rId5" imgW="8156448" imgH="3029712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951163"/>
                        <a:ext cx="7993063" cy="296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709613" y="5546725"/>
          <a:ext cx="79375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Dokument" r:id="rId7" imgW="7936992" imgH="1143000" progId="Word.Document.8">
                  <p:embed/>
                </p:oleObj>
              </mc:Choice>
              <mc:Fallback>
                <p:oleObj name="Dokument" r:id="rId7" imgW="7936992" imgH="1143000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5546725"/>
                        <a:ext cx="79375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56</a:t>
            </a:fld>
            <a:endParaRPr lang="pl-PL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09613" y="690563"/>
          <a:ext cx="82184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Dokument" r:id="rId3" imgW="8220456" imgH="1956816" progId="Word.Document.8">
                  <p:embed/>
                </p:oleObj>
              </mc:Choice>
              <mc:Fallback>
                <p:oleObj name="Dokument" r:id="rId3" imgW="8220456" imgH="1956816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690563"/>
                        <a:ext cx="82184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79438" y="2679700"/>
          <a:ext cx="655478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Dokument" r:id="rId5" imgW="6550152" imgH="1511808" progId="Word.Document.8">
                  <p:embed/>
                </p:oleObj>
              </mc:Choice>
              <mc:Fallback>
                <p:oleObj name="Dokument" r:id="rId5" imgW="6550152" imgH="1511808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679700"/>
                        <a:ext cx="6554787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15950" y="4202113"/>
          <a:ext cx="68913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Dokument" r:id="rId7" imgW="6900672" imgH="2523744" progId="Word.Document.8">
                  <p:embed/>
                </p:oleObj>
              </mc:Choice>
              <mc:Fallback>
                <p:oleObj name="Dokument" r:id="rId7" imgW="6900672" imgH="2523744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202113"/>
                        <a:ext cx="689133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57</a:t>
            </a:fld>
            <a:endParaRPr lang="pl-PL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58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233164"/>
              </p:ext>
            </p:extLst>
          </p:nvPr>
        </p:nvGraphicFramePr>
        <p:xfrm>
          <a:off x="625475" y="1235075"/>
          <a:ext cx="86629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Dokument" r:id="rId4" imgW="7109055" imgH="5108139" progId="Word.Document.12">
                  <p:embed/>
                </p:oleObj>
              </mc:Choice>
              <mc:Fallback>
                <p:oleObj name="Dokument" r:id="rId4" imgW="7109055" imgH="510813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235075"/>
                        <a:ext cx="8662988" cy="624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989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024"/>
          <p:cNvGraphicFramePr>
            <a:graphicFrameLocks noChangeAspect="1"/>
          </p:cNvGraphicFramePr>
          <p:nvPr/>
        </p:nvGraphicFramePr>
        <p:xfrm>
          <a:off x="304800" y="533400"/>
          <a:ext cx="7713663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Dokument" r:id="rId3" imgW="7708392" imgH="4629912" progId="Word.Document.8">
                  <p:embed/>
                </p:oleObj>
              </mc:Choice>
              <mc:Fallback>
                <p:oleObj name="Dokument" r:id="rId3" imgW="7708392" imgH="4629912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7713663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1025"/>
          <p:cNvGraphicFramePr>
            <a:graphicFrameLocks noChangeAspect="1"/>
          </p:cNvGraphicFramePr>
          <p:nvPr/>
        </p:nvGraphicFramePr>
        <p:xfrm>
          <a:off x="355600" y="2390775"/>
          <a:ext cx="7264400" cy="337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Dokument" r:id="rId5" imgW="7266432" imgH="3380232" progId="Word.Document.8">
                  <p:embed/>
                </p:oleObj>
              </mc:Choice>
              <mc:Fallback>
                <p:oleObj name="Dokument" r:id="rId5" imgW="7266432" imgH="3380232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390775"/>
                        <a:ext cx="7264400" cy="337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1026"/>
          <p:cNvGraphicFramePr>
            <a:graphicFrameLocks noChangeAspect="1"/>
          </p:cNvGraphicFramePr>
          <p:nvPr/>
        </p:nvGraphicFramePr>
        <p:xfrm>
          <a:off x="525463" y="4705350"/>
          <a:ext cx="6753225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Dokument" r:id="rId7" imgW="6757416" imgH="2400300" progId="Word.Document.8">
                  <p:embed/>
                </p:oleObj>
              </mc:Choice>
              <mc:Fallback>
                <p:oleObj name="Dokument" r:id="rId7" imgW="6757416" imgH="2400300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705350"/>
                        <a:ext cx="6753225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59</a:t>
            </a:fld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5601ED41-C193-4160-9426-9E40E8F6A8F2}" type="slidenum">
              <a:rPr lang="pl-PL" smtClean="0"/>
              <a:pPr algn="ctr"/>
              <a:t>6</a:t>
            </a:fld>
            <a:endParaRPr lang="pl-PL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342187" cy="658813"/>
          </a:xfrm>
        </p:spPr>
        <p:txBody>
          <a:bodyPr/>
          <a:lstStyle/>
          <a:p>
            <a:pPr eaLnBrk="1" hangingPunct="1"/>
            <a:r>
              <a:rPr lang="pl-PL"/>
              <a:t>Literatura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435975" cy="5761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pl-PL" sz="1800" b="1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Verdana" pitchFamily="34" charset="0"/>
              </a:rPr>
              <a:t>Literatura podstawowa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Jacek Koronacki, Jan Mielniczuk:  </a:t>
            </a:r>
            <a:r>
              <a:rPr lang="pl-PL" sz="1600" i="1" dirty="0">
                <a:latin typeface="Verdana" pitchFamily="34" charset="0"/>
              </a:rPr>
              <a:t>Statystyka dla studentów kierunków technicznych</a:t>
            </a:r>
            <a:r>
              <a:rPr lang="pl-PL" sz="1600" dirty="0">
                <a:latin typeface="Verdana" pitchFamily="34" charset="0"/>
              </a:rPr>
              <a:t> </a:t>
            </a:r>
            <a:r>
              <a:rPr lang="pl-PL" sz="1600" i="1" dirty="0">
                <a:latin typeface="Verdana" pitchFamily="34" charset="0"/>
              </a:rPr>
              <a:t>i przyrodniczych</a:t>
            </a:r>
            <a:r>
              <a:rPr lang="pl-PL" sz="1600" dirty="0">
                <a:latin typeface="Verdana" pitchFamily="34" charset="0"/>
              </a:rPr>
              <a:t>,  Wydawnictwa Naukowo-Techniczne 2001. </a:t>
            </a:r>
            <a:endParaRPr lang="en-CA" sz="160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1600" dirty="0">
                <a:latin typeface="Verdana" pitchFamily="34" charset="0"/>
              </a:rPr>
              <a:t>David S. Moore, George P. McCabe: </a:t>
            </a:r>
            <a:r>
              <a:rPr lang="en-CA" sz="1600" i="1" dirty="0">
                <a:latin typeface="Verdana" pitchFamily="34" charset="0"/>
              </a:rPr>
              <a:t>Introduction to the Practice </a:t>
            </a:r>
            <a:r>
              <a:rPr lang="pl-PL" sz="1600" i="1" dirty="0">
                <a:latin typeface="Verdana" pitchFamily="34" charset="0"/>
              </a:rPr>
              <a:t/>
            </a:r>
            <a:br>
              <a:rPr lang="pl-PL" sz="1600" i="1" dirty="0">
                <a:latin typeface="Verdana" pitchFamily="34" charset="0"/>
              </a:rPr>
            </a:br>
            <a:r>
              <a:rPr lang="en-CA" sz="1600" i="1" dirty="0">
                <a:latin typeface="Verdana" pitchFamily="34" charset="0"/>
              </a:rPr>
              <a:t>of Statistics</a:t>
            </a:r>
            <a:r>
              <a:rPr lang="en-CA" sz="1600" dirty="0">
                <a:latin typeface="Verdana" pitchFamily="34" charset="0"/>
              </a:rPr>
              <a:t>, W.H. </a:t>
            </a:r>
            <a:r>
              <a:rPr lang="en-CA" sz="1600" dirty="0" err="1">
                <a:latin typeface="Verdana" pitchFamily="34" charset="0"/>
              </a:rPr>
              <a:t>Freeman&amp;Co</a:t>
            </a:r>
            <a:r>
              <a:rPr lang="en-CA" sz="1600" dirty="0">
                <a:latin typeface="Verdana" pitchFamily="34" charset="0"/>
              </a:rPr>
              <a:t>., 2000. </a:t>
            </a:r>
          </a:p>
          <a:p>
            <a:pPr eaLnBrk="1" hangingPunct="1">
              <a:lnSpc>
                <a:spcPct val="80000"/>
              </a:lnSpc>
            </a:pPr>
            <a:r>
              <a:rPr lang="en-CA" sz="1600" dirty="0">
                <a:latin typeface="Verdana" pitchFamily="34" charset="0"/>
              </a:rPr>
              <a:t>Jay L. Devore: </a:t>
            </a:r>
            <a:r>
              <a:rPr lang="en-CA" sz="1600" i="1" dirty="0">
                <a:latin typeface="Verdana" pitchFamily="34" charset="0"/>
              </a:rPr>
              <a:t>Probability and Statistics for Engineers and </a:t>
            </a:r>
            <a:r>
              <a:rPr lang="pl-PL" sz="1600" i="1" dirty="0">
                <a:latin typeface="Verdana" pitchFamily="34" charset="0"/>
              </a:rPr>
              <a:t/>
            </a:r>
            <a:br>
              <a:rPr lang="pl-PL" sz="1600" i="1" dirty="0">
                <a:latin typeface="Verdana" pitchFamily="34" charset="0"/>
              </a:rPr>
            </a:br>
            <a:r>
              <a:rPr lang="en-CA" sz="1600" i="1" dirty="0">
                <a:latin typeface="Verdana" pitchFamily="34" charset="0"/>
              </a:rPr>
              <a:t>the Sciences, </a:t>
            </a:r>
            <a:r>
              <a:rPr lang="en-CA" sz="1600" dirty="0">
                <a:latin typeface="Verdana" pitchFamily="34" charset="0"/>
              </a:rPr>
              <a:t>1987. </a:t>
            </a:r>
            <a:endParaRPr lang="pl-PL" sz="160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sz="1800" b="1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Verdana" pitchFamily="34" charset="0"/>
              </a:rPr>
              <a:t>Literatura uzupełniająca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Janina Jóźwiak, Jarosław Podgórski: </a:t>
            </a:r>
            <a:r>
              <a:rPr lang="pl-PL" sz="1600" i="1" dirty="0">
                <a:latin typeface="Verdana" pitchFamily="34" charset="0"/>
              </a:rPr>
              <a:t>Statystyka od podstaw</a:t>
            </a:r>
            <a:r>
              <a:rPr lang="pl-PL" sz="1600" dirty="0">
                <a:latin typeface="Verdana" pitchFamily="34" charset="0"/>
              </a:rPr>
              <a:t>, PWE, Warszawa 2001(3), wyd. V (VI).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Przemysław Grzegorzewski i </a:t>
            </a:r>
            <a:r>
              <a:rPr lang="pl-PL" sz="1600" dirty="0" err="1">
                <a:latin typeface="Verdana" pitchFamily="34" charset="0"/>
              </a:rPr>
              <a:t>inn</a:t>
            </a:r>
            <a:r>
              <a:rPr lang="pl-PL" sz="1600" dirty="0">
                <a:latin typeface="Verdana" pitchFamily="34" charset="0"/>
              </a:rPr>
              <a:t>.: </a:t>
            </a:r>
            <a:r>
              <a:rPr lang="pl-PL" sz="1600" i="1" dirty="0">
                <a:latin typeface="Verdana" pitchFamily="34" charset="0"/>
              </a:rPr>
              <a:t>Rachunek prawdopodobieństwa </a:t>
            </a:r>
            <a:br>
              <a:rPr lang="pl-PL" sz="1600" i="1" dirty="0">
                <a:latin typeface="Verdana" pitchFamily="34" charset="0"/>
              </a:rPr>
            </a:br>
            <a:r>
              <a:rPr lang="pl-PL" sz="1600" i="1" dirty="0">
                <a:latin typeface="Verdana" pitchFamily="34" charset="0"/>
              </a:rPr>
              <a:t>i statystyka</a:t>
            </a:r>
            <a:r>
              <a:rPr lang="pl-PL" sz="1600" dirty="0">
                <a:latin typeface="Verdana" pitchFamily="34" charset="0"/>
              </a:rPr>
              <a:t>, </a:t>
            </a:r>
            <a:r>
              <a:rPr lang="pl-PL" sz="1600" dirty="0" err="1">
                <a:latin typeface="Verdana" pitchFamily="34" charset="0"/>
              </a:rPr>
              <a:t>WSISiZ</a:t>
            </a:r>
            <a:r>
              <a:rPr lang="pl-PL" sz="1600" dirty="0">
                <a:latin typeface="Verdana" pitchFamily="34" charset="0"/>
              </a:rPr>
              <a:t>, Warszawa 2001. 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 err="1">
                <a:latin typeface="Verdana" pitchFamily="34" charset="0"/>
              </a:rPr>
              <a:t>Amir</a:t>
            </a:r>
            <a:r>
              <a:rPr lang="pl-PL" sz="1600" dirty="0">
                <a:latin typeface="Verdana" pitchFamily="34" charset="0"/>
              </a:rPr>
              <a:t> D. </a:t>
            </a:r>
            <a:r>
              <a:rPr lang="pl-PL" sz="1600" dirty="0" err="1">
                <a:latin typeface="Verdana" pitchFamily="34" charset="0"/>
              </a:rPr>
              <a:t>Aczel</a:t>
            </a:r>
            <a:r>
              <a:rPr lang="pl-PL" sz="1600" dirty="0">
                <a:latin typeface="Verdana" pitchFamily="34" charset="0"/>
              </a:rPr>
              <a:t>: </a:t>
            </a:r>
            <a:r>
              <a:rPr lang="pl-PL" sz="1600" i="1" dirty="0">
                <a:latin typeface="Verdana" pitchFamily="34" charset="0"/>
              </a:rPr>
              <a:t>Statystyka w zarządzaniu</a:t>
            </a:r>
            <a:r>
              <a:rPr lang="pl-PL" sz="1600" dirty="0">
                <a:latin typeface="Verdana" pitchFamily="34" charset="0"/>
              </a:rPr>
              <a:t>, PWN, Warszawa 2000. 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K. Bobecka, P. Grzegorzewski, J. Pusz: </a:t>
            </a:r>
            <a:r>
              <a:rPr lang="pl-PL" sz="1600" i="1" dirty="0">
                <a:latin typeface="Verdana" pitchFamily="34" charset="0"/>
              </a:rPr>
              <a:t>Zadania z rachunku prawdopodobieństwa i statystyki,</a:t>
            </a:r>
            <a:r>
              <a:rPr lang="pl-PL" sz="1600" dirty="0">
                <a:latin typeface="Verdana" pitchFamily="34" charset="0"/>
              </a:rPr>
              <a:t> </a:t>
            </a:r>
            <a:r>
              <a:rPr lang="pl-PL" sz="1600" dirty="0" err="1">
                <a:latin typeface="Verdana" pitchFamily="34" charset="0"/>
              </a:rPr>
              <a:t>WSISiZ</a:t>
            </a:r>
            <a:r>
              <a:rPr lang="pl-PL" sz="1600" dirty="0">
                <a:latin typeface="Verdana" pitchFamily="34" charset="0"/>
              </a:rPr>
              <a:t>, Warszawa 2003. 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Mieczysław Sobczyk: </a:t>
            </a:r>
            <a:r>
              <a:rPr lang="pl-PL" sz="1600" i="1" dirty="0">
                <a:latin typeface="Verdana" pitchFamily="34" charset="0"/>
              </a:rPr>
              <a:t>Statystyka</a:t>
            </a:r>
            <a:r>
              <a:rPr lang="pl-PL" sz="1600" dirty="0">
                <a:latin typeface="Verdana" pitchFamily="34" charset="0"/>
              </a:rPr>
              <a:t>, PWN 2005.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sz="1800" b="1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Verdana" pitchFamily="34" charset="0"/>
              </a:rPr>
              <a:t>Podręczniki w wersji elektronicznej (e-booki)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solidFill>
                  <a:schemeClr val="accent2"/>
                </a:solidFill>
                <a:latin typeface="Verdana" pitchFamily="34" charset="0"/>
                <a:hlinkClick r:id="rId3"/>
              </a:rPr>
              <a:t>http://www.stat.rice.edu/~dobelman/textfiles/DistributionsHandbook.pdf</a:t>
            </a:r>
            <a:r>
              <a:rPr lang="pl-PL" sz="1600" dirty="0">
                <a:solidFill>
                  <a:schemeClr val="accent2"/>
                </a:solidFill>
                <a:latin typeface="Verdana" pitchFamily="34" charset="0"/>
              </a:rPr>
              <a:t> </a:t>
            </a:r>
            <a:endParaRPr lang="pl-PL" sz="1600" dirty="0">
              <a:solidFill>
                <a:schemeClr val="accent2"/>
              </a:solidFill>
              <a:latin typeface="Verdana" pitchFamily="34" charset="0"/>
              <a:hlinkClick r:id="rId4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solidFill>
                  <a:schemeClr val="accent2"/>
                </a:solidFill>
                <a:latin typeface="Verdana" pitchFamily="34" charset="0"/>
                <a:hlinkClick r:id="rId4"/>
              </a:rPr>
              <a:t>http://davidmlane.com/hyperstat/index.html</a:t>
            </a:r>
            <a:r>
              <a:rPr lang="pl-PL" sz="1600" dirty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pl-PL" sz="1600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60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69400"/>
              </p:ext>
            </p:extLst>
          </p:nvPr>
        </p:nvGraphicFramePr>
        <p:xfrm>
          <a:off x="695325" y="646113"/>
          <a:ext cx="8083550" cy="529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Dokument" r:id="rId4" imgW="8300449" imgH="5427848" progId="Word.Document.12">
                  <p:embed/>
                </p:oleObj>
              </mc:Choice>
              <mc:Fallback>
                <p:oleObj name="Dokument" r:id="rId4" imgW="8300449" imgH="542784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646113"/>
                        <a:ext cx="8083550" cy="529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76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582613" y="639763"/>
          <a:ext cx="838835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Dokument" r:id="rId3" imgW="8392668" imgH="2391156" progId="Word.Document.8">
                  <p:embed/>
                </p:oleObj>
              </mc:Choice>
              <mc:Fallback>
                <p:oleObj name="Dokument" r:id="rId3" imgW="8392668" imgH="239115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639763"/>
                        <a:ext cx="838835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381000" y="2525713"/>
            <a:ext cx="8534400" cy="37988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pl-PL" sz="3200"/>
          </a:p>
        </p:txBody>
      </p:sp>
      <p:sp>
        <p:nvSpPr>
          <p:cNvPr id="47108" name="Line 8"/>
          <p:cNvSpPr>
            <a:spLocks noChangeShapeType="1"/>
          </p:cNvSpPr>
          <p:nvPr/>
        </p:nvSpPr>
        <p:spPr bwMode="auto">
          <a:xfrm>
            <a:off x="2914650" y="5502275"/>
            <a:ext cx="33702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09" name="Line 9"/>
          <p:cNvSpPr>
            <a:spLocks noChangeShapeType="1"/>
          </p:cNvSpPr>
          <p:nvPr/>
        </p:nvSpPr>
        <p:spPr bwMode="auto">
          <a:xfrm flipH="1">
            <a:off x="2914650" y="5502275"/>
            <a:ext cx="33702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0" name="Line 10"/>
          <p:cNvSpPr>
            <a:spLocks noChangeShapeType="1"/>
          </p:cNvSpPr>
          <p:nvPr/>
        </p:nvSpPr>
        <p:spPr bwMode="auto">
          <a:xfrm flipV="1">
            <a:off x="3008313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1" name="Line 11"/>
          <p:cNvSpPr>
            <a:spLocks noChangeShapeType="1"/>
          </p:cNvSpPr>
          <p:nvPr/>
        </p:nvSpPr>
        <p:spPr bwMode="auto">
          <a:xfrm>
            <a:off x="3008313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2" name="Line 12"/>
          <p:cNvSpPr>
            <a:spLocks noChangeShapeType="1"/>
          </p:cNvSpPr>
          <p:nvPr/>
        </p:nvSpPr>
        <p:spPr bwMode="auto">
          <a:xfrm flipV="1">
            <a:off x="3208338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3" name="Line 13"/>
          <p:cNvSpPr>
            <a:spLocks noChangeShapeType="1"/>
          </p:cNvSpPr>
          <p:nvPr/>
        </p:nvSpPr>
        <p:spPr bwMode="auto">
          <a:xfrm>
            <a:off x="3208338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4" name="Line 14"/>
          <p:cNvSpPr>
            <a:spLocks noChangeShapeType="1"/>
          </p:cNvSpPr>
          <p:nvPr/>
        </p:nvSpPr>
        <p:spPr bwMode="auto">
          <a:xfrm flipV="1">
            <a:off x="340836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5" name="Line 15"/>
          <p:cNvSpPr>
            <a:spLocks noChangeShapeType="1"/>
          </p:cNvSpPr>
          <p:nvPr/>
        </p:nvSpPr>
        <p:spPr bwMode="auto">
          <a:xfrm>
            <a:off x="340836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6" name="Line 16"/>
          <p:cNvSpPr>
            <a:spLocks noChangeShapeType="1"/>
          </p:cNvSpPr>
          <p:nvPr/>
        </p:nvSpPr>
        <p:spPr bwMode="auto">
          <a:xfrm flipV="1">
            <a:off x="360680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7" name="Line 17"/>
          <p:cNvSpPr>
            <a:spLocks noChangeShapeType="1"/>
          </p:cNvSpPr>
          <p:nvPr/>
        </p:nvSpPr>
        <p:spPr bwMode="auto">
          <a:xfrm>
            <a:off x="360680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3806825" y="5454650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9" name="Line 19"/>
          <p:cNvSpPr>
            <a:spLocks noChangeShapeType="1"/>
          </p:cNvSpPr>
          <p:nvPr/>
        </p:nvSpPr>
        <p:spPr bwMode="auto">
          <a:xfrm>
            <a:off x="3806825" y="5454650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0" name="Line 20"/>
          <p:cNvSpPr>
            <a:spLocks noChangeShapeType="1"/>
          </p:cNvSpPr>
          <p:nvPr/>
        </p:nvSpPr>
        <p:spPr bwMode="auto">
          <a:xfrm flipV="1">
            <a:off x="400685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1" name="Line 21"/>
          <p:cNvSpPr>
            <a:spLocks noChangeShapeType="1"/>
          </p:cNvSpPr>
          <p:nvPr/>
        </p:nvSpPr>
        <p:spPr bwMode="auto">
          <a:xfrm>
            <a:off x="400685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2" name="Line 22"/>
          <p:cNvSpPr>
            <a:spLocks noChangeShapeType="1"/>
          </p:cNvSpPr>
          <p:nvPr/>
        </p:nvSpPr>
        <p:spPr bwMode="auto">
          <a:xfrm flipV="1">
            <a:off x="4205288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3" name="Line 23"/>
          <p:cNvSpPr>
            <a:spLocks noChangeShapeType="1"/>
          </p:cNvSpPr>
          <p:nvPr/>
        </p:nvSpPr>
        <p:spPr bwMode="auto">
          <a:xfrm>
            <a:off x="4205288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4" name="Line 24"/>
          <p:cNvSpPr>
            <a:spLocks noChangeShapeType="1"/>
          </p:cNvSpPr>
          <p:nvPr/>
        </p:nvSpPr>
        <p:spPr bwMode="auto">
          <a:xfrm flipV="1">
            <a:off x="440531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5" name="Line 25"/>
          <p:cNvSpPr>
            <a:spLocks noChangeShapeType="1"/>
          </p:cNvSpPr>
          <p:nvPr/>
        </p:nvSpPr>
        <p:spPr bwMode="auto">
          <a:xfrm>
            <a:off x="440531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6" name="Line 26"/>
          <p:cNvSpPr>
            <a:spLocks noChangeShapeType="1"/>
          </p:cNvSpPr>
          <p:nvPr/>
        </p:nvSpPr>
        <p:spPr bwMode="auto">
          <a:xfrm flipV="1">
            <a:off x="4594225" y="5454650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7" name="Line 27"/>
          <p:cNvSpPr>
            <a:spLocks noChangeShapeType="1"/>
          </p:cNvSpPr>
          <p:nvPr/>
        </p:nvSpPr>
        <p:spPr bwMode="auto">
          <a:xfrm>
            <a:off x="4594225" y="5454650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8" name="Line 28"/>
          <p:cNvSpPr>
            <a:spLocks noChangeShapeType="1"/>
          </p:cNvSpPr>
          <p:nvPr/>
        </p:nvSpPr>
        <p:spPr bwMode="auto">
          <a:xfrm flipV="1">
            <a:off x="479425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9" name="Line 29"/>
          <p:cNvSpPr>
            <a:spLocks noChangeShapeType="1"/>
          </p:cNvSpPr>
          <p:nvPr/>
        </p:nvSpPr>
        <p:spPr bwMode="auto">
          <a:xfrm>
            <a:off x="479425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0" name="Line 30"/>
          <p:cNvSpPr>
            <a:spLocks noChangeShapeType="1"/>
          </p:cNvSpPr>
          <p:nvPr/>
        </p:nvSpPr>
        <p:spPr bwMode="auto">
          <a:xfrm flipV="1">
            <a:off x="4994275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1" name="Line 31"/>
          <p:cNvSpPr>
            <a:spLocks noChangeShapeType="1"/>
          </p:cNvSpPr>
          <p:nvPr/>
        </p:nvSpPr>
        <p:spPr bwMode="auto">
          <a:xfrm>
            <a:off x="4994275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2" name="Line 32"/>
          <p:cNvSpPr>
            <a:spLocks noChangeShapeType="1"/>
          </p:cNvSpPr>
          <p:nvPr/>
        </p:nvSpPr>
        <p:spPr bwMode="auto">
          <a:xfrm flipV="1">
            <a:off x="519271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3" name="Line 33"/>
          <p:cNvSpPr>
            <a:spLocks noChangeShapeType="1"/>
          </p:cNvSpPr>
          <p:nvPr/>
        </p:nvSpPr>
        <p:spPr bwMode="auto">
          <a:xfrm>
            <a:off x="519271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4" name="Line 34"/>
          <p:cNvSpPr>
            <a:spLocks noChangeShapeType="1"/>
          </p:cNvSpPr>
          <p:nvPr/>
        </p:nvSpPr>
        <p:spPr bwMode="auto">
          <a:xfrm flipV="1">
            <a:off x="5392738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5" name="Line 35"/>
          <p:cNvSpPr>
            <a:spLocks noChangeShapeType="1"/>
          </p:cNvSpPr>
          <p:nvPr/>
        </p:nvSpPr>
        <p:spPr bwMode="auto">
          <a:xfrm>
            <a:off x="5392738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6" name="Line 36"/>
          <p:cNvSpPr>
            <a:spLocks noChangeShapeType="1"/>
          </p:cNvSpPr>
          <p:nvPr/>
        </p:nvSpPr>
        <p:spPr bwMode="auto">
          <a:xfrm flipV="1">
            <a:off x="559276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7" name="Line 37"/>
          <p:cNvSpPr>
            <a:spLocks noChangeShapeType="1"/>
          </p:cNvSpPr>
          <p:nvPr/>
        </p:nvSpPr>
        <p:spPr bwMode="auto">
          <a:xfrm>
            <a:off x="559276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8" name="Line 38"/>
          <p:cNvSpPr>
            <a:spLocks noChangeShapeType="1"/>
          </p:cNvSpPr>
          <p:nvPr/>
        </p:nvSpPr>
        <p:spPr bwMode="auto">
          <a:xfrm flipV="1">
            <a:off x="579120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9" name="Line 39"/>
          <p:cNvSpPr>
            <a:spLocks noChangeShapeType="1"/>
          </p:cNvSpPr>
          <p:nvPr/>
        </p:nvSpPr>
        <p:spPr bwMode="auto">
          <a:xfrm>
            <a:off x="579120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0" name="Line 40"/>
          <p:cNvSpPr>
            <a:spLocks noChangeShapeType="1"/>
          </p:cNvSpPr>
          <p:nvPr/>
        </p:nvSpPr>
        <p:spPr bwMode="auto">
          <a:xfrm flipV="1">
            <a:off x="5991225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1" name="Line 41"/>
          <p:cNvSpPr>
            <a:spLocks noChangeShapeType="1"/>
          </p:cNvSpPr>
          <p:nvPr/>
        </p:nvSpPr>
        <p:spPr bwMode="auto">
          <a:xfrm>
            <a:off x="5991225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2" name="Line 42"/>
          <p:cNvSpPr>
            <a:spLocks noChangeShapeType="1"/>
          </p:cNvSpPr>
          <p:nvPr/>
        </p:nvSpPr>
        <p:spPr bwMode="auto">
          <a:xfrm flipV="1">
            <a:off x="6189663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3" name="Line 43"/>
          <p:cNvSpPr>
            <a:spLocks noChangeShapeType="1"/>
          </p:cNvSpPr>
          <p:nvPr/>
        </p:nvSpPr>
        <p:spPr bwMode="auto">
          <a:xfrm>
            <a:off x="6189663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4" name="Line 44"/>
          <p:cNvSpPr>
            <a:spLocks noChangeShapeType="1"/>
          </p:cNvSpPr>
          <p:nvPr/>
        </p:nvSpPr>
        <p:spPr bwMode="auto">
          <a:xfrm>
            <a:off x="2914650" y="3303588"/>
            <a:ext cx="33702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5" name="Line 45"/>
          <p:cNvSpPr>
            <a:spLocks noChangeShapeType="1"/>
          </p:cNvSpPr>
          <p:nvPr/>
        </p:nvSpPr>
        <p:spPr bwMode="auto">
          <a:xfrm flipH="1">
            <a:off x="2914650" y="3303588"/>
            <a:ext cx="33702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6" name="Line 46"/>
          <p:cNvSpPr>
            <a:spLocks noChangeShapeType="1"/>
          </p:cNvSpPr>
          <p:nvPr/>
        </p:nvSpPr>
        <p:spPr bwMode="auto">
          <a:xfrm>
            <a:off x="3008313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7" name="Line 47"/>
          <p:cNvSpPr>
            <a:spLocks noChangeShapeType="1"/>
          </p:cNvSpPr>
          <p:nvPr/>
        </p:nvSpPr>
        <p:spPr bwMode="auto">
          <a:xfrm flipV="1">
            <a:off x="3008313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8" name="Line 48"/>
          <p:cNvSpPr>
            <a:spLocks noChangeShapeType="1"/>
          </p:cNvSpPr>
          <p:nvPr/>
        </p:nvSpPr>
        <p:spPr bwMode="auto">
          <a:xfrm>
            <a:off x="3208338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9" name="Line 49"/>
          <p:cNvSpPr>
            <a:spLocks noChangeShapeType="1"/>
          </p:cNvSpPr>
          <p:nvPr/>
        </p:nvSpPr>
        <p:spPr bwMode="auto">
          <a:xfrm flipV="1">
            <a:off x="3208338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0" name="Line 50"/>
          <p:cNvSpPr>
            <a:spLocks noChangeShapeType="1"/>
          </p:cNvSpPr>
          <p:nvPr/>
        </p:nvSpPr>
        <p:spPr bwMode="auto">
          <a:xfrm>
            <a:off x="340836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1" name="Line 51"/>
          <p:cNvSpPr>
            <a:spLocks noChangeShapeType="1"/>
          </p:cNvSpPr>
          <p:nvPr/>
        </p:nvSpPr>
        <p:spPr bwMode="auto">
          <a:xfrm flipV="1">
            <a:off x="340836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2" name="Line 52"/>
          <p:cNvSpPr>
            <a:spLocks noChangeShapeType="1"/>
          </p:cNvSpPr>
          <p:nvPr/>
        </p:nvSpPr>
        <p:spPr bwMode="auto">
          <a:xfrm>
            <a:off x="360680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3" name="Line 53"/>
          <p:cNvSpPr>
            <a:spLocks noChangeShapeType="1"/>
          </p:cNvSpPr>
          <p:nvPr/>
        </p:nvSpPr>
        <p:spPr bwMode="auto">
          <a:xfrm flipV="1">
            <a:off x="360680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4" name="Line 54"/>
          <p:cNvSpPr>
            <a:spLocks noChangeShapeType="1"/>
          </p:cNvSpPr>
          <p:nvPr/>
        </p:nvSpPr>
        <p:spPr bwMode="auto">
          <a:xfrm>
            <a:off x="3806825" y="3303588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5" name="Line 55"/>
          <p:cNvSpPr>
            <a:spLocks noChangeShapeType="1"/>
          </p:cNvSpPr>
          <p:nvPr/>
        </p:nvSpPr>
        <p:spPr bwMode="auto">
          <a:xfrm flipV="1">
            <a:off x="3806825" y="3303588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6" name="Line 56"/>
          <p:cNvSpPr>
            <a:spLocks noChangeShapeType="1"/>
          </p:cNvSpPr>
          <p:nvPr/>
        </p:nvSpPr>
        <p:spPr bwMode="auto">
          <a:xfrm>
            <a:off x="400685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7" name="Line 57"/>
          <p:cNvSpPr>
            <a:spLocks noChangeShapeType="1"/>
          </p:cNvSpPr>
          <p:nvPr/>
        </p:nvSpPr>
        <p:spPr bwMode="auto">
          <a:xfrm flipV="1">
            <a:off x="400685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8" name="Line 58"/>
          <p:cNvSpPr>
            <a:spLocks noChangeShapeType="1"/>
          </p:cNvSpPr>
          <p:nvPr/>
        </p:nvSpPr>
        <p:spPr bwMode="auto">
          <a:xfrm>
            <a:off x="4205288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9" name="Line 59"/>
          <p:cNvSpPr>
            <a:spLocks noChangeShapeType="1"/>
          </p:cNvSpPr>
          <p:nvPr/>
        </p:nvSpPr>
        <p:spPr bwMode="auto">
          <a:xfrm flipV="1">
            <a:off x="4205288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0" name="Line 60"/>
          <p:cNvSpPr>
            <a:spLocks noChangeShapeType="1"/>
          </p:cNvSpPr>
          <p:nvPr/>
        </p:nvSpPr>
        <p:spPr bwMode="auto">
          <a:xfrm>
            <a:off x="440531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1" name="Line 61"/>
          <p:cNvSpPr>
            <a:spLocks noChangeShapeType="1"/>
          </p:cNvSpPr>
          <p:nvPr/>
        </p:nvSpPr>
        <p:spPr bwMode="auto">
          <a:xfrm flipV="1">
            <a:off x="440531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2" name="Line 62"/>
          <p:cNvSpPr>
            <a:spLocks noChangeShapeType="1"/>
          </p:cNvSpPr>
          <p:nvPr/>
        </p:nvSpPr>
        <p:spPr bwMode="auto">
          <a:xfrm>
            <a:off x="4594225" y="3303588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3" name="Line 63"/>
          <p:cNvSpPr>
            <a:spLocks noChangeShapeType="1"/>
          </p:cNvSpPr>
          <p:nvPr/>
        </p:nvSpPr>
        <p:spPr bwMode="auto">
          <a:xfrm flipV="1">
            <a:off x="4594225" y="3303588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4" name="Line 64"/>
          <p:cNvSpPr>
            <a:spLocks noChangeShapeType="1"/>
          </p:cNvSpPr>
          <p:nvPr/>
        </p:nvSpPr>
        <p:spPr bwMode="auto">
          <a:xfrm>
            <a:off x="479425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5" name="Line 65"/>
          <p:cNvSpPr>
            <a:spLocks noChangeShapeType="1"/>
          </p:cNvSpPr>
          <p:nvPr/>
        </p:nvSpPr>
        <p:spPr bwMode="auto">
          <a:xfrm flipV="1">
            <a:off x="479425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6" name="Line 66"/>
          <p:cNvSpPr>
            <a:spLocks noChangeShapeType="1"/>
          </p:cNvSpPr>
          <p:nvPr/>
        </p:nvSpPr>
        <p:spPr bwMode="auto">
          <a:xfrm>
            <a:off x="4994275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7" name="Line 67"/>
          <p:cNvSpPr>
            <a:spLocks noChangeShapeType="1"/>
          </p:cNvSpPr>
          <p:nvPr/>
        </p:nvSpPr>
        <p:spPr bwMode="auto">
          <a:xfrm flipV="1">
            <a:off x="4994275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8" name="Line 68"/>
          <p:cNvSpPr>
            <a:spLocks noChangeShapeType="1"/>
          </p:cNvSpPr>
          <p:nvPr/>
        </p:nvSpPr>
        <p:spPr bwMode="auto">
          <a:xfrm>
            <a:off x="519271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9" name="Line 69"/>
          <p:cNvSpPr>
            <a:spLocks noChangeShapeType="1"/>
          </p:cNvSpPr>
          <p:nvPr/>
        </p:nvSpPr>
        <p:spPr bwMode="auto">
          <a:xfrm flipV="1">
            <a:off x="519271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0" name="Line 70"/>
          <p:cNvSpPr>
            <a:spLocks noChangeShapeType="1"/>
          </p:cNvSpPr>
          <p:nvPr/>
        </p:nvSpPr>
        <p:spPr bwMode="auto">
          <a:xfrm>
            <a:off x="5392738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1" name="Line 71"/>
          <p:cNvSpPr>
            <a:spLocks noChangeShapeType="1"/>
          </p:cNvSpPr>
          <p:nvPr/>
        </p:nvSpPr>
        <p:spPr bwMode="auto">
          <a:xfrm flipV="1">
            <a:off x="5392738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2" name="Line 72"/>
          <p:cNvSpPr>
            <a:spLocks noChangeShapeType="1"/>
          </p:cNvSpPr>
          <p:nvPr/>
        </p:nvSpPr>
        <p:spPr bwMode="auto">
          <a:xfrm>
            <a:off x="559276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3" name="Line 73"/>
          <p:cNvSpPr>
            <a:spLocks noChangeShapeType="1"/>
          </p:cNvSpPr>
          <p:nvPr/>
        </p:nvSpPr>
        <p:spPr bwMode="auto">
          <a:xfrm flipV="1">
            <a:off x="559276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4" name="Line 74"/>
          <p:cNvSpPr>
            <a:spLocks noChangeShapeType="1"/>
          </p:cNvSpPr>
          <p:nvPr/>
        </p:nvSpPr>
        <p:spPr bwMode="auto">
          <a:xfrm>
            <a:off x="579120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5" name="Line 75"/>
          <p:cNvSpPr>
            <a:spLocks noChangeShapeType="1"/>
          </p:cNvSpPr>
          <p:nvPr/>
        </p:nvSpPr>
        <p:spPr bwMode="auto">
          <a:xfrm flipV="1">
            <a:off x="579120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6" name="Line 76"/>
          <p:cNvSpPr>
            <a:spLocks noChangeShapeType="1"/>
          </p:cNvSpPr>
          <p:nvPr/>
        </p:nvSpPr>
        <p:spPr bwMode="auto">
          <a:xfrm>
            <a:off x="5991225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7" name="Line 77"/>
          <p:cNvSpPr>
            <a:spLocks noChangeShapeType="1"/>
          </p:cNvSpPr>
          <p:nvPr/>
        </p:nvSpPr>
        <p:spPr bwMode="auto">
          <a:xfrm flipV="1">
            <a:off x="5991225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8" name="Line 78"/>
          <p:cNvSpPr>
            <a:spLocks noChangeShapeType="1"/>
          </p:cNvSpPr>
          <p:nvPr/>
        </p:nvSpPr>
        <p:spPr bwMode="auto">
          <a:xfrm>
            <a:off x="6189663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9" name="Line 79"/>
          <p:cNvSpPr>
            <a:spLocks noChangeShapeType="1"/>
          </p:cNvSpPr>
          <p:nvPr/>
        </p:nvSpPr>
        <p:spPr bwMode="auto">
          <a:xfrm flipV="1">
            <a:off x="6189663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0" name="Line 80"/>
          <p:cNvSpPr>
            <a:spLocks noChangeShapeType="1"/>
          </p:cNvSpPr>
          <p:nvPr/>
        </p:nvSpPr>
        <p:spPr bwMode="auto">
          <a:xfrm flipV="1">
            <a:off x="2914650" y="3303588"/>
            <a:ext cx="1588" cy="2198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1" name="Line 81"/>
          <p:cNvSpPr>
            <a:spLocks noChangeShapeType="1"/>
          </p:cNvSpPr>
          <p:nvPr/>
        </p:nvSpPr>
        <p:spPr bwMode="auto">
          <a:xfrm>
            <a:off x="2914650" y="3303588"/>
            <a:ext cx="1588" cy="2198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2" name="Line 82"/>
          <p:cNvSpPr>
            <a:spLocks noChangeShapeType="1"/>
          </p:cNvSpPr>
          <p:nvPr/>
        </p:nvSpPr>
        <p:spPr bwMode="auto">
          <a:xfrm flipV="1">
            <a:off x="6284913" y="3303588"/>
            <a:ext cx="1587" cy="2198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3" name="Line 83"/>
          <p:cNvSpPr>
            <a:spLocks noChangeShapeType="1"/>
          </p:cNvSpPr>
          <p:nvPr/>
        </p:nvSpPr>
        <p:spPr bwMode="auto">
          <a:xfrm>
            <a:off x="6284913" y="3303588"/>
            <a:ext cx="1587" cy="2198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4" name="Rectangle 84"/>
          <p:cNvSpPr>
            <a:spLocks noChangeArrowheads="1"/>
          </p:cNvSpPr>
          <p:nvPr/>
        </p:nvSpPr>
        <p:spPr bwMode="auto">
          <a:xfrm>
            <a:off x="3217863" y="3578225"/>
            <a:ext cx="417512" cy="1649413"/>
          </a:xfrm>
          <a:prstGeom prst="rect">
            <a:avLst/>
          </a:prstGeom>
          <a:solidFill>
            <a:srgbClr val="89FCD7"/>
          </a:solidFill>
          <a:ln w="9525">
            <a:solidFill>
              <a:srgbClr val="89FCD7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47185" name="Rectangle 85"/>
          <p:cNvSpPr>
            <a:spLocks noChangeArrowheads="1"/>
          </p:cNvSpPr>
          <p:nvPr/>
        </p:nvSpPr>
        <p:spPr bwMode="auto">
          <a:xfrm>
            <a:off x="3635375" y="3578225"/>
            <a:ext cx="703263" cy="1649413"/>
          </a:xfrm>
          <a:prstGeom prst="rect">
            <a:avLst/>
          </a:prstGeom>
          <a:solidFill>
            <a:srgbClr val="89FCD7"/>
          </a:solidFill>
          <a:ln w="9525">
            <a:solidFill>
              <a:srgbClr val="89FCD7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47186" name="Rectangle 86"/>
          <p:cNvSpPr>
            <a:spLocks noChangeArrowheads="1"/>
          </p:cNvSpPr>
          <p:nvPr/>
        </p:nvSpPr>
        <p:spPr bwMode="auto">
          <a:xfrm>
            <a:off x="3635375" y="3881438"/>
            <a:ext cx="0" cy="1042987"/>
          </a:xfrm>
          <a:prstGeom prst="rect">
            <a:avLst/>
          </a:prstGeom>
          <a:solidFill>
            <a:srgbClr val="89FCD7"/>
          </a:solidFill>
          <a:ln w="9525">
            <a:solidFill>
              <a:srgbClr val="89FCD7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47187" name="Freeform 87"/>
          <p:cNvSpPr>
            <a:spLocks/>
          </p:cNvSpPr>
          <p:nvPr/>
        </p:nvSpPr>
        <p:spPr bwMode="auto">
          <a:xfrm>
            <a:off x="3635375" y="3578225"/>
            <a:ext cx="1588" cy="303213"/>
          </a:xfrm>
          <a:custGeom>
            <a:avLst/>
            <a:gdLst>
              <a:gd name="T0" fmla="*/ 0 w 1588"/>
              <a:gd name="T1" fmla="*/ 2147483647 h 191"/>
              <a:gd name="T2" fmla="*/ 0 w 1588"/>
              <a:gd name="T3" fmla="*/ 2147483647 h 191"/>
              <a:gd name="T4" fmla="*/ 0 w 1588"/>
              <a:gd name="T5" fmla="*/ 2147483647 h 191"/>
              <a:gd name="T6" fmla="*/ 0 w 1588"/>
              <a:gd name="T7" fmla="*/ 0 h 191"/>
              <a:gd name="T8" fmla="*/ 0 w 1588"/>
              <a:gd name="T9" fmla="*/ 2147483647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8"/>
              <a:gd name="T16" fmla="*/ 0 h 191"/>
              <a:gd name="T17" fmla="*/ 1588 w 1588"/>
              <a:gd name="T18" fmla="*/ 191 h 1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8" h="191">
                <a:moveTo>
                  <a:pt x="0" y="191"/>
                </a:moveTo>
                <a:lnTo>
                  <a:pt x="0" y="191"/>
                </a:lnTo>
                <a:lnTo>
                  <a:pt x="0" y="0"/>
                </a:lnTo>
                <a:lnTo>
                  <a:pt x="0" y="191"/>
                </a:lnTo>
                <a:close/>
              </a:path>
            </a:pathLst>
          </a:custGeom>
          <a:solidFill>
            <a:srgbClr val="89FCD7"/>
          </a:solidFill>
          <a:ln w="9525">
            <a:solidFill>
              <a:srgbClr val="89FC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8" name="Freeform 88"/>
          <p:cNvSpPr>
            <a:spLocks/>
          </p:cNvSpPr>
          <p:nvPr/>
        </p:nvSpPr>
        <p:spPr bwMode="auto">
          <a:xfrm>
            <a:off x="3635375" y="3578225"/>
            <a:ext cx="1588" cy="303213"/>
          </a:xfrm>
          <a:custGeom>
            <a:avLst/>
            <a:gdLst>
              <a:gd name="T0" fmla="*/ 0 w 1588"/>
              <a:gd name="T1" fmla="*/ 2147483647 h 191"/>
              <a:gd name="T2" fmla="*/ 0 w 1588"/>
              <a:gd name="T3" fmla="*/ 2147483647 h 191"/>
              <a:gd name="T4" fmla="*/ 0 w 1588"/>
              <a:gd name="T5" fmla="*/ 0 h 191"/>
              <a:gd name="T6" fmla="*/ 0 w 1588"/>
              <a:gd name="T7" fmla="*/ 2147483647 h 191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191"/>
              <a:gd name="T14" fmla="*/ 1588 w 1588"/>
              <a:gd name="T15" fmla="*/ 191 h 1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191">
                <a:moveTo>
                  <a:pt x="0" y="191"/>
                </a:moveTo>
                <a:lnTo>
                  <a:pt x="0" y="191"/>
                </a:lnTo>
                <a:lnTo>
                  <a:pt x="0" y="0"/>
                </a:lnTo>
                <a:lnTo>
                  <a:pt x="0" y="191"/>
                </a:lnTo>
                <a:close/>
              </a:path>
            </a:pathLst>
          </a:custGeom>
          <a:solidFill>
            <a:srgbClr val="89FCD7"/>
          </a:solidFill>
          <a:ln w="9525">
            <a:solidFill>
              <a:srgbClr val="89FC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9" name="Freeform 89"/>
          <p:cNvSpPr>
            <a:spLocks/>
          </p:cNvSpPr>
          <p:nvPr/>
        </p:nvSpPr>
        <p:spPr bwMode="auto">
          <a:xfrm>
            <a:off x="3635375" y="4924425"/>
            <a:ext cx="1588" cy="303213"/>
          </a:xfrm>
          <a:custGeom>
            <a:avLst/>
            <a:gdLst>
              <a:gd name="T0" fmla="*/ 0 w 1588"/>
              <a:gd name="T1" fmla="*/ 0 h 191"/>
              <a:gd name="T2" fmla="*/ 0 w 1588"/>
              <a:gd name="T3" fmla="*/ 0 h 191"/>
              <a:gd name="T4" fmla="*/ 0 w 1588"/>
              <a:gd name="T5" fmla="*/ 0 h 191"/>
              <a:gd name="T6" fmla="*/ 0 w 1588"/>
              <a:gd name="T7" fmla="*/ 2147483647 h 191"/>
              <a:gd name="T8" fmla="*/ 0 w 1588"/>
              <a:gd name="T9" fmla="*/ 0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8"/>
              <a:gd name="T16" fmla="*/ 0 h 191"/>
              <a:gd name="T17" fmla="*/ 1588 w 1588"/>
              <a:gd name="T18" fmla="*/ 191 h 1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8" h="191">
                <a:moveTo>
                  <a:pt x="0" y="0"/>
                </a:moveTo>
                <a:lnTo>
                  <a:pt x="0" y="0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solidFill>
            <a:srgbClr val="89FCD7"/>
          </a:solidFill>
          <a:ln w="9525">
            <a:solidFill>
              <a:srgbClr val="89FC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0" name="Freeform 90"/>
          <p:cNvSpPr>
            <a:spLocks/>
          </p:cNvSpPr>
          <p:nvPr/>
        </p:nvSpPr>
        <p:spPr bwMode="auto">
          <a:xfrm>
            <a:off x="3635375" y="4924425"/>
            <a:ext cx="1588" cy="303213"/>
          </a:xfrm>
          <a:custGeom>
            <a:avLst/>
            <a:gdLst>
              <a:gd name="T0" fmla="*/ 0 w 1588"/>
              <a:gd name="T1" fmla="*/ 0 h 191"/>
              <a:gd name="T2" fmla="*/ 0 w 1588"/>
              <a:gd name="T3" fmla="*/ 0 h 191"/>
              <a:gd name="T4" fmla="*/ 0 w 1588"/>
              <a:gd name="T5" fmla="*/ 2147483647 h 191"/>
              <a:gd name="T6" fmla="*/ 0 w 1588"/>
              <a:gd name="T7" fmla="*/ 0 h 191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191"/>
              <a:gd name="T14" fmla="*/ 1588 w 1588"/>
              <a:gd name="T15" fmla="*/ 191 h 1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191">
                <a:moveTo>
                  <a:pt x="0" y="0"/>
                </a:moveTo>
                <a:lnTo>
                  <a:pt x="0" y="0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solidFill>
            <a:srgbClr val="89FCD7"/>
          </a:solidFill>
          <a:ln w="9525">
            <a:solidFill>
              <a:srgbClr val="89FC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1" name="Rectangle 91"/>
          <p:cNvSpPr>
            <a:spLocks noChangeArrowheads="1"/>
          </p:cNvSpPr>
          <p:nvPr/>
        </p:nvSpPr>
        <p:spPr bwMode="auto">
          <a:xfrm>
            <a:off x="6115050" y="4375150"/>
            <a:ext cx="55563" cy="55563"/>
          </a:xfrm>
          <a:prstGeom prst="rect">
            <a:avLst/>
          </a:prstGeom>
          <a:noFill/>
          <a:ln w="19050">
            <a:solidFill>
              <a:srgbClr val="DB0404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47192" name="Line 92"/>
          <p:cNvSpPr>
            <a:spLocks noChangeShapeType="1"/>
          </p:cNvSpPr>
          <p:nvPr/>
        </p:nvSpPr>
        <p:spPr bwMode="auto">
          <a:xfrm>
            <a:off x="3854450" y="4402138"/>
            <a:ext cx="666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3" name="Line 93"/>
          <p:cNvSpPr>
            <a:spLocks noChangeShapeType="1"/>
          </p:cNvSpPr>
          <p:nvPr/>
        </p:nvSpPr>
        <p:spPr bwMode="auto">
          <a:xfrm>
            <a:off x="3883025" y="4375150"/>
            <a:ext cx="1588" cy="65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4" name="Line 94"/>
          <p:cNvSpPr>
            <a:spLocks noChangeShapeType="1"/>
          </p:cNvSpPr>
          <p:nvPr/>
        </p:nvSpPr>
        <p:spPr bwMode="auto">
          <a:xfrm flipV="1">
            <a:off x="3008313" y="4194175"/>
            <a:ext cx="1587" cy="4175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5" name="Line 95"/>
          <p:cNvSpPr>
            <a:spLocks noChangeShapeType="1"/>
          </p:cNvSpPr>
          <p:nvPr/>
        </p:nvSpPr>
        <p:spPr bwMode="auto">
          <a:xfrm>
            <a:off x="3008313" y="4194175"/>
            <a:ext cx="1587" cy="2079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6" name="Line 96"/>
          <p:cNvSpPr>
            <a:spLocks noChangeShapeType="1"/>
          </p:cNvSpPr>
          <p:nvPr/>
        </p:nvSpPr>
        <p:spPr bwMode="auto">
          <a:xfrm>
            <a:off x="3008313" y="4402138"/>
            <a:ext cx="209550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7" name="Line 97"/>
          <p:cNvSpPr>
            <a:spLocks noChangeShapeType="1"/>
          </p:cNvSpPr>
          <p:nvPr/>
        </p:nvSpPr>
        <p:spPr bwMode="auto">
          <a:xfrm flipV="1">
            <a:off x="3217863" y="3578225"/>
            <a:ext cx="1587" cy="8239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8" name="Line 98"/>
          <p:cNvSpPr>
            <a:spLocks noChangeShapeType="1"/>
          </p:cNvSpPr>
          <p:nvPr/>
        </p:nvSpPr>
        <p:spPr bwMode="auto">
          <a:xfrm>
            <a:off x="3217863" y="3578225"/>
            <a:ext cx="417512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9" name="Line 99"/>
          <p:cNvSpPr>
            <a:spLocks noChangeShapeType="1"/>
          </p:cNvSpPr>
          <p:nvPr/>
        </p:nvSpPr>
        <p:spPr bwMode="auto">
          <a:xfrm>
            <a:off x="3635375" y="3578225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0" name="Line 100"/>
          <p:cNvSpPr>
            <a:spLocks noChangeShapeType="1"/>
          </p:cNvSpPr>
          <p:nvPr/>
        </p:nvSpPr>
        <p:spPr bwMode="auto">
          <a:xfrm>
            <a:off x="3635375" y="3881438"/>
            <a:ext cx="1588" cy="10429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1" name="Line 101"/>
          <p:cNvSpPr>
            <a:spLocks noChangeShapeType="1"/>
          </p:cNvSpPr>
          <p:nvPr/>
        </p:nvSpPr>
        <p:spPr bwMode="auto">
          <a:xfrm flipV="1">
            <a:off x="3635375" y="3881438"/>
            <a:ext cx="1588" cy="10429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2" name="Line 102"/>
          <p:cNvSpPr>
            <a:spLocks noChangeShapeType="1"/>
          </p:cNvSpPr>
          <p:nvPr/>
        </p:nvSpPr>
        <p:spPr bwMode="auto">
          <a:xfrm flipV="1">
            <a:off x="3635375" y="3578225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3" name="Line 103"/>
          <p:cNvSpPr>
            <a:spLocks noChangeShapeType="1"/>
          </p:cNvSpPr>
          <p:nvPr/>
        </p:nvSpPr>
        <p:spPr bwMode="auto">
          <a:xfrm>
            <a:off x="3635375" y="3578225"/>
            <a:ext cx="703263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4" name="Line 104"/>
          <p:cNvSpPr>
            <a:spLocks noChangeShapeType="1"/>
          </p:cNvSpPr>
          <p:nvPr/>
        </p:nvSpPr>
        <p:spPr bwMode="auto">
          <a:xfrm>
            <a:off x="4338638" y="3578225"/>
            <a:ext cx="1587" cy="8239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5" name="Line 105"/>
          <p:cNvSpPr>
            <a:spLocks noChangeShapeType="1"/>
          </p:cNvSpPr>
          <p:nvPr/>
        </p:nvSpPr>
        <p:spPr bwMode="auto">
          <a:xfrm>
            <a:off x="4338638" y="4402138"/>
            <a:ext cx="1519237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6" name="Line 106"/>
          <p:cNvSpPr>
            <a:spLocks noChangeShapeType="1"/>
          </p:cNvSpPr>
          <p:nvPr/>
        </p:nvSpPr>
        <p:spPr bwMode="auto">
          <a:xfrm flipV="1">
            <a:off x="5857875" y="4194175"/>
            <a:ext cx="1588" cy="2079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7" name="Line 107"/>
          <p:cNvSpPr>
            <a:spLocks noChangeShapeType="1"/>
          </p:cNvSpPr>
          <p:nvPr/>
        </p:nvSpPr>
        <p:spPr bwMode="auto">
          <a:xfrm>
            <a:off x="5857875" y="4194175"/>
            <a:ext cx="1588" cy="4175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8" name="Line 108"/>
          <p:cNvSpPr>
            <a:spLocks noChangeShapeType="1"/>
          </p:cNvSpPr>
          <p:nvPr/>
        </p:nvSpPr>
        <p:spPr bwMode="auto">
          <a:xfrm flipV="1">
            <a:off x="5857875" y="4402138"/>
            <a:ext cx="1588" cy="2095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9" name="Line 109"/>
          <p:cNvSpPr>
            <a:spLocks noChangeShapeType="1"/>
          </p:cNvSpPr>
          <p:nvPr/>
        </p:nvSpPr>
        <p:spPr bwMode="auto">
          <a:xfrm flipH="1">
            <a:off x="4338638" y="4402138"/>
            <a:ext cx="1519237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0" name="Line 110"/>
          <p:cNvSpPr>
            <a:spLocks noChangeShapeType="1"/>
          </p:cNvSpPr>
          <p:nvPr/>
        </p:nvSpPr>
        <p:spPr bwMode="auto">
          <a:xfrm>
            <a:off x="4338638" y="4402138"/>
            <a:ext cx="1587" cy="825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1" name="Line 111"/>
          <p:cNvSpPr>
            <a:spLocks noChangeShapeType="1"/>
          </p:cNvSpPr>
          <p:nvPr/>
        </p:nvSpPr>
        <p:spPr bwMode="auto">
          <a:xfrm flipH="1">
            <a:off x="3635375" y="5227638"/>
            <a:ext cx="703263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2" name="Line 112"/>
          <p:cNvSpPr>
            <a:spLocks noChangeShapeType="1"/>
          </p:cNvSpPr>
          <p:nvPr/>
        </p:nvSpPr>
        <p:spPr bwMode="auto">
          <a:xfrm flipV="1">
            <a:off x="3635375" y="4924425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3" name="Line 113"/>
          <p:cNvSpPr>
            <a:spLocks noChangeShapeType="1"/>
          </p:cNvSpPr>
          <p:nvPr/>
        </p:nvSpPr>
        <p:spPr bwMode="auto">
          <a:xfrm>
            <a:off x="3635375" y="4924425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4" name="Line 114"/>
          <p:cNvSpPr>
            <a:spLocks noChangeShapeType="1"/>
          </p:cNvSpPr>
          <p:nvPr/>
        </p:nvSpPr>
        <p:spPr bwMode="auto">
          <a:xfrm flipH="1">
            <a:off x="3217863" y="5227638"/>
            <a:ext cx="417512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5" name="Line 115"/>
          <p:cNvSpPr>
            <a:spLocks noChangeShapeType="1"/>
          </p:cNvSpPr>
          <p:nvPr/>
        </p:nvSpPr>
        <p:spPr bwMode="auto">
          <a:xfrm flipV="1">
            <a:off x="3217863" y="4402138"/>
            <a:ext cx="1587" cy="825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6" name="Rectangle 117"/>
          <p:cNvSpPr>
            <a:spLocks noChangeArrowheads="1"/>
          </p:cNvSpPr>
          <p:nvPr/>
        </p:nvSpPr>
        <p:spPr bwMode="auto">
          <a:xfrm>
            <a:off x="2889250" y="5578475"/>
            <a:ext cx="23812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0</a:t>
            </a:r>
            <a:endParaRPr lang="pl-PL" altLang="pl-PL" sz="3200"/>
          </a:p>
        </p:txBody>
      </p:sp>
      <p:sp>
        <p:nvSpPr>
          <p:cNvPr id="47217" name="Rectangle 118"/>
          <p:cNvSpPr>
            <a:spLocks noChangeArrowheads="1"/>
          </p:cNvSpPr>
          <p:nvPr/>
        </p:nvSpPr>
        <p:spPr bwMode="auto">
          <a:xfrm>
            <a:off x="3589338" y="5578475"/>
            <a:ext cx="4349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0,4</a:t>
            </a:r>
            <a:endParaRPr lang="pl-PL" altLang="pl-PL" sz="3200"/>
          </a:p>
        </p:txBody>
      </p:sp>
      <p:sp>
        <p:nvSpPr>
          <p:cNvPr id="47218" name="Rectangle 119"/>
          <p:cNvSpPr>
            <a:spLocks noChangeArrowheads="1"/>
          </p:cNvSpPr>
          <p:nvPr/>
        </p:nvSpPr>
        <p:spPr bwMode="auto">
          <a:xfrm>
            <a:off x="4376738" y="5578475"/>
            <a:ext cx="4349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0,8</a:t>
            </a:r>
            <a:endParaRPr lang="pl-PL" altLang="pl-PL" sz="3200"/>
          </a:p>
        </p:txBody>
      </p:sp>
      <p:sp>
        <p:nvSpPr>
          <p:cNvPr id="47219" name="Rectangle 120"/>
          <p:cNvSpPr>
            <a:spLocks noChangeArrowheads="1"/>
          </p:cNvSpPr>
          <p:nvPr/>
        </p:nvSpPr>
        <p:spPr bwMode="auto">
          <a:xfrm>
            <a:off x="5175250" y="5578475"/>
            <a:ext cx="4349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1,2</a:t>
            </a:r>
            <a:endParaRPr lang="pl-PL" altLang="pl-PL" sz="3200"/>
          </a:p>
        </p:txBody>
      </p:sp>
      <p:sp>
        <p:nvSpPr>
          <p:cNvPr id="47220" name="Rectangle 121"/>
          <p:cNvSpPr>
            <a:spLocks noChangeArrowheads="1"/>
          </p:cNvSpPr>
          <p:nvPr/>
        </p:nvSpPr>
        <p:spPr bwMode="auto">
          <a:xfrm>
            <a:off x="5972175" y="5578475"/>
            <a:ext cx="4349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1,6</a:t>
            </a:r>
            <a:endParaRPr lang="pl-PL" altLang="pl-PL" sz="3200"/>
          </a:p>
        </p:txBody>
      </p:sp>
      <p:sp>
        <p:nvSpPr>
          <p:cNvPr id="47221" name="Rectangle 122"/>
          <p:cNvSpPr>
            <a:spLocks noChangeArrowheads="1"/>
          </p:cNvSpPr>
          <p:nvPr/>
        </p:nvSpPr>
        <p:spPr bwMode="auto">
          <a:xfrm>
            <a:off x="7696200" y="3429000"/>
            <a:ext cx="152400" cy="1508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l-PL" altLang="pl-PL"/>
          </a:p>
        </p:txBody>
      </p:sp>
      <p:sp>
        <p:nvSpPr>
          <p:cNvPr id="47222" name="Text Box 125"/>
          <p:cNvSpPr txBox="1">
            <a:spLocks noChangeArrowheads="1"/>
          </p:cNvSpPr>
          <p:nvPr/>
        </p:nvSpPr>
        <p:spPr bwMode="auto">
          <a:xfrm>
            <a:off x="7010400" y="3733800"/>
            <a:ext cx="15732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sz="1600"/>
              <a:t>Obserwacja potencjalnie odstająca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61</a:t>
            </a:fld>
            <a:endParaRPr lang="pl-PL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31722"/>
              </p:ext>
            </p:extLst>
          </p:nvPr>
        </p:nvGraphicFramePr>
        <p:xfrm>
          <a:off x="471488" y="336550"/>
          <a:ext cx="8181975" cy="598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Document" r:id="rId4" imgW="8614557" imgH="6295860" progId="Word.Document.8">
                  <p:embed/>
                </p:oleObj>
              </mc:Choice>
              <mc:Fallback>
                <p:oleObj name="Document" r:id="rId4" imgW="8614557" imgH="6295860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36550"/>
                        <a:ext cx="8181975" cy="598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62</a:t>
            </a:fld>
            <a:endParaRPr lang="pl-PL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85738" y="130175"/>
          <a:ext cx="8805862" cy="660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Slajd" r:id="rId3" imgW="8596313" imgH="6446838" progId="PowerPoint.Slide.8">
                  <p:embed/>
                </p:oleObj>
              </mc:Choice>
              <mc:Fallback>
                <p:oleObj name="Slajd" r:id="rId3" imgW="8596313" imgH="6446838" progId="PowerPoint.Slid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30175"/>
                        <a:ext cx="8805862" cy="660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63</a:t>
            </a:fld>
            <a:endParaRPr lang="pl-PL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33400" y="0"/>
          <a:ext cx="8610600" cy="662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Slajd" r:id="rId3" imgW="6272213" imgH="4703763" progId="PowerPoint.Slide.8">
                  <p:embed/>
                </p:oleObj>
              </mc:Choice>
              <mc:Fallback>
                <p:oleObj name="Slajd" r:id="rId3" imgW="6272213" imgH="4703763" progId="PowerPoint.Slid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8610600" cy="662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64</a:t>
            </a:fld>
            <a:endParaRPr lang="pl-PL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14313" y="185738"/>
          <a:ext cx="8632825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Slajd" r:id="rId3" imgW="8185150" imgH="6138863" progId="PowerPoint.Slide.8">
                  <p:embed/>
                </p:oleObj>
              </mc:Choice>
              <mc:Fallback>
                <p:oleObj name="Slajd" r:id="rId3" imgW="8185150" imgH="6138863" progId="PowerPoint.Slid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85738"/>
                        <a:ext cx="8632825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65</a:t>
            </a:fld>
            <a:endParaRPr lang="pl-PL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04800" y="228600"/>
          <a:ext cx="868680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Slajd" r:id="rId4" imgW="8778875" imgH="6583363" progId="PowerPoint.Slide.8">
                  <p:embed/>
                </p:oleObj>
              </mc:Choice>
              <mc:Fallback>
                <p:oleObj name="Slajd" r:id="rId4" imgW="8778875" imgH="6583363" progId="PowerPoint.Slid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686800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66</a:t>
            </a:fld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pl-PL" altLang="pl-PL" sz="3200" b="1">
                <a:solidFill>
                  <a:srgbClr val="0000FF"/>
                </a:solidFill>
                <a:latin typeface="Arial" pitchFamily="34" charset="0"/>
              </a:rPr>
              <a:t>STATYSTYKA OPISOWA</a:t>
            </a:r>
            <a:endParaRPr lang="pl-PL" altLang="pl-PL" sz="3200" b="1">
              <a:solidFill>
                <a:srgbClr val="0000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5334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l-PL" sz="2800" b="1" u="sng">
                <a:solidFill>
                  <a:srgbClr val="CC0066"/>
                </a:solidFill>
              </a:rPr>
              <a:t>Techniki wstępnej analizy danych i ich prezentacji:</a:t>
            </a:r>
          </a:p>
          <a:p>
            <a:pPr>
              <a:buFontTx/>
              <a:buNone/>
              <a:defRPr/>
            </a:pPr>
            <a:endParaRPr lang="pl-PL" sz="2400" b="1">
              <a:solidFill>
                <a:srgbClr val="FF3300"/>
              </a:solidFill>
            </a:endParaRPr>
          </a:p>
          <a:p>
            <a:pPr>
              <a:defRPr/>
            </a:pPr>
            <a:r>
              <a:rPr lang="pl-PL" sz="2400">
                <a:solidFill>
                  <a:srgbClr val="FF9900"/>
                </a:solidFill>
              </a:rPr>
              <a:t> </a:t>
            </a:r>
            <a:r>
              <a:rPr 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gromadzenie</a:t>
            </a:r>
            <a:r>
              <a:rPr lang="pl-PL" sz="24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pl-PL" sz="2400">
                <a:solidFill>
                  <a:schemeClr val="accent1"/>
                </a:solidFill>
              </a:rPr>
              <a:t>  </a:t>
            </a:r>
            <a:r>
              <a:rPr lang="pl-PL" sz="2400">
                <a:solidFill>
                  <a:schemeClr val="tx2"/>
                </a:solidFill>
              </a:rPr>
              <a:t>przechowywanie danych, analiza danych surowych  </a:t>
            </a:r>
          </a:p>
          <a:p>
            <a:pPr>
              <a:defRPr/>
            </a:pPr>
            <a:r>
              <a:rPr lang="pl-PL" sz="24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</a:t>
            </a:r>
            <a:r>
              <a:rPr 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rezentacja</a:t>
            </a:r>
            <a:r>
              <a:rPr lang="pl-PL" sz="2400">
                <a:solidFill>
                  <a:srgbClr val="FFCC00"/>
                </a:solidFill>
              </a:rPr>
              <a:t> </a:t>
            </a:r>
            <a:r>
              <a:rPr lang="pl-PL" sz="2400">
                <a:solidFill>
                  <a:schemeClr val="tx2"/>
                </a:solidFill>
              </a:rPr>
              <a:t>danych: </a:t>
            </a:r>
            <a:r>
              <a:rPr lang="pl-PL" sz="2400"/>
              <a:t>tabele, wykresy, parametry  liczbowe</a:t>
            </a:r>
            <a:r>
              <a:rPr lang="pl-PL" sz="2400">
                <a:solidFill>
                  <a:schemeClr val="accent2"/>
                </a:solidFill>
              </a:rPr>
              <a:t> </a:t>
            </a:r>
            <a:r>
              <a:rPr lang="pl-PL" sz="2400"/>
              <a:t>obliczane</a:t>
            </a:r>
            <a:r>
              <a:rPr lang="pl-PL" sz="2400">
                <a:solidFill>
                  <a:schemeClr val="accent2"/>
                </a:solidFill>
              </a:rPr>
              <a:t> </a:t>
            </a:r>
            <a:r>
              <a:rPr lang="pl-PL" sz="2400"/>
              <a:t>dla  danych</a:t>
            </a:r>
            <a:r>
              <a:rPr lang="pl-PL" sz="2400">
                <a:solidFill>
                  <a:schemeClr val="accent2"/>
                </a:solidFill>
              </a:rPr>
              <a:t>. </a:t>
            </a:r>
          </a:p>
          <a:p>
            <a:pPr>
              <a:defRPr/>
            </a:pPr>
            <a:endParaRPr lang="pl-PL" sz="800">
              <a:solidFill>
                <a:schemeClr val="accent2"/>
              </a:solidFill>
            </a:endParaRPr>
          </a:p>
          <a:p>
            <a:pPr>
              <a:buFontTx/>
              <a:buNone/>
              <a:defRPr/>
            </a:pPr>
            <a:r>
              <a:rPr lang="pl-PL" sz="2800" b="1" u="sng">
                <a:solidFill>
                  <a:srgbClr val="CC0066"/>
                </a:solidFill>
              </a:rPr>
              <a:t>Cel: </a:t>
            </a:r>
          </a:p>
          <a:p>
            <a:pPr>
              <a:defRPr/>
            </a:pPr>
            <a:r>
              <a:rPr 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charakteryzacja</a:t>
            </a:r>
            <a:r>
              <a:rPr lang="pl-PL" sz="2400">
                <a:solidFill>
                  <a:schemeClr val="accent1"/>
                </a:solidFill>
              </a:rPr>
              <a:t> </a:t>
            </a:r>
            <a:r>
              <a:rPr lang="pl-PL" sz="2400"/>
              <a:t>danych - w </a:t>
            </a:r>
            <a:r>
              <a:rPr lang="pl-PL" sz="2400" b="1">
                <a:solidFill>
                  <a:schemeClr val="accent2"/>
                </a:solidFill>
              </a:rPr>
              <a:t>zwięzłej formie</a:t>
            </a:r>
            <a:r>
              <a:rPr lang="pl-PL" sz="2400"/>
              <a:t> odzwierciedlająca pewne ich </a:t>
            </a:r>
            <a:r>
              <a:rPr lang="pl-PL" sz="2400" b="1">
                <a:solidFill>
                  <a:schemeClr val="accent2"/>
                </a:solidFill>
              </a:rPr>
              <a:t>cechy</a:t>
            </a:r>
            <a:r>
              <a:rPr lang="pl-PL" sz="2400"/>
              <a:t>, np. średni dochód, średnie zużycie paliwa, ..</a:t>
            </a:r>
          </a:p>
          <a:p>
            <a:pPr>
              <a:defRPr/>
            </a:pPr>
            <a:r>
              <a:rPr 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odnalezienie</a:t>
            </a:r>
            <a:r>
              <a:rPr lang="pl-PL" sz="2400">
                <a:solidFill>
                  <a:schemeClr val="accent1"/>
                </a:solidFill>
              </a:rPr>
              <a:t> </a:t>
            </a:r>
            <a:r>
              <a:rPr lang="pl-PL" sz="2400"/>
              <a:t>różnego rodzaju </a:t>
            </a:r>
            <a:r>
              <a:rPr lang="pl-PL" sz="2400" b="1">
                <a:solidFill>
                  <a:schemeClr val="accent2"/>
                </a:solidFill>
              </a:rPr>
              <a:t>regularności</a:t>
            </a:r>
            <a:r>
              <a:rPr lang="pl-PL" sz="2400">
                <a:solidFill>
                  <a:schemeClr val="accent2"/>
                </a:solidFill>
              </a:rPr>
              <a:t> </a:t>
            </a:r>
            <a:r>
              <a:rPr lang="pl-PL" sz="2400"/>
              <a:t>( nieregularności ) ukrytych w danych, </a:t>
            </a:r>
            <a:r>
              <a:rPr lang="pl-PL" sz="2400" b="1">
                <a:solidFill>
                  <a:schemeClr val="accent2"/>
                </a:solidFill>
              </a:rPr>
              <a:t>zależności </a:t>
            </a:r>
            <a:r>
              <a:rPr lang="pl-PL" sz="2400"/>
              <a:t>między podzbiorami danych.</a:t>
            </a:r>
          </a:p>
          <a:p>
            <a:pPr>
              <a:defRPr/>
            </a:pPr>
            <a:endParaRPr lang="pl-PL" sz="2400" b="1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41338" y="541338"/>
          <a:ext cx="8367712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kument" r:id="rId3" imgW="8385048" imgH="4450080" progId="Word.Document.8">
                  <p:embed/>
                </p:oleObj>
              </mc:Choice>
              <mc:Fallback>
                <p:oleObj name="Dokument" r:id="rId3" imgW="8385048" imgH="4450080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41338"/>
                        <a:ext cx="8367712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36563" y="520700"/>
          <a:ext cx="8493125" cy="617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kument" r:id="rId3" imgW="8601456" imgH="6254496" progId="Word.Document.8">
                  <p:embed/>
                </p:oleObj>
              </mc:Choice>
              <mc:Fallback>
                <p:oleObj name="Dokument" r:id="rId3" imgW="8601456" imgH="625449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520700"/>
                        <a:ext cx="8493125" cy="617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kt domyśln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1020</Words>
  <Application>Microsoft Office PowerPoint</Application>
  <PresentationFormat>Pokaz na ekranie (4:3)</PresentationFormat>
  <Paragraphs>311</Paragraphs>
  <Slides>66</Slides>
  <Notes>11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10</vt:i4>
      </vt:variant>
      <vt:variant>
        <vt:lpstr>Tytuły slajdów</vt:lpstr>
      </vt:variant>
      <vt:variant>
        <vt:i4>66</vt:i4>
      </vt:variant>
    </vt:vector>
  </HeadingPairs>
  <TitlesOfParts>
    <vt:vector size="77" baseType="lpstr">
      <vt:lpstr>Projekt domyślny</vt:lpstr>
      <vt:lpstr>Dokument</vt:lpstr>
      <vt:lpstr>Document</vt:lpstr>
      <vt:lpstr>Dokument programu Word 2007</vt:lpstr>
      <vt:lpstr>Równanie</vt:lpstr>
      <vt:lpstr>SGWIN StatFolios</vt:lpstr>
      <vt:lpstr>Wykres</vt:lpstr>
      <vt:lpstr>Arkusz programu Microsoft Excel 97–2003</vt:lpstr>
      <vt:lpstr>Equation</vt:lpstr>
      <vt:lpstr>Equation.3</vt:lpstr>
      <vt:lpstr>Slajd</vt:lpstr>
      <vt:lpstr>Statystyczna analiza danych</vt:lpstr>
      <vt:lpstr>  STATYSTYCZNA ANALIZA DANYCH  </vt:lpstr>
      <vt:lpstr>Prezentacja programu PowerPoint</vt:lpstr>
      <vt:lpstr>Prezentacja programu PowerPoint</vt:lpstr>
      <vt:lpstr>Prezentacja programu PowerPoint</vt:lpstr>
      <vt:lpstr>Literatura</vt:lpstr>
      <vt:lpstr>STATYSTYKA OPISOWA</vt:lpstr>
      <vt:lpstr>Prezentacja programu PowerPoint</vt:lpstr>
      <vt:lpstr>Prezentacja programu PowerPoint</vt:lpstr>
      <vt:lpstr>Rodzaje i przykłady cech statystycznych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Histogram liczebności</vt:lpstr>
      <vt:lpstr>Wykres kołowy</vt:lpstr>
      <vt:lpstr>Metody opisu danych jakościowych</vt:lpstr>
      <vt:lpstr>Prezentacja materiału statystycznego</vt:lpstr>
      <vt:lpstr>Prezentacja materiału statystycznego</vt:lpstr>
      <vt:lpstr>Prezentacja materiału statystycznego</vt:lpstr>
      <vt:lpstr>Prezentacja programu PowerPoint</vt:lpstr>
      <vt:lpstr>Prezentacja materiału statystycznego</vt:lpstr>
      <vt:lpstr>Wykres kołowy </vt:lpstr>
      <vt:lpstr>Prezentacja programu PowerPoint</vt:lpstr>
      <vt:lpstr>Prezentacja programu PowerPoint</vt:lpstr>
      <vt:lpstr>Prezentacja materiału statystycznego</vt:lpstr>
      <vt:lpstr>Wykres słupkowy</vt:lpstr>
      <vt:lpstr>Wykres kołowy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WSKAŹNIKI SUMARYCZNE </vt:lpstr>
      <vt:lpstr>Prezentacja programu PowerPoint</vt:lpstr>
      <vt:lpstr>    </vt:lpstr>
      <vt:lpstr>Prezentacja programu PowerPoint</vt:lpstr>
      <vt:lpstr>Prezentacja programu PowerPoint</vt:lpstr>
      <vt:lpstr>Prezentacja programu PowerPoint</vt:lpstr>
      <vt:lpstr>Średnia winsorowska  ( z parametrem k 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</dc:title>
  <dc:creator>EF</dc:creator>
  <cp:lastModifiedBy>Jerzy Klamka</cp:lastModifiedBy>
  <cp:revision>219</cp:revision>
  <dcterms:created xsi:type="dcterms:W3CDTF">2003-02-03T12:47:34Z</dcterms:created>
  <dcterms:modified xsi:type="dcterms:W3CDTF">2021-03-05T01:16:55Z</dcterms:modified>
</cp:coreProperties>
</file>