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433" autoAdjust="0"/>
  </p:normalViewPr>
  <p:slideViewPr>
    <p:cSldViewPr snapToGrid="0" showGuides="1">
      <p:cViewPr varScale="1">
        <p:scale>
          <a:sx n="146" d="100"/>
          <a:sy n="146" d="100"/>
        </p:scale>
        <p:origin x="492" y="114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x.li1@student.tue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.li12@student.tue.nl" TargetMode="External"/><Relationship Id="rId5" Type="http://schemas.openxmlformats.org/officeDocument/2006/relationships/hyperlink" Target="mailto:z.shen1@student.tue.nl" TargetMode="External"/><Relationship Id="rId4" Type="http://schemas.openxmlformats.org/officeDocument/2006/relationships/hyperlink" Target="mailto:b.ye@student.tue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19/4/2023, Group 8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" y="3595452"/>
            <a:ext cx="9271590" cy="791999"/>
          </a:xfrm>
        </p:spPr>
        <p:txBody>
          <a:bodyPr/>
          <a:lstStyle/>
          <a:p>
            <a:r>
              <a:rPr lang="en-GB" dirty="0"/>
              <a:t>Bochen Ye, 1805673, </a:t>
            </a:r>
            <a:r>
              <a:rPr lang="en-GB" dirty="0">
                <a:hlinkClick r:id="rId4"/>
              </a:rPr>
              <a:t>b.ye@student.tue.nl</a:t>
            </a:r>
            <a:endParaRPr lang="en-GB" dirty="0"/>
          </a:p>
          <a:p>
            <a:r>
              <a:rPr lang="en-GB" dirty="0" err="1"/>
              <a:t>Zhanbo</a:t>
            </a:r>
            <a:r>
              <a:rPr lang="en-GB" dirty="0"/>
              <a:t> Shen, 1860364, </a:t>
            </a:r>
            <a:r>
              <a:rPr lang="en-GB" dirty="0">
                <a:hlinkClick r:id="rId5"/>
              </a:rPr>
              <a:t>z.shen1@student.tue.nl</a:t>
            </a:r>
            <a:endParaRPr lang="en-GB" dirty="0"/>
          </a:p>
          <a:p>
            <a:r>
              <a:rPr lang="en-GB" dirty="0" err="1"/>
              <a:t>Jianyi</a:t>
            </a:r>
            <a:r>
              <a:rPr lang="en-GB" dirty="0"/>
              <a:t> Li, 1824015, </a:t>
            </a:r>
            <a:r>
              <a:rPr lang="en-GB" dirty="0">
                <a:hlinkClick r:id="rId6"/>
              </a:rPr>
              <a:t>j.li12@student.tue.nl</a:t>
            </a:r>
            <a:endParaRPr lang="en-GB" dirty="0"/>
          </a:p>
          <a:p>
            <a:r>
              <a:rPr lang="en-GB" dirty="0" err="1"/>
              <a:t>Xiaoge</a:t>
            </a:r>
            <a:r>
              <a:rPr lang="en-GB" dirty="0"/>
              <a:t> Li, 1889427, </a:t>
            </a:r>
            <a:r>
              <a:rPr lang="en-GB" dirty="0">
                <a:hlinkClick r:id="rId7"/>
              </a:rPr>
              <a:t>x.li1@student.tue.nl</a:t>
            </a:r>
            <a:endParaRPr lang="en-GB" dirty="0"/>
          </a:p>
          <a:p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Electrical Engineering, Electric System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27ADE-75E3-E030-C3D3-7181F29F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056B04-6B8B-7215-ABCF-B79E3C5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74B20D9-B754-F830-2DB1-01184272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Related Work(by </a:t>
            </a:r>
            <a:r>
              <a:rPr lang="en-US" dirty="0" err="1"/>
              <a:t>Jianyi</a:t>
            </a:r>
            <a:r>
              <a:rPr lang="en-US" dirty="0"/>
              <a:t> Li</a:t>
            </a:r>
            <a:r>
              <a:rPr lang="en-GB" dirty="0"/>
              <a:t>)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75ECB52A-C983-EFEA-C3B2-2E3C8512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0" y="285317"/>
            <a:ext cx="8434385" cy="4728092"/>
          </a:xfrm>
        </p:spPr>
        <p:txBody>
          <a:bodyPr/>
          <a:lstStyle/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Optimization: </a:t>
            </a:r>
          </a:p>
          <a:p>
            <a:pPr lvl="3"/>
            <a:r>
              <a:rPr lang="en-US" altLang="zh-CN" dirty="0"/>
              <a:t>[3] </a:t>
            </a:r>
            <a:r>
              <a:rPr lang="en-US" altLang="zh-CN" sz="1600" b="0" i="0" u="none" strike="noStrike" baseline="0" dirty="0">
                <a:latin typeface="NimbusRomNo9L-Regu"/>
              </a:rPr>
              <a:t>reducing the number of comparisons. </a:t>
            </a:r>
            <a:r>
              <a:rPr lang="en-US" altLang="zh-CN" sz="1600" b="0" i="0" u="sng" strike="noStrike" baseline="0" dirty="0">
                <a:latin typeface="NimbusRomNo9L-Regu"/>
              </a:rPr>
              <a:t>Validation</a:t>
            </a:r>
            <a:r>
              <a:rPr lang="en-US" altLang="zh-CN" sz="1600" b="0" i="0" u="none" strike="noStrike" baseline="0" dirty="0">
                <a:latin typeface="NimbusRomNo9L-Regu"/>
              </a:rPr>
              <a:t>:</a:t>
            </a:r>
            <a:r>
              <a:rPr lang="zh-CN" altLang="en-US" sz="1600" b="0" i="0" u="none" strike="noStrike" baseline="0" dirty="0">
                <a:latin typeface="NimbusRomNo9L-Regu"/>
              </a:rPr>
              <a:t> </a:t>
            </a:r>
            <a:r>
              <a:rPr lang="en-US" altLang="zh-CN" sz="1600" b="0" i="0" u="none" strike="noStrike" baseline="0" dirty="0">
                <a:latin typeface="NimbusRomNo9L-Regu"/>
              </a:rPr>
              <a:t>Comparing running time</a:t>
            </a:r>
            <a:endParaRPr lang="en-US" altLang="zh-CN" dirty="0"/>
          </a:p>
          <a:p>
            <a:pPr lvl="3"/>
            <a:endParaRPr lang="en-US" dirty="0"/>
          </a:p>
          <a:p>
            <a:pPr lvl="3"/>
            <a:r>
              <a:rPr lang="en-US" dirty="0"/>
              <a:t>[4] reduces the run time complexity of finding the prime implicants. </a:t>
            </a:r>
            <a:r>
              <a:rPr lang="en-US" u="sng" dirty="0"/>
              <a:t>Validation</a:t>
            </a:r>
            <a:r>
              <a:rPr lang="en-US" dirty="0"/>
              <a:t>: Comparing running time </a:t>
            </a:r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[5] use binary tree to optimize. </a:t>
            </a:r>
            <a:r>
              <a:rPr lang="en-US" altLang="zh-CN" u="sng" dirty="0"/>
              <a:t>Validation</a:t>
            </a:r>
            <a:r>
              <a:rPr lang="en-US" altLang="zh-CN" dirty="0"/>
              <a:t>: Comparing running time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[6] using decimal manipulations to avoid binary comparison errors. </a:t>
            </a:r>
            <a:r>
              <a:rPr lang="en-US" u="sng" dirty="0"/>
              <a:t>Validation</a:t>
            </a:r>
            <a:r>
              <a:rPr lang="en-US" dirty="0"/>
              <a:t>: Comparing running time</a:t>
            </a:r>
          </a:p>
          <a:p>
            <a:pPr lvl="3"/>
            <a:endParaRPr lang="en-US" dirty="0"/>
          </a:p>
          <a:p>
            <a:pPr lvl="3"/>
            <a:r>
              <a:rPr lang="en-US" altLang="zh-CN" dirty="0"/>
              <a:t>[10] use parallel computing system and CUDA. </a:t>
            </a:r>
            <a:r>
              <a:rPr lang="en-US" altLang="zh-CN" u="sng" dirty="0"/>
              <a:t>Validation</a:t>
            </a:r>
            <a:r>
              <a:rPr lang="en-US" altLang="zh-CN" dirty="0"/>
              <a:t>: Comparing running time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[11] modelling the QMC by </a:t>
            </a:r>
            <a:r>
              <a:rPr lang="en-US" altLang="zh-CN" sz="1800" b="0" i="0" u="none" strike="noStrike" baseline="0" dirty="0">
                <a:latin typeface="NimbusRomNo9L-Regu"/>
              </a:rPr>
              <a:t>generalized net</a:t>
            </a:r>
            <a:r>
              <a:rPr lang="en-US" dirty="0"/>
              <a:t>. </a:t>
            </a:r>
            <a:r>
              <a:rPr lang="en-US" u="sng" dirty="0"/>
              <a:t>Validation</a:t>
            </a:r>
            <a:r>
              <a:rPr lang="en-US" dirty="0"/>
              <a:t>: MATLAB</a:t>
            </a:r>
          </a:p>
          <a:p>
            <a:pPr lvl="3"/>
            <a:endParaRPr lang="en-US" dirty="0"/>
          </a:p>
          <a:p>
            <a:pPr lvl="3"/>
            <a:r>
              <a:rPr lang="en-US" altLang="zh-CN" dirty="0"/>
              <a:t>[12]  extended XOR in QMC algorithm. </a:t>
            </a:r>
            <a:r>
              <a:rPr lang="en-US" altLang="zh-CN" u="sng" dirty="0"/>
              <a:t>Validation</a:t>
            </a:r>
            <a:r>
              <a:rPr lang="en-US" altLang="zh-CN" dirty="0"/>
              <a:t>: Truth Table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08065-AEA1-8A36-C4E2-8C1F805A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A4C0F-1350-2244-7657-F34EE76A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8A51FF3-3CD2-7203-8538-3E39310C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BED8789-53F0-7877-452C-4F5FB9FB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191" y="3963175"/>
            <a:ext cx="2588595" cy="263761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Platform: The QMC Algorithm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ED973D3-22B9-72AC-71C7-E423B48F13C9}"/>
              </a:ext>
            </a:extLst>
          </p:cNvPr>
          <p:cNvSpPr txBox="1">
            <a:spLocks/>
          </p:cNvSpPr>
          <p:nvPr/>
        </p:nvSpPr>
        <p:spPr>
          <a:xfrm>
            <a:off x="840462" y="3960513"/>
            <a:ext cx="2113051" cy="2637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Design: Validation result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图形 9" descr="下箭头 纯色填充">
            <a:extLst>
              <a:ext uri="{FF2B5EF4-FFF2-40B4-BE49-F238E27FC236}">
                <a16:creationId xmlns:a16="http://schemas.microsoft.com/office/drawing/2014/main" id="{97B7F61C-A133-0BC7-44D3-AC7F18CB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6" y="1402690"/>
            <a:ext cx="1565127" cy="2540942"/>
          </a:xfrm>
          <a:prstGeom prst="rect">
            <a:avLst/>
          </a:prstGeom>
        </p:spPr>
      </p:pic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BE549A1-61A0-9E41-A28E-A94F0B09FA29}"/>
              </a:ext>
            </a:extLst>
          </p:cNvPr>
          <p:cNvSpPr txBox="1">
            <a:spLocks/>
          </p:cNvSpPr>
          <p:nvPr/>
        </p:nvSpPr>
        <p:spPr>
          <a:xfrm>
            <a:off x="2166569" y="1813857"/>
            <a:ext cx="3272064" cy="3486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anose="020B0604020202020204" pitchFamily="34" charset="0"/>
              <a:buNone/>
            </a:pPr>
            <a:r>
              <a:rPr lang="en-US" altLang="zh-CN" dirty="0"/>
              <a:t>Synthesis: Principle of QMC algorithm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(Design Automation Approach)</a:t>
            </a:r>
          </a:p>
          <a:p>
            <a:pPr lvl="2"/>
            <a:endParaRPr lang="en-US" dirty="0"/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43448A50-A1F9-E215-B196-90D06CFFA295}"/>
              </a:ext>
            </a:extLst>
          </p:cNvPr>
          <p:cNvSpPr txBox="1">
            <a:spLocks/>
          </p:cNvSpPr>
          <p:nvPr/>
        </p:nvSpPr>
        <p:spPr>
          <a:xfrm>
            <a:off x="635780" y="1058564"/>
            <a:ext cx="2680626" cy="2637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Specification: Boolean Function</a:t>
            </a:r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15" name="图形 14" descr="右箭头 轮廓">
            <a:extLst>
              <a:ext uri="{FF2B5EF4-FFF2-40B4-BE49-F238E27FC236}">
                <a16:creationId xmlns:a16="http://schemas.microsoft.com/office/drawing/2014/main" id="{DE68DF2C-849E-57F3-3066-0E19466F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576" y="3635193"/>
            <a:ext cx="1508078" cy="914400"/>
          </a:xfrm>
          <a:prstGeom prst="rect">
            <a:avLst/>
          </a:prstGeom>
        </p:spPr>
      </p:pic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024934DD-FE76-6BD8-AE53-3F80D84744BA}"/>
              </a:ext>
            </a:extLst>
          </p:cNvPr>
          <p:cNvSpPr txBox="1">
            <a:spLocks/>
          </p:cNvSpPr>
          <p:nvPr/>
        </p:nvSpPr>
        <p:spPr>
          <a:xfrm>
            <a:off x="3412812" y="3756022"/>
            <a:ext cx="924074" cy="2637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Configure</a:t>
            </a:r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1970FC72-C206-2A36-43A3-44B7CDB4DFC8}"/>
              </a:ext>
            </a:extLst>
          </p:cNvPr>
          <p:cNvSpPr txBox="1">
            <a:spLocks/>
          </p:cNvSpPr>
          <p:nvPr/>
        </p:nvSpPr>
        <p:spPr>
          <a:xfrm>
            <a:off x="6843918" y="1813857"/>
            <a:ext cx="2371312" cy="43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anose="020B0604020202020204" pitchFamily="34" charset="0"/>
              <a:buNone/>
            </a:pPr>
            <a:r>
              <a:rPr lang="en-US" dirty="0"/>
              <a:t>Result of Synthesis: Minimal Boolean Function</a:t>
            </a:r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20" name="图形 19" descr="右箭头 轮廓">
            <a:extLst>
              <a:ext uri="{FF2B5EF4-FFF2-40B4-BE49-F238E27FC236}">
                <a16:creationId xmlns:a16="http://schemas.microsoft.com/office/drawing/2014/main" id="{073882A5-51D7-B180-2DC6-2797B90C1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4776" y="1704364"/>
            <a:ext cx="15080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7CFD7-1F17-0576-44C0-3CD71227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5C9A0-B03C-41A3-FD67-AEA588D0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706FBE-716D-E045-EDAF-9DEEBC26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1C4DF61F-B5B2-A0DE-DE2E-AD8699F0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dirty="0"/>
              <a:t>Boolean Expression: The result of a single-output circuit is specified with a Boolean function which have multi-input variables. Every variable only has two values: 0 or 1.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This function is equal to 1 when output is present.</a:t>
            </a:r>
          </a:p>
          <a:p>
            <a:pPr lvl="2"/>
            <a:r>
              <a:rPr lang="en-US" altLang="zh-CN" dirty="0"/>
              <a:t>This function is equals to 0 when there is no output.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For Example:</a:t>
            </a:r>
          </a:p>
          <a:p>
            <a:pPr lvl="3"/>
            <a:r>
              <a:rPr lang="en-US" altLang="zh-CN" dirty="0"/>
              <a:t>Y=A’B’C+A’BC’+A’BC+AB’C’+AB’C+ABC’</a:t>
            </a:r>
          </a:p>
          <a:p>
            <a:pPr lvl="2"/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079175-5135-5BCB-C8F9-EBFC9322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18" y="2265528"/>
            <a:ext cx="3743981" cy="1964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9D395C-0289-7545-8E63-0BC889F7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96" y="3052373"/>
            <a:ext cx="3009524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F8306-1301-682E-F3CE-B28B1D10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A2068-166D-9B61-838D-8510BEEA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B6579A-3589-3329-CEEB-6F8AB0D6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F4FC173-2199-703A-72AE-026815A6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dirty="0"/>
              <a:t>a literal means a variable with or without the associated prime (A,B′ are literals).</a:t>
            </a:r>
          </a:p>
          <a:p>
            <a:pPr lvl="2"/>
            <a:endParaRPr lang="en-US" dirty="0"/>
          </a:p>
          <a:p>
            <a:pPr lvl="2"/>
            <a:r>
              <a:rPr lang="en-US" altLang="zh-CN" dirty="0"/>
              <a:t>Use AB+AB’=A.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Y=A’B’C+A’BC’+A’BC+AB’C’+AB’C+ABC’=(A’B’C+A’BC)+(A’BC’+ABC’)+(AB’C’+AB’C)</a:t>
            </a:r>
          </a:p>
          <a:p>
            <a:pPr lvl="3"/>
            <a:r>
              <a:rPr lang="en-US" altLang="zh-CN" dirty="0"/>
              <a:t>=A’C+BC’+AB’</a:t>
            </a:r>
          </a:p>
          <a:p>
            <a:pPr lvl="3"/>
            <a:r>
              <a:rPr lang="en-US" altLang="zh-CN" dirty="0"/>
              <a:t>Y=m(7,9,10,13,14,15)</a:t>
            </a:r>
          </a:p>
          <a:p>
            <a:pPr lvl="3"/>
            <a:endParaRPr lang="en-US" dirty="0"/>
          </a:p>
          <a:p>
            <a:pPr lvl="2"/>
            <a:r>
              <a:rPr lang="en-US" u="sng" dirty="0"/>
              <a:t>The sum functions </a:t>
            </a:r>
            <a:r>
              <a:rPr lang="en-US" dirty="0"/>
              <a:t>which have the fewest terms of all equivalent sum functions will be called </a:t>
            </a:r>
            <a:r>
              <a:rPr lang="en-US" u="sng" dirty="0"/>
              <a:t>minimum sums </a:t>
            </a:r>
            <a:r>
              <a:rPr lang="en-US" dirty="0"/>
              <a:t>unless these functions having fewest terms do not all involve the same number of literals.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Y=DBA′ + CBA + DB′A + DCA′ (not minimum sum)</a:t>
            </a:r>
          </a:p>
          <a:p>
            <a:pPr lvl="3"/>
            <a:r>
              <a:rPr lang="es-ES" dirty="0"/>
              <a:t>Y = DBA′ + CBA + DB′A + DC(</a:t>
            </a:r>
            <a:r>
              <a:rPr lang="es-ES" dirty="0" err="1"/>
              <a:t>minimum</a:t>
            </a:r>
            <a:r>
              <a:rPr lang="es-ES" dirty="0"/>
              <a:t> sum)</a:t>
            </a:r>
            <a:endParaRPr lang="en-US" dirty="0"/>
          </a:p>
          <a:p>
            <a:pPr marL="0" lvl="2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83E72-B852-5417-F4E1-CD4BEB02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789DBE-E7DB-A1C9-FA48-07592CE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CA1DD35-9991-1660-CF30-312DA289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A154364-3A15-2E2A-9448-A424ED48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r>
              <a:rPr lang="en-US" dirty="0"/>
              <a:t>Quine’s Method:</a:t>
            </a:r>
          </a:p>
          <a:p>
            <a:pPr lvl="2"/>
            <a:endParaRPr lang="en-US" dirty="0"/>
          </a:p>
          <a:p>
            <a:pPr lvl="2"/>
            <a:r>
              <a:rPr lang="en-US" altLang="zh-CN" dirty="0"/>
              <a:t>Y=m(3,7,8,9,12,13)</a:t>
            </a:r>
          </a:p>
          <a:p>
            <a:pPr lvl="2"/>
            <a:r>
              <a:rPr lang="en-US" dirty="0"/>
              <a:t>SOP=A’B’CD+A’BCD+AB’C’D’+AB’C’D+ABC’D’+ABC’D</a:t>
            </a:r>
          </a:p>
          <a:p>
            <a:pPr lvl="2"/>
            <a:endParaRPr lang="en-US" dirty="0"/>
          </a:p>
          <a:p>
            <a:pPr lvl="2"/>
            <a:r>
              <a:rPr lang="pt-BR" dirty="0"/>
              <a:t>A′B′CD(0011) + A′BCD(0111) = A′CD(0 − 11)</a:t>
            </a:r>
          </a:p>
          <a:p>
            <a:pPr lvl="2"/>
            <a:r>
              <a:rPr lang="de-DE" dirty="0"/>
              <a:t>AB′C′D′(1000) + AB′C′D(1001) = AB′C′(100−)</a:t>
            </a:r>
          </a:p>
          <a:p>
            <a:pPr lvl="2"/>
            <a:r>
              <a:rPr lang="en-US" dirty="0"/>
              <a:t>ABC′D′(100−) + ABC′D(1101) = ABC′(110−)</a:t>
            </a:r>
          </a:p>
          <a:p>
            <a:pPr lvl="2"/>
            <a:r>
              <a:rPr lang="de-DE" dirty="0"/>
              <a:t>AB′C′(100−) + ABC′(110−) = AC′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Y = AB′ + A′CD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en-US" dirty="0"/>
              <a:t>It will be more troublesome when facing Boolean functions of many variables.</a:t>
            </a:r>
            <a:endParaRPr lang="de-DE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85D58C-C396-2028-5962-BEA8752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29" y="666355"/>
            <a:ext cx="3060270" cy="3676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4AAC83-DECD-5B42-388D-AA4B0C95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45" y="2850706"/>
            <a:ext cx="2936057" cy="14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1A7D53-41F3-5068-0C5D-7EBCDE0F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B9897-8A50-8E92-36BB-C51960AA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7F2DFAC-2205-869A-684E-1DF0B65E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1292EE2-6C2B-3A56-CCEE-91DBEFDC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r>
              <a:rPr lang="en-US" dirty="0"/>
              <a:t>Example of QMC algorithm:</a:t>
            </a:r>
          </a:p>
          <a:p>
            <a:pPr lvl="2"/>
            <a:r>
              <a:rPr lang="en-US" dirty="0"/>
              <a:t>Y=m(0,1,2,5,10,14)</a:t>
            </a:r>
          </a:p>
          <a:p>
            <a:pPr lvl="2"/>
            <a:r>
              <a:rPr lang="en-US" dirty="0"/>
              <a:t>Y = A′B′C′D′+A′B′C′D+A′B′CD′+A′BC′D+AB′CD′+ABCD′</a:t>
            </a:r>
          </a:p>
          <a:p>
            <a:pPr marL="0" lvl="2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108839-5B2C-BCE0-7896-146AF292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87" y="760929"/>
            <a:ext cx="2344258" cy="2819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4E2ADB-65C4-B917-92E0-CC4C115F4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4" y="1322787"/>
            <a:ext cx="3130266" cy="1472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3772E1-B4D1-A730-C918-035E78E24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4" y="2849087"/>
            <a:ext cx="4313197" cy="16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79BF1-499E-AB9D-2CA4-5783989D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C2C89-527C-D60C-0512-FFF931FE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4B0C9AB-FFD7-E542-A285-7354243D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C78FD8-69D6-4972-BDCF-F0770442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3" y="601431"/>
            <a:ext cx="4104117" cy="1273090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A6E8FEB4-1494-60F0-82E7-CEDB362B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2081892"/>
            <a:ext cx="3727403" cy="489857"/>
          </a:xfrm>
        </p:spPr>
        <p:txBody>
          <a:bodyPr/>
          <a:lstStyle/>
          <a:p>
            <a:pPr lvl="2"/>
            <a:r>
              <a:rPr lang="en-US" dirty="0"/>
              <a:t>Y = A′B′C′ + A′B′D′ + A′C′D + B′CD′ + ACD′</a:t>
            </a:r>
          </a:p>
          <a:p>
            <a:pPr lvl="3"/>
            <a:r>
              <a:rPr lang="en-US" altLang="zh-CN" dirty="0"/>
              <a:t>Not minimal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909976-AEEE-3B3C-FC38-038C3A26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6" y="2637185"/>
            <a:ext cx="4033764" cy="12635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DFDB2-2582-4BEB-9198-EDC382F3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14" y="2621152"/>
            <a:ext cx="4091132" cy="1273091"/>
          </a:xfrm>
          <a:prstGeom prst="rect">
            <a:avLst/>
          </a:prstGeom>
        </p:spPr>
      </p:pic>
      <p:pic>
        <p:nvPicPr>
          <p:cNvPr id="15" name="图形 14" descr="右箭头 轮廓">
            <a:extLst>
              <a:ext uri="{FF2B5EF4-FFF2-40B4-BE49-F238E27FC236}">
                <a16:creationId xmlns:a16="http://schemas.microsoft.com/office/drawing/2014/main" id="{37C1778C-68AE-FAC9-9688-F1C7E1D8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4290" y="3007661"/>
            <a:ext cx="522635" cy="5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6847E5-9FDF-D2BC-0E7A-E9A740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69DEF8-62FD-5402-8470-9E30B059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A67522F-4083-3951-860D-401C8EE2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862D15-BB9E-3069-AA4E-F7F564B8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3" y="570801"/>
            <a:ext cx="3373534" cy="1043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9D9C8E-2A4B-3415-EE9B-E19F67EE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43" y="2111294"/>
            <a:ext cx="3444167" cy="1043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378BDB-06F6-3C38-D2B1-7D6CDCEE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43" y="3571862"/>
            <a:ext cx="3429052" cy="1007284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EF23F056-88E0-D2C7-C039-ABF9F293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377" y="3195811"/>
            <a:ext cx="3727403" cy="631605"/>
          </a:xfrm>
        </p:spPr>
        <p:txBody>
          <a:bodyPr/>
          <a:lstStyle/>
          <a:p>
            <a:pPr lvl="2"/>
            <a:r>
              <a:rPr lang="en-US" dirty="0"/>
              <a:t>Y = m(0,1,2,5,10,14)</a:t>
            </a:r>
          </a:p>
          <a:p>
            <a:pPr lvl="2"/>
            <a:r>
              <a:rPr lang="en-US" altLang="zh-CN" dirty="0"/>
              <a:t>Y = A’C’D+ACD’+A’B’D’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EA7ACA-6061-9711-5C5D-727F2807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98EB2-351B-ACB1-F646-43FB06B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C59E723-8F6F-5AD1-5EBC-A3D47B61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Design Automation Approach (by </a:t>
            </a:r>
            <a:r>
              <a:rPr lang="en-US" dirty="0" err="1"/>
              <a:t>Zhanbo</a:t>
            </a:r>
            <a:r>
              <a:rPr lang="en-US" dirty="0"/>
              <a:t> Shen</a:t>
            </a:r>
            <a:r>
              <a:rPr lang="en-GB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B4327-33B6-779E-FB5A-4A79E70E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1" y="873665"/>
            <a:ext cx="3293714" cy="733068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34D7B301-A79A-56D4-0DE1-AC10A093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3956003" cy="263079"/>
          </a:xfrm>
        </p:spPr>
        <p:txBody>
          <a:bodyPr/>
          <a:lstStyle/>
          <a:p>
            <a:pPr lvl="2"/>
            <a:r>
              <a:rPr lang="en-US" dirty="0"/>
              <a:t>Basic gate-level circuit: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F31BF3F-F75F-5323-EEE8-8577F59BCE1F}"/>
              </a:ext>
            </a:extLst>
          </p:cNvPr>
          <p:cNvSpPr txBox="1">
            <a:spLocks/>
          </p:cNvSpPr>
          <p:nvPr/>
        </p:nvSpPr>
        <p:spPr>
          <a:xfrm>
            <a:off x="557213" y="1764799"/>
            <a:ext cx="3956003" cy="263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Y=ABC+AC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2" name="图片 11" descr="图示&#10;&#10;中度可信度描述已自动生成">
            <a:extLst>
              <a:ext uri="{FF2B5EF4-FFF2-40B4-BE49-F238E27FC236}">
                <a16:creationId xmlns:a16="http://schemas.microsoft.com/office/drawing/2014/main" id="{10103D06-0456-0D62-3E7D-F3E6197E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1" y="2185944"/>
            <a:ext cx="1990476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9D755-28E5-022A-FAF4-A97CEAB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C552F-11B2-8E74-7138-0FDB327D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6176E36-664D-3428-BA44-1C5A250C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Validation (by </a:t>
            </a:r>
            <a:r>
              <a:rPr lang="en-US" dirty="0"/>
              <a:t>Bochen Ye</a:t>
            </a:r>
            <a:r>
              <a:rPr lang="en-GB" dirty="0"/>
              <a:t>)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5B8AAB2-D8BC-A4F1-9C3E-73D571175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89" y="1830571"/>
            <a:ext cx="3195636" cy="1576387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72ACF2AB-DC62-1239-31FF-F281F8E8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dirty="0"/>
              <a:t>Preprocessing model:</a:t>
            </a:r>
          </a:p>
          <a:p>
            <a:pPr lvl="3"/>
            <a:r>
              <a:rPr lang="en-US" altLang="zh-CN" sz="1600" b="0" u="none" strike="noStrike" baseline="0" dirty="0" err="1">
                <a:latin typeface="NimbusRomNo9L-Regu"/>
              </a:rPr>
              <a:t>DealwithNOT</a:t>
            </a:r>
            <a:r>
              <a:rPr lang="en-US" altLang="zh-CN" sz="1600" b="0" i="0" u="none" strike="noStrike" baseline="0" dirty="0">
                <a:latin typeface="NimbusRomNo9L-Regu"/>
              </a:rPr>
              <a:t>: use De Morgan’s laws</a:t>
            </a:r>
          </a:p>
          <a:p>
            <a:pPr lvl="3"/>
            <a:r>
              <a:rPr lang="en-US" altLang="zh-CN" sz="1600" dirty="0">
                <a:latin typeface="NimbusRomNo9L-Regu"/>
              </a:rPr>
              <a:t>Unfold: use the distributive law to expand expressions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en-US" altLang="zh-CN" dirty="0"/>
              <a:t>Function:</a:t>
            </a:r>
          </a:p>
          <a:p>
            <a:pPr lvl="3"/>
            <a:r>
              <a:rPr lang="en-US" altLang="zh-CN" dirty="0"/>
              <a:t>Regular expression: </a:t>
            </a:r>
            <a:r>
              <a:rPr lang="en-US" altLang="zh-CN" dirty="0" err="1"/>
              <a:t>findall</a:t>
            </a:r>
            <a:r>
              <a:rPr lang="en-US" altLang="zh-CN" dirty="0"/>
              <a:t>(), split(), join()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6858B-554F-9A5F-5EA7-B6D1018C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05" y="983530"/>
            <a:ext cx="7556500" cy="4045975"/>
          </a:xfrm>
        </p:spPr>
        <p:txBody>
          <a:bodyPr/>
          <a:lstStyle/>
          <a:p>
            <a:r>
              <a:rPr lang="en-US" altLang="zh-CN" dirty="0"/>
              <a:t>1.Introduction(</a:t>
            </a:r>
            <a:r>
              <a:rPr lang="en-US" altLang="zh-CN" dirty="0" err="1"/>
              <a:t>Xiaoge</a:t>
            </a:r>
            <a:r>
              <a:rPr lang="en-US" altLang="zh-CN" dirty="0"/>
              <a:t> Li)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2.Problem Statement and Related Work(</a:t>
            </a:r>
            <a:r>
              <a:rPr lang="en-US" altLang="zh-CN" dirty="0" err="1"/>
              <a:t>Jianyi</a:t>
            </a:r>
            <a:r>
              <a:rPr lang="en-US" altLang="zh-CN" dirty="0"/>
              <a:t> Li)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3.Design Automation Approach(</a:t>
            </a:r>
            <a:r>
              <a:rPr lang="en-US" altLang="zh-CN" dirty="0" err="1"/>
              <a:t>Zhanbo</a:t>
            </a:r>
            <a:r>
              <a:rPr lang="en-US" altLang="zh-CN" dirty="0"/>
              <a:t> Shen)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4.Validation and Demo(Bochen Ye)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945C6-D126-4F7C-1E30-41CFD39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E7C12-27AC-E45C-EF81-0BDBE4E2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7815786-4A6D-8ECD-BE21-8B0610913CF9}"/>
              </a:ext>
            </a:extLst>
          </p:cNvPr>
          <p:cNvSpPr txBox="1">
            <a:spLocks/>
          </p:cNvSpPr>
          <p:nvPr/>
        </p:nvSpPr>
        <p:spPr>
          <a:xfrm>
            <a:off x="3685857" y="113995"/>
            <a:ext cx="1534795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262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93B8C-4221-06B8-EDA6-5CF95B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4686"/>
            <a:ext cx="7042149" cy="576000"/>
          </a:xfrm>
        </p:spPr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CEE82-E912-0FCE-4557-8F7983D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9366BA-4541-4032-14A8-40D2CA11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Validation (by </a:t>
            </a:r>
            <a:r>
              <a:rPr lang="en-US" dirty="0"/>
              <a:t>Bochen Ye</a:t>
            </a:r>
            <a:r>
              <a:rPr lang="en-GB" dirty="0"/>
              <a:t>)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C63A42A2-D89D-2292-9660-54AC0668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" y="669129"/>
            <a:ext cx="3205226" cy="2119791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C9B1763-19CA-37CF-F19A-63454299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" y="2788920"/>
            <a:ext cx="5458096" cy="1685451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dirty="0"/>
              <a:t>Implementation of QMC Algorithm:</a:t>
            </a:r>
          </a:p>
          <a:p>
            <a:pPr lvl="3"/>
            <a:r>
              <a:rPr lang="en-US" altLang="zh-CN" sz="1600" b="0" u="none" strike="noStrike" baseline="0" dirty="0" err="1">
                <a:latin typeface="NimbusRomNo9L-Regu"/>
              </a:rPr>
              <a:t>Minterm</a:t>
            </a:r>
            <a:r>
              <a:rPr lang="en-US" altLang="zh-CN" sz="1600" b="0" i="0" u="none" strike="noStrike" baseline="0" dirty="0">
                <a:latin typeface="NimbusRomNo9L-Regu"/>
              </a:rPr>
              <a:t>: use the elements of 0, 1 or − to replace each item in the input SOP.</a:t>
            </a:r>
          </a:p>
          <a:p>
            <a:pPr lvl="3"/>
            <a:r>
              <a:rPr lang="en-US" altLang="zh-CN" sz="1600" dirty="0">
                <a:latin typeface="NimbusRomNo9L-Regu"/>
              </a:rPr>
              <a:t>QMC: the core of the entire implementation.</a:t>
            </a:r>
          </a:p>
          <a:p>
            <a:pPr lvl="3"/>
            <a:r>
              <a:rPr lang="en-US" altLang="zh-CN" sz="1600" dirty="0" err="1">
                <a:latin typeface="NimbusRomNo9L-Regu"/>
              </a:rPr>
              <a:t>To_expr</a:t>
            </a:r>
            <a:r>
              <a:rPr lang="en-US" altLang="zh-CN" sz="1600" dirty="0">
                <a:latin typeface="NimbusRomNo9L-Regu"/>
              </a:rPr>
              <a:t>: From digital expression to Boolean expression.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6F9CBA-672C-960B-3272-00DD512A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67" y="339633"/>
            <a:ext cx="2644053" cy="4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30D7B-86E1-6274-5E31-01CA8F0F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3FA6F-0FEE-C0D8-E83E-B37B08EC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4DBED77-6575-B1BF-0699-3D4147FF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Validation (by </a:t>
            </a:r>
            <a:r>
              <a:rPr lang="en-US" dirty="0"/>
              <a:t>Bochen Ye</a:t>
            </a:r>
            <a:r>
              <a:rPr lang="en-GB" dirty="0"/>
              <a:t>)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C5BFCBED-7851-3C46-D934-9BAA294EC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" y="1002553"/>
            <a:ext cx="3561715" cy="2672873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D60D94D-6C92-6947-C65E-A1C5206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365" y="327411"/>
            <a:ext cx="5207635" cy="4527132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sz="1800" b="0" i="0" u="none" strike="noStrike" baseline="0" dirty="0">
                <a:latin typeface="NimbusRomNo9L-Regu"/>
              </a:rPr>
              <a:t>Consistency validation</a:t>
            </a:r>
            <a:r>
              <a:rPr lang="en-US" altLang="zh-CN" dirty="0"/>
              <a:t>: use </a:t>
            </a:r>
            <a:r>
              <a:rPr lang="en-US" altLang="zh-CN" dirty="0" err="1"/>
              <a:t>PyEDA</a:t>
            </a:r>
            <a:endParaRPr lang="en-US" altLang="zh-CN" dirty="0"/>
          </a:p>
          <a:p>
            <a:pPr lvl="3"/>
            <a:r>
              <a:rPr lang="en-US" altLang="zh-CN" dirty="0"/>
              <a:t>“easily” means </a:t>
            </a:r>
            <a:r>
              <a:rPr lang="en-US" altLang="zh-CN" u="sng" dirty="0"/>
              <a:t>we use this python library easily</a:t>
            </a:r>
            <a:r>
              <a:rPr lang="en-US" altLang="zh-CN" dirty="0"/>
              <a:t>, not means equivalence checking easy.</a:t>
            </a:r>
          </a:p>
          <a:p>
            <a:pPr lvl="3"/>
            <a:r>
              <a:rPr lang="en-US" altLang="zh-CN" dirty="0"/>
              <a:t>The equivalence checking is NP-complete.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Correctness validation: use </a:t>
            </a:r>
            <a:r>
              <a:rPr lang="en-US" altLang="zh-CN" dirty="0" err="1"/>
              <a:t>PyEDA</a:t>
            </a:r>
            <a:endParaRPr lang="en-US" altLang="zh-CN" dirty="0"/>
          </a:p>
          <a:p>
            <a:pPr lvl="3"/>
            <a:r>
              <a:rPr lang="en-US" altLang="zh-CN" dirty="0"/>
              <a:t>Compare result with Espresso.</a:t>
            </a:r>
          </a:p>
          <a:p>
            <a:pPr lvl="3"/>
            <a:r>
              <a:rPr lang="en-US" altLang="zh-CN" u="sng" dirty="0"/>
              <a:t>After read the feedback of D2</a:t>
            </a:r>
            <a:r>
              <a:rPr lang="en-US" altLang="zh-CN" dirty="0"/>
              <a:t>, we find no unique solutions exist. There may be two different minimal Boolean function.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Running time: use library time of Python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Gate-circuit: use library </a:t>
            </a:r>
            <a:r>
              <a:rPr lang="en-US" altLang="zh-CN" dirty="0" err="1"/>
              <a:t>schemdraw</a:t>
            </a:r>
            <a:r>
              <a:rPr lang="en-US" altLang="zh-CN" dirty="0"/>
              <a:t> of Python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FE3AC-4A24-8896-E7DD-29749C61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4D319-58CC-897A-102A-F570944F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6233E7-46EA-C014-A605-C72EF5F7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 err="1"/>
              <a:t>Demostration</a:t>
            </a:r>
            <a:r>
              <a:rPr lang="en-GB" dirty="0"/>
              <a:t> (by </a:t>
            </a:r>
            <a:r>
              <a:rPr lang="en-US" dirty="0"/>
              <a:t>Bochen Ye</a:t>
            </a:r>
            <a:r>
              <a:rPr lang="en-GB" dirty="0"/>
              <a:t>)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40170CD4-2F69-9915-100E-6E18895F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dirty="0"/>
              <a:t>Same Result:</a:t>
            </a:r>
          </a:p>
          <a:p>
            <a:pPr lvl="3"/>
            <a:endParaRPr lang="en-US" altLang="zh-CN" dirty="0"/>
          </a:p>
          <a:p>
            <a:pPr lvl="2"/>
            <a:r>
              <a:rPr lang="en-US" altLang="zh-CN" dirty="0"/>
              <a:t>Different Result: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AA2FE-F5DA-A6E9-536E-E341090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E3E024-9AA6-C797-9FC8-EBCCEF9D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38F91F7-DE4E-4D3F-1FF5-D70B5EC0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Validation (by </a:t>
            </a:r>
            <a:r>
              <a:rPr lang="en-US" dirty="0"/>
              <a:t>Bochen Ye</a:t>
            </a:r>
            <a:r>
              <a:rPr lang="en-GB" dirty="0"/>
              <a:t>)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BFD4D322-1624-1F9E-8376-29F15CC8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0447"/>
            <a:ext cx="3903752" cy="1057096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dirty="0"/>
              <a:t>Validation Result:</a:t>
            </a:r>
          </a:p>
          <a:p>
            <a:pPr lvl="3"/>
            <a:r>
              <a:rPr lang="en-US" dirty="0"/>
              <a:t>Compare running time with paper[4].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12 product term, 7-11 variables.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21F704-61F4-5EF0-A524-4ADEA83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29" y="1283926"/>
            <a:ext cx="4697253" cy="1327945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D3DB4F4-C2E7-0970-735B-4C8DCD40AF73}"/>
              </a:ext>
            </a:extLst>
          </p:cNvPr>
          <p:cNvSpPr txBox="1">
            <a:spLocks/>
          </p:cNvSpPr>
          <p:nvPr/>
        </p:nvSpPr>
        <p:spPr>
          <a:xfrm>
            <a:off x="557214" y="2147665"/>
            <a:ext cx="3903752" cy="1057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  <a:p>
            <a:pPr lvl="3"/>
            <a:r>
              <a:rPr lang="en-US" dirty="0"/>
              <a:t>7-11 product terms, 11 variables</a:t>
            </a:r>
          </a:p>
          <a:p>
            <a:pPr lvl="2"/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5007A6-C902-E336-E3DA-9D1B63CA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8" y="2748083"/>
            <a:ext cx="3846088" cy="1697295"/>
          </a:xfrm>
          <a:prstGeom prst="rect">
            <a:avLst/>
          </a:prstGeom>
        </p:spPr>
      </p:pic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36B0EAA0-91A4-106B-A6D6-EC1B5566EFF5}"/>
              </a:ext>
            </a:extLst>
          </p:cNvPr>
          <p:cNvSpPr txBox="1">
            <a:spLocks/>
          </p:cNvSpPr>
          <p:nvPr/>
        </p:nvSpPr>
        <p:spPr>
          <a:xfrm>
            <a:off x="4556488" y="3125146"/>
            <a:ext cx="4515087" cy="1057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Different CPU</a:t>
            </a:r>
          </a:p>
          <a:p>
            <a:pPr lvl="3"/>
            <a:r>
              <a:rPr lang="en-US" dirty="0"/>
              <a:t>The most important thing is that we are unable to know what the original input of the paper is, so the comparison is not very meaningful.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98878A-6378-6C56-A9AA-0166F0D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5F4DD-C6B8-76CA-3367-69B8316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313AD6-BD30-6EF8-DA00-BA28664B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9149CF5-FF9B-46EF-2542-4B577AE5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dirty="0"/>
              <a:t>In this paper, a method has been validated for writing any transmission as a minimum sum. A Boolean function is specified as </a:t>
            </a:r>
            <a:r>
              <a:rPr lang="en-US" dirty="0" err="1"/>
              <a:t>minterm</a:t>
            </a:r>
            <a:r>
              <a:rPr lang="en-US" dirty="0"/>
              <a:t> in terms of binary number and synthesis to gate-level circuit while optimizing the delay time.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This paper </a:t>
            </a:r>
            <a:r>
              <a:rPr lang="en-US" u="sng" dirty="0"/>
              <a:t>partly</a:t>
            </a:r>
            <a:r>
              <a:rPr lang="en-US" dirty="0"/>
              <a:t> validates the feasibility of the Quine-McCluskey(QMC) algorithm for two-level logic optimization.</a:t>
            </a:r>
          </a:p>
          <a:p>
            <a:pPr marL="17902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69FB-923E-F4B8-8CCF-8411FF6E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1" y="1347794"/>
            <a:ext cx="9855200" cy="1312817"/>
          </a:xfrm>
        </p:spPr>
        <p:txBody>
          <a:bodyPr/>
          <a:lstStyle/>
          <a:p>
            <a:br>
              <a:rPr lang="en-US" altLang="zh-CN" sz="6000" dirty="0"/>
            </a:br>
            <a:br>
              <a:rPr lang="en-US" altLang="zh-CN" sz="4800" dirty="0"/>
            </a:br>
            <a:r>
              <a:rPr lang="en-US" altLang="zh-CN" sz="4800" dirty="0"/>
              <a:t>Thank you for our presentation!</a:t>
            </a:r>
            <a:endParaRPr lang="zh-CN" altLang="en-US" sz="6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51F88-7661-9561-2FC2-886A4A7F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F3016-56C5-6250-F0E0-A5E63E5F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3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Introduction(by </a:t>
            </a:r>
            <a:r>
              <a:rPr lang="en-GB" dirty="0" err="1"/>
              <a:t>Xiaoge</a:t>
            </a:r>
            <a:r>
              <a:rPr lang="en-GB" dirty="0"/>
              <a:t> Li)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7214" y="514162"/>
            <a:ext cx="7556501" cy="2922458"/>
          </a:xfrm>
        </p:spPr>
        <p:txBody>
          <a:bodyPr/>
          <a:lstStyle/>
          <a:p>
            <a:pPr lvl="1"/>
            <a:endParaRPr lang="en-GB" dirty="0"/>
          </a:p>
          <a:p>
            <a:pPr lvl="2"/>
            <a:r>
              <a:rPr lang="en-US" dirty="0"/>
              <a:t>Logic synthesis is a process of transformation from Boolean functions to networks of logic gates.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图片 6" descr="图示&#10;&#10;中度可信度描述已自动生成">
            <a:extLst>
              <a:ext uri="{FF2B5EF4-FFF2-40B4-BE49-F238E27FC236}">
                <a16:creationId xmlns:a16="http://schemas.microsoft.com/office/drawing/2014/main" id="{064B83B7-3A53-11E0-B9CF-E6E93BB1A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88" y="2017572"/>
            <a:ext cx="1990476" cy="14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C421F4-6134-4683-5736-48C496A1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44" y="2508048"/>
            <a:ext cx="1980952" cy="438095"/>
          </a:xfrm>
          <a:prstGeom prst="rect">
            <a:avLst/>
          </a:prstGeom>
        </p:spPr>
      </p:pic>
      <p:pic>
        <p:nvPicPr>
          <p:cNvPr id="11" name="图形 10" descr="右箭头 纯色填充">
            <a:extLst>
              <a:ext uri="{FF2B5EF4-FFF2-40B4-BE49-F238E27FC236}">
                <a16:creationId xmlns:a16="http://schemas.microsoft.com/office/drawing/2014/main" id="{C0FA0667-0A6C-A770-2BC5-775BB1E7D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3668" y="2137193"/>
            <a:ext cx="1905248" cy="11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22BDB-E7BB-B98D-43CB-A225F11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70C32-5733-07F7-112D-5C3E6A8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82D814-64D1-7191-6D69-4F37BDD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Introduction(by </a:t>
            </a:r>
            <a:r>
              <a:rPr lang="en-GB" dirty="0" err="1"/>
              <a:t>Xiaoge</a:t>
            </a:r>
            <a:r>
              <a:rPr lang="en-GB" dirty="0"/>
              <a:t> Li)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2B976CC-694E-50AF-73C6-EA03A11E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2"/>
            <a:ext cx="7556501" cy="1207958"/>
          </a:xfrm>
        </p:spPr>
        <p:txBody>
          <a:bodyPr/>
          <a:lstStyle/>
          <a:p>
            <a:pPr lvl="1"/>
            <a:endParaRPr lang="en-GB" dirty="0"/>
          </a:p>
          <a:p>
            <a:pPr lvl="2"/>
            <a:r>
              <a:rPr lang="en-US" dirty="0"/>
              <a:t>The two-level logic optimization is one of the steps in </a:t>
            </a:r>
            <a:r>
              <a:rPr lang="en-US" altLang="zh-CN" dirty="0"/>
              <a:t>Logic synthesis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task of minimizing two-logic functions is very important for logic circuit design, and for VLSI design and implementation.</a:t>
            </a:r>
          </a:p>
          <a:p>
            <a:pPr lvl="2"/>
            <a:r>
              <a:rPr lang="en-US" dirty="0"/>
              <a:t>The less logic in the minimal Boolean function, the less gate circuits used.</a:t>
            </a:r>
            <a:endParaRPr lang="en-GB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7A114C-49A2-69AA-59DD-FDC8EC8E3D22}"/>
              </a:ext>
            </a:extLst>
          </p:cNvPr>
          <p:cNvSpPr/>
          <p:nvPr/>
        </p:nvSpPr>
        <p:spPr>
          <a:xfrm>
            <a:off x="861060" y="2213423"/>
            <a:ext cx="1828800" cy="1207958"/>
          </a:xfrm>
          <a:prstGeom prst="ellipse">
            <a:avLst/>
          </a:prstGeom>
          <a:solidFill>
            <a:srgbClr val="EEE8E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Reduce number of Logic Gate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5761D0-A10C-EC5E-8191-9E2989988B06}"/>
              </a:ext>
            </a:extLst>
          </p:cNvPr>
          <p:cNvSpPr/>
          <p:nvPr/>
        </p:nvSpPr>
        <p:spPr>
          <a:xfrm>
            <a:off x="3096895" y="2213423"/>
            <a:ext cx="1828800" cy="1207958"/>
          </a:xfrm>
          <a:prstGeom prst="ellipse">
            <a:avLst/>
          </a:prstGeom>
          <a:solidFill>
            <a:srgbClr val="EEE8E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Save Area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AD86C1-AA2B-ED1B-0026-2B8CAAF98FC5}"/>
              </a:ext>
            </a:extLst>
          </p:cNvPr>
          <p:cNvSpPr/>
          <p:nvPr/>
        </p:nvSpPr>
        <p:spPr>
          <a:xfrm>
            <a:off x="5279075" y="2213423"/>
            <a:ext cx="1828800" cy="1207958"/>
          </a:xfrm>
          <a:prstGeom prst="ellipse">
            <a:avLst/>
          </a:prstGeom>
          <a:solidFill>
            <a:srgbClr val="EEE8E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Save Power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DCEF2-6D5E-A6A9-0014-61BFCC7F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FD176-84B7-BE52-7E0F-F9ED88E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FFE2C46-3577-C0A3-B9A3-A06BC0B3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Introduction(by </a:t>
            </a:r>
            <a:r>
              <a:rPr lang="en-GB" dirty="0" err="1"/>
              <a:t>Xiaoge</a:t>
            </a:r>
            <a:r>
              <a:rPr lang="en-GB" dirty="0"/>
              <a:t> Li)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8A6D3CB-F7FD-0D66-E31D-B1A2D509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2"/>
            <a:ext cx="7556501" cy="1337498"/>
          </a:xfrm>
        </p:spPr>
        <p:txBody>
          <a:bodyPr/>
          <a:lstStyle/>
          <a:p>
            <a:pPr lvl="1"/>
            <a:endParaRPr lang="en-GB" dirty="0"/>
          </a:p>
          <a:p>
            <a:pPr lvl="2"/>
            <a:r>
              <a:rPr lang="en-US" dirty="0"/>
              <a:t>In the past, the most common way to minimize the two logic Boolean function is using the </a:t>
            </a:r>
            <a:r>
              <a:rPr lang="en-US" i="1" u="sng" dirty="0"/>
              <a:t>Karnaugh Map.</a:t>
            </a:r>
          </a:p>
          <a:p>
            <a:pPr lvl="2"/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Disadvantages: 1.</a:t>
            </a:r>
            <a:r>
              <a:rPr lang="en-US" dirty="0"/>
              <a:t>Karnaugh Map is difficult to automate </a:t>
            </a:r>
            <a:r>
              <a:rPr lang="en-GB" dirty="0"/>
              <a:t>2. </a:t>
            </a:r>
            <a:r>
              <a:rPr lang="en-US" dirty="0"/>
              <a:t>It takes a lot of time to calculate result by hand.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894167-7A9D-42BD-5F76-70D5F3EC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4" y="1917532"/>
            <a:ext cx="56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2B8A6-83B2-25C2-B28B-FA92F01E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F538D-3C8C-AA7C-6D30-E1C9049E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638D5B-5398-7D8D-5B34-A227C405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Introduction(by </a:t>
            </a:r>
            <a:r>
              <a:rPr lang="en-GB" dirty="0" err="1"/>
              <a:t>Xiaoge</a:t>
            </a:r>
            <a:r>
              <a:rPr lang="en-GB" dirty="0"/>
              <a:t> Li)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047B7DD-7253-65CB-977A-40E01424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5" y="514161"/>
            <a:ext cx="5900736" cy="4149829"/>
          </a:xfrm>
        </p:spPr>
        <p:txBody>
          <a:bodyPr/>
          <a:lstStyle/>
          <a:p>
            <a:pPr lvl="1"/>
            <a:endParaRPr lang="en-GB" dirty="0"/>
          </a:p>
          <a:p>
            <a:pPr lvl="2"/>
            <a:r>
              <a:rPr lang="en-US" altLang="zh-CN" dirty="0">
                <a:solidFill>
                  <a:srgbClr val="040C28"/>
                </a:solidFill>
                <a:latin typeface="Google Sans"/>
              </a:rPr>
              <a:t>An algorithm called </a:t>
            </a:r>
            <a:r>
              <a:rPr lang="en-US" altLang="zh-CN" sz="1800" b="0" i="1" u="sng" strike="noStrike" baseline="0" dirty="0">
                <a:latin typeface="NimbusRomNo9L-Regu"/>
              </a:rPr>
              <a:t>Quine-McCluskey(QMC) algorithm </a:t>
            </a:r>
            <a:r>
              <a:rPr lang="en-US" altLang="zh-CN" sz="1800" b="0" strike="noStrike" baseline="0" dirty="0">
                <a:latin typeface="NimbusRomNo9L-Regu"/>
              </a:rPr>
              <a:t>performs better than Karnaugh Map.</a:t>
            </a:r>
          </a:p>
          <a:p>
            <a:pPr lvl="2"/>
            <a:endParaRPr lang="en-US" altLang="zh-CN" dirty="0">
              <a:solidFill>
                <a:srgbClr val="040C28"/>
              </a:solidFill>
              <a:latin typeface="Google Sans"/>
            </a:endParaRPr>
          </a:p>
          <a:p>
            <a:pPr lvl="2"/>
            <a:r>
              <a:rPr lang="en-US" altLang="zh-CN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dvantages: it can be easily implemented on a computer and solve problem quickly.</a:t>
            </a:r>
          </a:p>
          <a:p>
            <a:pPr lvl="2"/>
            <a:endParaRPr lang="en-US" altLang="zh-CN" dirty="0">
              <a:solidFill>
                <a:srgbClr val="040C28"/>
              </a:solidFill>
              <a:latin typeface="Google Sans"/>
            </a:endParaRPr>
          </a:p>
          <a:p>
            <a:pPr lvl="2"/>
            <a:r>
              <a:rPr lang="en-US" altLang="zh-CN" dirty="0">
                <a:solidFill>
                  <a:srgbClr val="040C28"/>
                </a:solidFill>
                <a:latin typeface="Google Sans"/>
              </a:rPr>
              <a:t>Validation: </a:t>
            </a:r>
          </a:p>
          <a:p>
            <a:pPr lvl="3"/>
            <a:r>
              <a:rPr lang="en-US" altLang="zh-CN" sz="1800" b="0" i="0" u="none" strike="noStrike" baseline="0" dirty="0">
                <a:latin typeface="NimbusRomNo9L-Regu"/>
              </a:rPr>
              <a:t>Consistency validation</a:t>
            </a:r>
          </a:p>
          <a:p>
            <a:pPr lvl="3"/>
            <a:r>
              <a:rPr lang="en-US" altLang="zh-CN" sz="1800" b="0" i="0" u="none" strike="noStrike" baseline="0" dirty="0">
                <a:latin typeface="NimbusRomNo9L-Regu"/>
              </a:rPr>
              <a:t>Correctness validation</a:t>
            </a:r>
          </a:p>
          <a:p>
            <a:pPr lvl="3"/>
            <a:r>
              <a:rPr lang="en-US" altLang="zh-CN" sz="1800" b="0" i="0" u="none" strike="noStrike" baseline="0" dirty="0">
                <a:latin typeface="NimbusRomNo9L-Regu"/>
              </a:rPr>
              <a:t>Running time</a:t>
            </a:r>
            <a:endParaRPr lang="en-US" altLang="zh-CN" sz="1800" dirty="0">
              <a:latin typeface="NimbusRomNo9L-Regu"/>
            </a:endParaRPr>
          </a:p>
          <a:p>
            <a:pPr lvl="3"/>
            <a:r>
              <a:rPr lang="en-US" altLang="zh-CN" sz="1800" b="0" i="0" u="none" strike="noStrike" baseline="0" dirty="0">
                <a:latin typeface="NimbusRomNo9L-Regu"/>
              </a:rPr>
              <a:t>Gate-circuit</a:t>
            </a:r>
          </a:p>
          <a:p>
            <a:pPr lvl="2"/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2"/>
            <a:r>
              <a:rPr lang="en-US" altLang="zh-CN" dirty="0">
                <a:solidFill>
                  <a:srgbClr val="040C28"/>
                </a:solidFill>
                <a:latin typeface="Google Sans"/>
              </a:rPr>
              <a:t>In the end, compare running time with past paper.</a:t>
            </a:r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2"/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179025" lvl="3" indent="0">
              <a:buNone/>
            </a:pPr>
            <a:endParaRPr lang="en-US" sz="1800" dirty="0">
              <a:latin typeface="NimbusRomNo9L-Regu"/>
            </a:endParaRPr>
          </a:p>
          <a:p>
            <a:pPr marL="179025" lvl="3" indent="0">
              <a:buNone/>
            </a:pPr>
            <a:endParaRPr lang="en-US" sz="1800" dirty="0">
              <a:latin typeface="NimbusRomNo9L-Regu"/>
            </a:endParaRPr>
          </a:p>
          <a:p>
            <a:pPr marL="179025" lvl="3" indent="0">
              <a:buNone/>
            </a:pPr>
            <a:endParaRPr lang="en-US" sz="1800" dirty="0">
              <a:latin typeface="NimbusRomNo9L-Regu"/>
            </a:endParaRP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58613D1-4E1A-5BA5-3BA5-E41CD9555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0"/>
            <a:ext cx="2686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20A9C5-A731-7CC3-3934-DD701308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E088C-130D-EC6C-0387-4C06FFF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98EC08-AB64-6208-C84F-85896CC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Problem Statement(by </a:t>
            </a:r>
            <a:r>
              <a:rPr lang="en-US" dirty="0" err="1"/>
              <a:t>Jianyi</a:t>
            </a:r>
            <a:r>
              <a:rPr lang="en-US" dirty="0"/>
              <a:t> Li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1B70CEA-AFC9-2D7C-4A94-00935693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1"/>
            <a:endParaRPr lang="en-GB" dirty="0"/>
          </a:p>
          <a:p>
            <a:pPr lvl="2"/>
            <a:r>
              <a:rPr lang="en-US" dirty="0"/>
              <a:t>The purpose of this research is to address the problem of validating two-level logic synthesis based on the Quine-McCluskey algorithm.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Specification: a complex </a:t>
            </a:r>
            <a:r>
              <a:rPr lang="en-US" u="sng" dirty="0"/>
              <a:t>two-level</a:t>
            </a:r>
            <a:r>
              <a:rPr lang="en-US" dirty="0"/>
              <a:t> Boolean function</a:t>
            </a:r>
          </a:p>
          <a:p>
            <a:pPr lvl="3"/>
            <a:r>
              <a:rPr lang="en-US" altLang="zh-CN" dirty="0"/>
              <a:t>only uses three basic logical operations AND, OR, NOT, and does not contain XOR.</a:t>
            </a:r>
          </a:p>
          <a:p>
            <a:pPr lvl="3"/>
            <a:r>
              <a:rPr lang="en-US" altLang="zh-CN" dirty="0"/>
              <a:t>Two-level: the Boolean function is represented by two interconnected layers of logic gates.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图片 7" descr="图示&#10;&#10;中度可信度描述已自动生成">
            <a:extLst>
              <a:ext uri="{FF2B5EF4-FFF2-40B4-BE49-F238E27FC236}">
                <a16:creationId xmlns:a16="http://schemas.microsoft.com/office/drawing/2014/main" id="{09FF9B4B-DFEE-F550-87DB-D94CCE658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" y="2482392"/>
            <a:ext cx="1990476" cy="1419048"/>
          </a:xfrm>
          <a:prstGeom prst="rect">
            <a:avLst/>
          </a:prstGeom>
        </p:spPr>
      </p:pic>
      <p:pic>
        <p:nvPicPr>
          <p:cNvPr id="10" name="图形 9" descr="徽章勾号 1 轮廓">
            <a:extLst>
              <a:ext uri="{FF2B5EF4-FFF2-40B4-BE49-F238E27FC236}">
                <a16:creationId xmlns:a16="http://schemas.microsoft.com/office/drawing/2014/main" id="{E1EF0019-4201-28E8-6140-1379A77D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69224" y="3371110"/>
            <a:ext cx="914400" cy="914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7BC98-AF1E-2954-6FAB-5E4AE6AAC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512" y="2482392"/>
            <a:ext cx="3681048" cy="1419048"/>
          </a:xfrm>
          <a:prstGeom prst="rect">
            <a:avLst/>
          </a:prstGeom>
        </p:spPr>
      </p:pic>
      <p:pic>
        <p:nvPicPr>
          <p:cNvPr id="14" name="图形 13" descr="关闭 纯色填充">
            <a:extLst>
              <a:ext uri="{FF2B5EF4-FFF2-40B4-BE49-F238E27FC236}">
                <a16:creationId xmlns:a16="http://schemas.microsoft.com/office/drawing/2014/main" id="{1CF37831-52BB-E52C-A225-429F491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7889" y="3559490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3C091-0799-1670-4A3F-2A8972CB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B88E9E-A091-2B44-BAED-E26AB6D4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6F5A97D-FEA8-91FA-23B5-9A40A47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Problem Statement(by </a:t>
            </a:r>
            <a:r>
              <a:rPr lang="en-US" dirty="0" err="1"/>
              <a:t>Jianyi</a:t>
            </a:r>
            <a:r>
              <a:rPr lang="en-US" dirty="0"/>
              <a:t> Li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9EBC1F8-E21F-6309-4FEC-C8703D2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dirty="0"/>
              <a:t>Platform: The QMC algorithm</a:t>
            </a:r>
          </a:p>
          <a:p>
            <a:pPr lvl="3"/>
            <a:r>
              <a:rPr lang="en-US" altLang="zh-CN" dirty="0"/>
              <a:t>Example: Correctness is a component of QMC algorithm.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Synthesis: Principle of the QMC algorithm.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Design: Validation result </a:t>
            </a:r>
          </a:p>
          <a:p>
            <a:pPr lvl="3"/>
            <a:r>
              <a:rPr lang="en-US" altLang="zh-CN" dirty="0"/>
              <a:t>Whether the input and output are consistent?(Consistency validation)</a:t>
            </a:r>
          </a:p>
          <a:p>
            <a:pPr lvl="3"/>
            <a:r>
              <a:rPr lang="en-US" altLang="zh-CN" dirty="0"/>
              <a:t>Is the result correct?(Correctness validation)</a:t>
            </a:r>
          </a:p>
          <a:p>
            <a:pPr lvl="3"/>
            <a:r>
              <a:rPr lang="en-US" altLang="zh-CN" dirty="0"/>
              <a:t>run time?</a:t>
            </a:r>
          </a:p>
          <a:p>
            <a:pPr lvl="3"/>
            <a:r>
              <a:rPr lang="en-US" altLang="zh-CN" dirty="0"/>
              <a:t>Is the circuit correct?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Property optimization and preservation: Optimize the number of logical operations on the premise of ensuring the consistency of Boolean functions.</a:t>
            </a:r>
          </a:p>
          <a:p>
            <a:pPr marL="0" lvl="2" indent="0">
              <a:buNone/>
            </a:pPr>
            <a:endParaRPr lang="en-US" altLang="zh-C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DFDB5-8576-7B06-6FBD-17B1E5A6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Validating two-level logic synthesis based on the Quine-McCluskey algorithm</a:t>
            </a: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AF570-ECB1-2D07-BBEF-2B0D270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0CF4AA6-6AFB-911C-FDEB-3EF22620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5" y="130091"/>
            <a:ext cx="7556500" cy="539038"/>
          </a:xfrm>
        </p:spPr>
        <p:txBody>
          <a:bodyPr/>
          <a:lstStyle/>
          <a:p>
            <a:r>
              <a:rPr lang="en-GB" dirty="0"/>
              <a:t>Related Work(by </a:t>
            </a:r>
            <a:r>
              <a:rPr lang="en-US" dirty="0" err="1"/>
              <a:t>Jianyi</a:t>
            </a:r>
            <a:r>
              <a:rPr lang="en-US" dirty="0"/>
              <a:t> Li</a:t>
            </a:r>
            <a:r>
              <a:rPr lang="en-GB" dirty="0"/>
              <a:t>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FF1C703-4F19-8CEB-FDDC-81824A9E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514161"/>
            <a:ext cx="8434385" cy="414982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r>
              <a:rPr lang="en-US" altLang="zh-CN" dirty="0"/>
              <a:t>Our QMC algorithm based on the paper </a:t>
            </a:r>
            <a:r>
              <a:rPr lang="en-US" altLang="zh-CN" sz="1800" b="0" i="0" u="none" strike="noStrike" baseline="0" dirty="0">
                <a:latin typeface="NimbusRomNo9L-Regu"/>
              </a:rPr>
              <a:t>“</a:t>
            </a:r>
            <a:r>
              <a:rPr lang="en-US" altLang="zh-CN" sz="1800" b="0" i="1" u="none" strike="noStrike" baseline="0" dirty="0">
                <a:latin typeface="NimbusRomNo9L-Regu"/>
              </a:rPr>
              <a:t>Minimization of Boolean functions</a:t>
            </a:r>
            <a:r>
              <a:rPr lang="en-US" altLang="zh-CN" sz="1800" b="0" i="0" u="none" strike="noStrike" baseline="0" dirty="0">
                <a:latin typeface="NimbusRomNo9L-Regu"/>
              </a:rPr>
              <a:t>” by E. J. McCluskey.</a:t>
            </a:r>
          </a:p>
          <a:p>
            <a:pPr lvl="2"/>
            <a:endParaRPr lang="en-US" altLang="zh-CN" sz="1800" b="0" i="0" u="none" strike="noStrike" baseline="0" dirty="0">
              <a:latin typeface="NimbusRomNo9L-Regu"/>
            </a:endParaRPr>
          </a:p>
          <a:p>
            <a:pPr lvl="2"/>
            <a:r>
              <a:rPr lang="en-US" sz="1800" dirty="0">
                <a:latin typeface="NimbusRomNo9L-Regu"/>
              </a:rPr>
              <a:t>Our validation based on the paper “</a:t>
            </a:r>
            <a:r>
              <a:rPr lang="en-US" sz="1800" i="1" dirty="0">
                <a:latin typeface="NimbusRomNo9L-Regu"/>
              </a:rPr>
              <a:t>Optimization of the Quine-McCluskey Method for the Minimization of the Boolean Expressions</a:t>
            </a:r>
            <a:r>
              <a:rPr lang="en-US" sz="1800" dirty="0">
                <a:latin typeface="NimbusRomNo9L-Regu"/>
              </a:rPr>
              <a:t>” by </a:t>
            </a:r>
            <a:r>
              <a:rPr lang="en-US" altLang="zh-CN" sz="1800" b="0" i="0" u="none" strike="noStrike" baseline="0" dirty="0">
                <a:latin typeface="NimbusRomNo9L-Regu"/>
              </a:rPr>
              <a:t>Tarun Kumar Jain </a:t>
            </a:r>
            <a:r>
              <a:rPr lang="en-US" altLang="zh-CN" sz="1800" b="0" i="0" u="none" strike="noStrike" baseline="0" dirty="0" err="1">
                <a:latin typeface="NimbusRomNo9L-Regu"/>
              </a:rPr>
              <a:t>atl.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pPr lvl="2"/>
            <a:endParaRPr lang="en-US" altLang="zh-CN" sz="1800" dirty="0">
              <a:latin typeface="NimbusRomNo9L-Regu"/>
            </a:endParaRPr>
          </a:p>
          <a:p>
            <a:pPr lvl="2"/>
            <a:r>
              <a:rPr lang="en-US" altLang="zh-CN" sz="1800" b="0" i="0" u="none" strike="noStrike" baseline="0" dirty="0">
                <a:latin typeface="NimbusRomNo9L-Regu"/>
              </a:rPr>
              <a:t>Related work have two domain: Optimize algorithm or Application.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Application: </a:t>
            </a:r>
          </a:p>
          <a:p>
            <a:pPr lvl="3"/>
            <a:r>
              <a:rPr lang="en-US" dirty="0"/>
              <a:t>[1] mining the association rule from the web data. </a:t>
            </a:r>
            <a:r>
              <a:rPr lang="en-US" u="sng" dirty="0"/>
              <a:t>Validation</a:t>
            </a:r>
            <a:r>
              <a:rPr lang="en-US" dirty="0"/>
              <a:t>: Example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[7] minimizing switching functions, with additional specific elements. </a:t>
            </a:r>
            <a:r>
              <a:rPr lang="en-US" u="sng" dirty="0"/>
              <a:t>Validation</a:t>
            </a:r>
            <a:r>
              <a:rPr lang="en-US" dirty="0"/>
              <a:t>: Example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[14] use QMC on multicore CPU. </a:t>
            </a:r>
            <a:r>
              <a:rPr lang="en-US" u="sng" dirty="0"/>
              <a:t>Validation</a:t>
            </a:r>
            <a:r>
              <a:rPr lang="en-US" dirty="0"/>
              <a:t>: </a:t>
            </a:r>
            <a:r>
              <a:rPr lang="en-US" altLang="zh-CN" dirty="0"/>
              <a:t>Execution time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7902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1126</TotalTime>
  <Words>1766</Words>
  <Application>Microsoft Office PowerPoint</Application>
  <PresentationFormat>全屏显示(16:9)</PresentationFormat>
  <Paragraphs>271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Google Sans</vt:lpstr>
      <vt:lpstr>NimbusRomNo9L-Regu</vt:lpstr>
      <vt:lpstr>Arial</vt:lpstr>
      <vt:lpstr>Calibri</vt:lpstr>
      <vt:lpstr>Kantoorthema</vt:lpstr>
      <vt:lpstr>Validating two-level logic synthesis based on the Quine-McCluskey algorithm</vt:lpstr>
      <vt:lpstr>1.Introduction(Xiaoge Li)  2.Problem Statement and Related Work(Jianyi Li)  3.Design Automation Approach(Zhanbo Shen)  4.Validation and Demo(Bochen Ye)</vt:lpstr>
      <vt:lpstr>Introduction(by Xiaoge Li)</vt:lpstr>
      <vt:lpstr>Introduction(by Xiaoge Li)</vt:lpstr>
      <vt:lpstr>Introduction(by Xiaoge Li)</vt:lpstr>
      <vt:lpstr>Introduction(by Xiaoge Li)</vt:lpstr>
      <vt:lpstr>Problem Statement(by Jianyi Li)</vt:lpstr>
      <vt:lpstr>Problem Statement(by Jianyi Li)</vt:lpstr>
      <vt:lpstr>Related Work(by Jianyi Li)</vt:lpstr>
      <vt:lpstr>Related Work(by Jianyi Li)</vt:lpstr>
      <vt:lpstr>Design Automation Approach (by Zhanbo Shen)</vt:lpstr>
      <vt:lpstr>Design Automation Approach (by Zhanbo Shen)</vt:lpstr>
      <vt:lpstr>Design Automation Approach (by Zhanbo Shen)</vt:lpstr>
      <vt:lpstr>Design Automation Approach (by Zhanbo Shen)</vt:lpstr>
      <vt:lpstr>Design Automation Approach (by Zhanbo Shen)</vt:lpstr>
      <vt:lpstr>Design Automation Approach (by Zhanbo Shen)</vt:lpstr>
      <vt:lpstr>Design Automation Approach (by Zhanbo Shen)</vt:lpstr>
      <vt:lpstr>Design Automation Approach (by Zhanbo Shen)</vt:lpstr>
      <vt:lpstr>Validation (by Bochen Ye)</vt:lpstr>
      <vt:lpstr>Validation (by Bochen Ye)</vt:lpstr>
      <vt:lpstr>Validation (by Bochen Ye)</vt:lpstr>
      <vt:lpstr>Demostration (by Bochen Ye)</vt:lpstr>
      <vt:lpstr>Validation (by Bochen Ye)</vt:lpstr>
      <vt:lpstr>Conclusion</vt:lpstr>
      <vt:lpstr>  Thank you for our presentation!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Ye, Bochen</cp:lastModifiedBy>
  <cp:revision>11</cp:revision>
  <dcterms:created xsi:type="dcterms:W3CDTF">2019-11-27T15:26:32Z</dcterms:created>
  <dcterms:modified xsi:type="dcterms:W3CDTF">2023-04-15T15:38:55Z</dcterms:modified>
</cp:coreProperties>
</file>