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91" r:id="rId3"/>
    <p:sldId id="296" r:id="rId4"/>
    <p:sldId id="258" r:id="rId5"/>
    <p:sldId id="259" r:id="rId6"/>
    <p:sldId id="274" r:id="rId7"/>
    <p:sldId id="260" r:id="rId8"/>
    <p:sldId id="277" r:id="rId9"/>
    <p:sldId id="278" r:id="rId10"/>
    <p:sldId id="279" r:id="rId11"/>
    <p:sldId id="297" r:id="rId12"/>
    <p:sldId id="280" r:id="rId13"/>
    <p:sldId id="282" r:id="rId14"/>
    <p:sldId id="283" r:id="rId15"/>
    <p:sldId id="263" r:id="rId16"/>
    <p:sldId id="298" r:id="rId17"/>
    <p:sldId id="285" r:id="rId18"/>
    <p:sldId id="264" r:id="rId19"/>
    <p:sldId id="266" r:id="rId20"/>
    <p:sldId id="287" r:id="rId21"/>
    <p:sldId id="288" r:id="rId22"/>
    <p:sldId id="267" r:id="rId23"/>
    <p:sldId id="268" r:id="rId24"/>
    <p:sldId id="293" r:id="rId25"/>
    <p:sldId id="286" r:id="rId26"/>
    <p:sldId id="299" r:id="rId27"/>
    <p:sldId id="269" r:id="rId28"/>
    <p:sldId id="294"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98" autoAdjust="0"/>
  </p:normalViewPr>
  <p:slideViewPr>
    <p:cSldViewPr snapToGrid="0">
      <p:cViewPr varScale="1">
        <p:scale>
          <a:sx n="73" d="100"/>
          <a:sy n="73" d="100"/>
        </p:scale>
        <p:origin x="12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E42C1-6BEF-4EE5-A6AF-A1948B42D28B}" type="datetimeFigureOut">
              <a:rPr lang="zh-CN" altLang="en-US" smtClean="0"/>
              <a:t>2018/10/25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50A50-86BB-4F18-BA09-F7C7C205A808}" type="slidenum">
              <a:rPr lang="zh-CN" altLang="en-US" smtClean="0"/>
              <a:t>‹#›</a:t>
            </a:fld>
            <a:endParaRPr lang="zh-CN" altLang="en-US"/>
          </a:p>
        </p:txBody>
      </p:sp>
    </p:spTree>
    <p:extLst>
      <p:ext uri="{BB962C8B-B14F-4D97-AF65-F5344CB8AC3E}">
        <p14:creationId xmlns:p14="http://schemas.microsoft.com/office/powerpoint/2010/main" val="3711719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yiyibooks.cn/__trs__/yiyibooks/Attention_Is_All_You_Need/index.html#Xhochreiter2001gradien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yiyibooks.cn/__trs__/yiyibooks/Attention_Is_All_You_Need/index.html#x1-240013"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www.yiyibooks.cn/__trs__/yiyibooks/Attention_Is_All_You_Need/index.html#XJonasFaceNet2017" TargetMode="External"/><Relationship Id="rId4" Type="http://schemas.openxmlformats.org/officeDocument/2006/relationships/hyperlink" Target="https://www.yiyibooks.cn/__trs__/yiyibooks/Attention_Is_All_You_Need/index.html#x1-90003.2.2"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1</a:t>
            </a:fld>
            <a:endParaRPr lang="zh-CN" altLang="en-US"/>
          </a:p>
        </p:txBody>
      </p:sp>
    </p:spTree>
    <p:extLst>
      <p:ext uri="{BB962C8B-B14F-4D97-AF65-F5344CB8AC3E}">
        <p14:creationId xmlns:p14="http://schemas.microsoft.com/office/powerpoint/2010/main" val="349366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10</a:t>
            </a:fld>
            <a:endParaRPr lang="zh-CN" altLang="en-US"/>
          </a:p>
        </p:txBody>
      </p:sp>
    </p:spTree>
    <p:extLst>
      <p:ext uri="{BB962C8B-B14F-4D97-AF65-F5344CB8AC3E}">
        <p14:creationId xmlns:p14="http://schemas.microsoft.com/office/powerpoint/2010/main" val="4279351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F6250A50-86BB-4F18-BA09-F7C7C205A808}" type="slidenum">
              <a:rPr lang="zh-CN" altLang="en-US" smtClean="0"/>
              <a:t>11</a:t>
            </a:fld>
            <a:endParaRPr lang="zh-CN" altLang="en-US"/>
          </a:p>
        </p:txBody>
      </p:sp>
    </p:spTree>
    <p:extLst>
      <p:ext uri="{BB962C8B-B14F-4D97-AF65-F5344CB8AC3E}">
        <p14:creationId xmlns:p14="http://schemas.microsoft.com/office/powerpoint/2010/main" val="2115606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12</a:t>
            </a:fld>
            <a:endParaRPr lang="zh-CN" altLang="en-US"/>
          </a:p>
        </p:txBody>
      </p:sp>
    </p:spTree>
    <p:extLst>
      <p:ext uri="{BB962C8B-B14F-4D97-AF65-F5344CB8AC3E}">
        <p14:creationId xmlns:p14="http://schemas.microsoft.com/office/powerpoint/2010/main" val="2654704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13</a:t>
            </a:fld>
            <a:endParaRPr lang="zh-CN" altLang="en-US"/>
          </a:p>
        </p:txBody>
      </p:sp>
    </p:spTree>
    <p:extLst>
      <p:ext uri="{BB962C8B-B14F-4D97-AF65-F5344CB8AC3E}">
        <p14:creationId xmlns:p14="http://schemas.microsoft.com/office/powerpoint/2010/main" val="10536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14</a:t>
            </a:fld>
            <a:endParaRPr lang="zh-CN" altLang="en-US"/>
          </a:p>
        </p:txBody>
      </p:sp>
    </p:spTree>
    <p:extLst>
      <p:ext uri="{BB962C8B-B14F-4D97-AF65-F5344CB8AC3E}">
        <p14:creationId xmlns:p14="http://schemas.microsoft.com/office/powerpoint/2010/main" val="3667703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atinLnBrk="0"/>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重要，！！</a:t>
            </a:r>
            <a:r>
              <a:rPr lang="en-US" altLang="zh-CN" sz="1200" b="0" i="0" kern="1200" dirty="0" smtClean="0">
                <a:solidFill>
                  <a:schemeClr val="tx1"/>
                </a:solidFill>
                <a:effectLst/>
                <a:latin typeface="+mn-lt"/>
                <a:ea typeface="+mn-ea"/>
                <a:cs typeface="+mn-cs"/>
              </a:rPr>
              <a:t>~~】</a:t>
            </a:r>
          </a:p>
          <a:p>
            <a:pPr latinLnBrk="0"/>
            <a:endParaRPr lang="zh-CN" altLang="en-US" sz="1200" b="0" i="0" kern="1200" dirty="0" smtClean="0">
              <a:solidFill>
                <a:schemeClr val="tx1"/>
              </a:solidFill>
              <a:effectLst/>
              <a:latin typeface="+mn-lt"/>
              <a:ea typeface="+mn-ea"/>
              <a:cs typeface="+mn-cs"/>
            </a:endParaRPr>
          </a:p>
          <a:p>
            <a:pPr latinLnBrk="0"/>
            <a:r>
              <a:rPr lang="zh-CN" altLang="en-US" sz="1200" b="0" i="0" kern="1200" dirty="0" smtClean="0">
                <a:solidFill>
                  <a:schemeClr val="tx1"/>
                </a:solidFill>
                <a:effectLst/>
                <a:latin typeface="+mn-lt"/>
                <a:ea typeface="+mn-ea"/>
                <a:cs typeface="+mn-cs"/>
              </a:rPr>
              <a:t>很明显，引入</a:t>
            </a:r>
            <a:r>
              <a:rPr lang="en-US" altLang="zh-CN" sz="1200" b="0" i="0" kern="1200" dirty="0" smtClean="0">
                <a:solidFill>
                  <a:schemeClr val="tx1"/>
                </a:solidFill>
                <a:effectLst/>
                <a:latin typeface="+mn-lt"/>
                <a:ea typeface="+mn-ea"/>
                <a:cs typeface="+mn-cs"/>
              </a:rPr>
              <a:t>Self Attention</a:t>
            </a:r>
            <a:r>
              <a:rPr lang="zh-CN" altLang="en-US" sz="1200" b="0" i="0" kern="1200" dirty="0" smtClean="0">
                <a:solidFill>
                  <a:schemeClr val="tx1"/>
                </a:solidFill>
                <a:effectLst/>
                <a:latin typeface="+mn-lt"/>
                <a:ea typeface="+mn-ea"/>
                <a:cs typeface="+mn-cs"/>
              </a:rPr>
              <a:t>后会更容易捕获句子中长距离的相互依赖的特征，因为如果是</a:t>
            </a:r>
            <a:r>
              <a:rPr lang="en-US" altLang="zh-CN" sz="1200" b="0" i="0" kern="1200" dirty="0" smtClean="0">
                <a:solidFill>
                  <a:schemeClr val="tx1"/>
                </a:solidFill>
                <a:effectLst/>
                <a:latin typeface="+mn-lt"/>
                <a:ea typeface="+mn-ea"/>
                <a:cs typeface="+mn-cs"/>
              </a:rPr>
              <a:t>RNN</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，需要依次序序列计算，对于远距离的相互依赖的特征，要经过若干时间步步骤的信息累积才能将两者联系起来，而距离越远，有效捕获的可能性越小。</a:t>
            </a:r>
          </a:p>
          <a:p>
            <a:pPr latinLnBrk="0"/>
            <a:r>
              <a:rPr lang="zh-CN" altLang="en-US" sz="1200" b="0" i="0" kern="1200" dirty="0" smtClean="0">
                <a:solidFill>
                  <a:schemeClr val="tx1"/>
                </a:solidFill>
                <a:effectLst/>
                <a:latin typeface="+mn-lt"/>
                <a:ea typeface="+mn-ea"/>
                <a:cs typeface="+mn-cs"/>
              </a:rPr>
              <a:t>但是</a:t>
            </a:r>
            <a:r>
              <a:rPr lang="en-US" altLang="zh-CN" sz="1200" b="0" i="0" kern="1200" dirty="0" smtClean="0">
                <a:solidFill>
                  <a:schemeClr val="tx1"/>
                </a:solidFill>
                <a:effectLst/>
                <a:latin typeface="+mn-lt"/>
                <a:ea typeface="+mn-ea"/>
                <a:cs typeface="+mn-cs"/>
              </a:rPr>
              <a:t>Self Attention</a:t>
            </a:r>
            <a:r>
              <a:rPr lang="zh-CN" altLang="en-US" sz="1200" b="0" i="0" kern="1200" dirty="0" smtClean="0">
                <a:solidFill>
                  <a:schemeClr val="tx1"/>
                </a:solidFill>
                <a:effectLst/>
                <a:latin typeface="+mn-lt"/>
                <a:ea typeface="+mn-ea"/>
                <a:cs typeface="+mn-cs"/>
              </a:rPr>
              <a:t>在计算过程中会直接将句子中任意两个单词的联系通过一个计算步骤直接联系起来，所以远距离依赖特征之间的距离被极大缩短，有利于有效地利用这些特征。</a:t>
            </a:r>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15</a:t>
            </a:fld>
            <a:endParaRPr lang="zh-CN" altLang="en-US"/>
          </a:p>
        </p:txBody>
      </p:sp>
    </p:spTree>
    <p:extLst>
      <p:ext uri="{BB962C8B-B14F-4D97-AF65-F5344CB8AC3E}">
        <p14:creationId xmlns:p14="http://schemas.microsoft.com/office/powerpoint/2010/main" val="204846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F6250A50-86BB-4F18-BA09-F7C7C205A808}" type="slidenum">
              <a:rPr lang="zh-CN" altLang="en-US" smtClean="0"/>
              <a:t>16</a:t>
            </a:fld>
            <a:endParaRPr lang="zh-CN" altLang="en-US"/>
          </a:p>
        </p:txBody>
      </p:sp>
    </p:spTree>
    <p:extLst>
      <p:ext uri="{BB962C8B-B14F-4D97-AF65-F5344CB8AC3E}">
        <p14:creationId xmlns:p14="http://schemas.microsoft.com/office/powerpoint/2010/main" val="2077599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17</a:t>
            </a:fld>
            <a:endParaRPr lang="zh-CN" altLang="en-US"/>
          </a:p>
        </p:txBody>
      </p:sp>
    </p:spTree>
    <p:extLst>
      <p:ext uri="{BB962C8B-B14F-4D97-AF65-F5344CB8AC3E}">
        <p14:creationId xmlns:p14="http://schemas.microsoft.com/office/powerpoint/2010/main" val="2045739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smtClean="0"/>
          </a:p>
          <a:p>
            <a:r>
              <a:rPr lang="zh-CN" altLang="en-US" sz="1200" b="0" i="0" kern="1200" dirty="0" smtClean="0">
                <a:solidFill>
                  <a:schemeClr val="tx1"/>
                </a:solidFill>
                <a:effectLst/>
                <a:latin typeface="+mn-lt"/>
                <a:ea typeface="+mn-ea"/>
                <a:cs typeface="+mn-cs"/>
              </a:rPr>
              <a:t>其目的在于调节的作用，使得内积不易过大。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a:t>
            </a:r>
            <a:r>
              <a:rPr lang="en-US" altLang="zh-CN" sz="1200" b="0" i="0" kern="1200" dirty="0" err="1" smtClean="0">
                <a:solidFill>
                  <a:schemeClr val="tx1"/>
                </a:solidFill>
                <a:effectLst/>
                <a:latin typeface="+mn-lt"/>
                <a:ea typeface="+mn-ea"/>
                <a:cs typeface="+mn-cs"/>
              </a:rPr>
              <a:t>dk</a:t>
            </a:r>
            <a:r>
              <a:rPr lang="zh-CN" altLang="en-US" sz="1200" b="0" i="0" kern="1200" dirty="0" smtClean="0">
                <a:solidFill>
                  <a:schemeClr val="tx1"/>
                </a:solidFill>
                <a:effectLst/>
                <a:latin typeface="+mn-lt"/>
                <a:ea typeface="+mn-ea"/>
                <a:cs typeface="+mn-cs"/>
              </a:rPr>
              <a:t>大的时候，意味着输入数据的维度比较大，作者认为这时候点积的结果比较大，导致</a:t>
            </a:r>
            <a:r>
              <a:rPr lang="en-US" altLang="zh-CN" sz="1200" b="0" i="0" kern="1200" dirty="0" err="1" smtClean="0">
                <a:solidFill>
                  <a:schemeClr val="tx1"/>
                </a:solidFill>
                <a:effectLst/>
                <a:latin typeface="+mn-lt"/>
                <a:ea typeface="+mn-ea"/>
                <a:cs typeface="+mn-cs"/>
              </a:rPr>
              <a:t>softmax</a:t>
            </a:r>
            <a:r>
              <a:rPr lang="zh-CN" altLang="en-US" sz="1200" b="0" i="0" kern="1200" dirty="0" smtClean="0">
                <a:solidFill>
                  <a:schemeClr val="tx1"/>
                </a:solidFill>
                <a:effectLst/>
                <a:latin typeface="+mn-lt"/>
                <a:ea typeface="+mn-ea"/>
                <a:cs typeface="+mn-cs"/>
              </a:rPr>
              <a:t>变化的比较极端）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6250A50-86BB-4F18-BA09-F7C7C205A808}" type="slidenum">
              <a:rPr lang="zh-CN" altLang="en-US" smtClean="0"/>
              <a:t>18</a:t>
            </a:fld>
            <a:endParaRPr lang="zh-CN" altLang="en-US"/>
          </a:p>
        </p:txBody>
      </p:sp>
    </p:spTree>
    <p:extLst>
      <p:ext uri="{BB962C8B-B14F-4D97-AF65-F5344CB8AC3E}">
        <p14:creationId xmlns:p14="http://schemas.microsoft.com/office/powerpoint/2010/main" val="3595575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首先，需要对</a:t>
            </a:r>
            <a:r>
              <a:rPr lang="en-US" altLang="zh-CN" sz="1200" b="0" i="0" kern="1200" dirty="0" smtClean="0">
                <a:solidFill>
                  <a:schemeClr val="tx1"/>
                </a:solidFill>
                <a:effectLst/>
                <a:latin typeface="+mn-lt"/>
                <a:ea typeface="+mn-ea"/>
                <a:cs typeface="+mn-cs"/>
              </a:rPr>
              <a:t>query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value</a:t>
            </a:r>
            <a:r>
              <a:rPr lang="zh-CN" altLang="en-US" sz="1200" b="0" i="0" kern="1200" dirty="0" smtClean="0">
                <a:solidFill>
                  <a:schemeClr val="tx1"/>
                </a:solidFill>
                <a:effectLst/>
                <a:latin typeface="+mn-lt"/>
                <a:ea typeface="+mn-ea"/>
                <a:cs typeface="+mn-cs"/>
              </a:rPr>
              <a:t>进行一个线性变换；然后输入到缩放点积</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机制，重复做</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次，每次的输入为线性变换后的原始输入，这里，多头就是指做多次</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之后进行拼接，每一次算一个头，每次</a:t>
            </a:r>
            <a:r>
              <a:rPr lang="en-US" altLang="zh-CN" sz="1200" b="0" i="0" kern="1200" dirty="0" smtClean="0">
                <a:solidFill>
                  <a:schemeClr val="tx1"/>
                </a:solidFill>
                <a:effectLst/>
                <a:latin typeface="+mn-lt"/>
                <a:ea typeface="+mn-ea"/>
                <a:cs typeface="+mn-cs"/>
              </a:rPr>
              <a:t>Q</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的线性变换参数</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是不一样的；最后，将拼接后的模型做一次线性变换，得到的值为多头</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的结果。</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作用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：可以看出，多头</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与传统的</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区别在于计算了</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次，这样可以从不同的维度和表示子空间里学习到相关的信息，可通过</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可视化机制来验证。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6250A50-86BB-4F18-BA09-F7C7C205A808}" type="slidenum">
              <a:rPr lang="zh-CN" altLang="en-US" smtClean="0"/>
              <a:t>19</a:t>
            </a:fld>
            <a:endParaRPr lang="zh-CN" altLang="en-US"/>
          </a:p>
        </p:txBody>
      </p:sp>
    </p:spTree>
    <p:extLst>
      <p:ext uri="{BB962C8B-B14F-4D97-AF65-F5344CB8AC3E}">
        <p14:creationId xmlns:p14="http://schemas.microsoft.com/office/powerpoint/2010/main" val="281079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Google </a:t>
            </a:r>
            <a:r>
              <a:rPr lang="zh-CN" altLang="en-US" dirty="0" smtClean="0"/>
              <a:t>学术 被引</a:t>
            </a:r>
            <a:r>
              <a:rPr lang="en-US" altLang="zh-CN" dirty="0" smtClean="0"/>
              <a:t>617</a:t>
            </a:r>
            <a:r>
              <a:rPr lang="zh-CN" altLang="en-US" dirty="0" smtClean="0"/>
              <a:t>次</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共有</a:t>
            </a:r>
            <a:r>
              <a:rPr lang="en-US" altLang="zh-CN" sz="1200" kern="1200" dirty="0" smtClean="0">
                <a:solidFill>
                  <a:schemeClr val="tx1"/>
                </a:solidFill>
                <a:effectLst/>
                <a:latin typeface="+mn-lt"/>
                <a:ea typeface="+mn-ea"/>
                <a:cs typeface="+mn-cs"/>
              </a:rPr>
              <a:t>450</a:t>
            </a:r>
            <a:r>
              <a:rPr lang="zh-CN" altLang="zh-CN" sz="1200" kern="1200" dirty="0" smtClean="0">
                <a:solidFill>
                  <a:schemeClr val="tx1"/>
                </a:solidFill>
                <a:effectLst/>
                <a:latin typeface="+mn-lt"/>
                <a:ea typeface="+mn-ea"/>
                <a:cs typeface="+mn-cs"/>
              </a:rPr>
              <a:t>人去参加</a:t>
            </a:r>
            <a:r>
              <a:rPr lang="en-US" altLang="zh-CN" sz="1200" kern="1200" dirty="0" smtClean="0">
                <a:solidFill>
                  <a:schemeClr val="tx1"/>
                </a:solidFill>
                <a:effectLst/>
                <a:latin typeface="+mn-lt"/>
                <a:ea typeface="+mn-ea"/>
                <a:cs typeface="+mn-cs"/>
              </a:rPr>
              <a:t>NIPS</a:t>
            </a:r>
            <a:r>
              <a:rPr lang="zh-CN" altLang="zh-CN" sz="1200" kern="1200" dirty="0" smtClean="0">
                <a:solidFill>
                  <a:schemeClr val="tx1"/>
                </a:solidFill>
                <a:effectLst/>
                <a:latin typeface="+mn-lt"/>
                <a:ea typeface="+mn-ea"/>
                <a:cs typeface="+mn-cs"/>
              </a:rPr>
              <a:t>大会，而我们知道</a:t>
            </a:r>
            <a:r>
              <a:rPr lang="en-US" altLang="zh-CN" sz="1200" kern="1200" dirty="0" smtClean="0">
                <a:solidFill>
                  <a:schemeClr val="tx1"/>
                </a:solidFill>
                <a:effectLst/>
                <a:latin typeface="+mn-lt"/>
                <a:ea typeface="+mn-ea"/>
                <a:cs typeface="+mn-cs"/>
              </a:rPr>
              <a:t>NIPS 2017</a:t>
            </a:r>
            <a:r>
              <a:rPr lang="zh-CN" altLang="zh-CN" sz="1200" kern="1200" dirty="0" smtClean="0">
                <a:solidFill>
                  <a:schemeClr val="tx1"/>
                </a:solidFill>
                <a:effectLst/>
                <a:latin typeface="+mn-lt"/>
                <a:ea typeface="+mn-ea"/>
                <a:cs typeface="+mn-cs"/>
              </a:rPr>
              <a:t>的参会人数总共有</a:t>
            </a:r>
            <a:r>
              <a:rPr lang="en-US" altLang="zh-CN" sz="1200" kern="1200" dirty="0" smtClean="0">
                <a:solidFill>
                  <a:schemeClr val="tx1"/>
                </a:solidFill>
                <a:effectLst/>
                <a:latin typeface="+mn-lt"/>
                <a:ea typeface="+mn-ea"/>
                <a:cs typeface="+mn-cs"/>
              </a:rPr>
              <a:t>5000</a:t>
            </a:r>
            <a:r>
              <a:rPr lang="zh-CN" altLang="zh-CN" sz="1200" kern="1200" dirty="0" smtClean="0">
                <a:solidFill>
                  <a:schemeClr val="tx1"/>
                </a:solidFill>
                <a:effectLst/>
                <a:latin typeface="+mn-lt"/>
                <a:ea typeface="+mn-ea"/>
                <a:cs typeface="+mn-cs"/>
              </a:rPr>
              <a:t>。谷歌有</a:t>
            </a:r>
            <a:r>
              <a:rPr lang="en-US" altLang="zh-CN" sz="1200" kern="1200" dirty="0" smtClean="0">
                <a:solidFill>
                  <a:schemeClr val="tx1"/>
                </a:solidFill>
                <a:effectLst/>
                <a:latin typeface="+mn-lt"/>
                <a:ea typeface="+mn-ea"/>
                <a:cs typeface="+mn-cs"/>
              </a:rPr>
              <a:t>45</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6.64%</a:t>
            </a:r>
            <a:r>
              <a:rPr lang="zh-CN" altLang="zh-CN" sz="1200" kern="1200" dirty="0" smtClean="0">
                <a:solidFill>
                  <a:schemeClr val="tx1"/>
                </a:solidFill>
                <a:effectLst/>
                <a:latin typeface="+mn-lt"/>
                <a:ea typeface="+mn-ea"/>
                <a:cs typeface="+mn-cs"/>
              </a:rPr>
              <a:t>）篇入选论文。共</a:t>
            </a:r>
            <a:r>
              <a:rPr lang="en-US" altLang="zh-CN" sz="1200" kern="1200" dirty="0" smtClean="0">
                <a:solidFill>
                  <a:schemeClr val="tx1"/>
                </a:solidFill>
                <a:effectLst/>
                <a:latin typeface="+mn-lt"/>
                <a:ea typeface="+mn-ea"/>
                <a:cs typeface="+mn-cs"/>
              </a:rPr>
              <a:t>678</a:t>
            </a:r>
            <a:r>
              <a:rPr lang="zh-CN" altLang="zh-CN" sz="1200" kern="1200" dirty="0" smtClean="0">
                <a:solidFill>
                  <a:schemeClr val="tx1"/>
                </a:solidFill>
                <a:effectLst/>
                <a:latin typeface="+mn-lt"/>
                <a:ea typeface="+mn-ea"/>
                <a:cs typeface="+mn-cs"/>
              </a:rPr>
              <a:t>篇入选</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F6250A50-86BB-4F18-BA09-F7C7C205A808}" type="slidenum">
              <a:rPr lang="zh-CN" altLang="en-US" smtClean="0"/>
              <a:t>2</a:t>
            </a:fld>
            <a:endParaRPr lang="zh-CN" altLang="en-US"/>
          </a:p>
        </p:txBody>
      </p:sp>
    </p:spTree>
    <p:extLst>
      <p:ext uri="{BB962C8B-B14F-4D97-AF65-F5344CB8AC3E}">
        <p14:creationId xmlns:p14="http://schemas.microsoft.com/office/powerpoint/2010/main" val="537207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20</a:t>
            </a:fld>
            <a:endParaRPr lang="zh-CN" altLang="en-US"/>
          </a:p>
        </p:txBody>
      </p:sp>
    </p:spTree>
    <p:extLst>
      <p:ext uri="{BB962C8B-B14F-4D97-AF65-F5344CB8AC3E}">
        <p14:creationId xmlns:p14="http://schemas.microsoft.com/office/powerpoint/2010/main" val="355616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N=6</a:t>
            </a:r>
          </a:p>
          <a:p>
            <a:r>
              <a:rPr lang="zh-CN" altLang="en-US" dirty="0" smtClean="0"/>
              <a:t>除了</a:t>
            </a:r>
            <a:r>
              <a:rPr lang="en-US" altLang="zh-CN" dirty="0" smtClean="0"/>
              <a:t>encoder</a:t>
            </a:r>
            <a:r>
              <a:rPr lang="zh-CN" altLang="en-US" dirty="0" smtClean="0"/>
              <a:t>中的两个子层外，</a:t>
            </a:r>
            <a:r>
              <a:rPr lang="en-US" altLang="zh-CN" dirty="0" smtClean="0"/>
              <a:t>decoder</a:t>
            </a:r>
            <a:r>
              <a:rPr lang="zh-CN" altLang="en-US" dirty="0" smtClean="0"/>
              <a:t>还有第三个个子层</a:t>
            </a:r>
            <a:endParaRPr lang="en-US" altLang="zh-CN" dirty="0" smtClean="0"/>
          </a:p>
          <a:p>
            <a:r>
              <a:rPr lang="zh-CN" altLang="en-US" dirty="0" smtClean="0"/>
              <a:t>第三个子层对</a:t>
            </a:r>
            <a:r>
              <a:rPr lang="en-US" altLang="zh-CN" dirty="0" smtClean="0"/>
              <a:t>encoder</a:t>
            </a:r>
            <a:r>
              <a:rPr lang="zh-CN" altLang="en-US" dirty="0" smtClean="0"/>
              <a:t>的输出做多头</a:t>
            </a:r>
            <a:r>
              <a:rPr lang="en-US" altLang="zh-CN" dirty="0" smtClean="0"/>
              <a:t>attention</a:t>
            </a:r>
          </a:p>
          <a:p>
            <a:endParaRPr lang="en-US" altLang="zh-CN" dirty="0" smtClean="0"/>
          </a:p>
          <a:p>
            <a:r>
              <a:rPr lang="zh-CN" altLang="en-US" sz="1200" b="0" i="0" kern="1200" dirty="0" smtClean="0">
                <a:solidFill>
                  <a:schemeClr val="tx1"/>
                </a:solidFill>
                <a:effectLst/>
                <a:latin typeface="+mn-lt"/>
                <a:ea typeface="+mn-ea"/>
                <a:cs typeface="+mn-cs"/>
              </a:rPr>
              <a:t> 我们还修改解码器堆栈中的</a:t>
            </a:r>
            <a:r>
              <a:rPr lang="en-US" altLang="zh-CN" sz="1200" b="0" i="0" kern="1200" dirty="0" smtClean="0">
                <a:solidFill>
                  <a:schemeClr val="tx1"/>
                </a:solidFill>
                <a:effectLst/>
                <a:latin typeface="+mn-lt"/>
                <a:ea typeface="+mn-ea"/>
                <a:cs typeface="+mn-cs"/>
              </a:rPr>
              <a:t>self-attention</a:t>
            </a:r>
            <a:r>
              <a:rPr lang="zh-CN" altLang="en-US" sz="1200" b="0" i="0" kern="1200" dirty="0" smtClean="0">
                <a:solidFill>
                  <a:schemeClr val="tx1"/>
                </a:solidFill>
                <a:effectLst/>
                <a:latin typeface="+mn-lt"/>
                <a:ea typeface="+mn-ea"/>
                <a:cs typeface="+mn-cs"/>
              </a:rPr>
              <a:t>子层，以防止位置关注到后面的位置。 这种掩码结合将输出嵌入偏移一个位置，确保对位置的预测 </a:t>
            </a:r>
            <a:r>
              <a:rPr lang="en-US" altLang="zh-CN" sz="1200" b="0" i="1" kern="1200" dirty="0" err="1" smtClean="0">
                <a:solidFill>
                  <a:schemeClr val="tx1"/>
                </a:solidFill>
                <a:effectLst/>
                <a:latin typeface="+mn-lt"/>
                <a:ea typeface="+mn-ea"/>
                <a:cs typeface="+mn-cs"/>
              </a:rPr>
              <a:t>i</a:t>
            </a:r>
            <a:r>
              <a:rPr lang="en-US" altLang="zh-CN" sz="1200" b="0" i="1"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只能依赖小于</a:t>
            </a:r>
            <a:r>
              <a:rPr lang="en-US" altLang="zh-CN" sz="1200" b="0" i="1"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 的已知输出。</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dirty="0" smtClean="0"/>
              <a:t> In</a:t>
            </a:r>
            <a:r>
              <a:rPr lang="en-US" altLang="zh-CN" baseline="0" dirty="0" smtClean="0"/>
              <a:t> </a:t>
            </a:r>
            <a:r>
              <a:rPr lang="en-US" altLang="zh-CN" dirty="0" smtClean="0"/>
              <a:t>our model, we share the same weight matrix between the two embedding layers and the pre-</a:t>
            </a:r>
            <a:r>
              <a:rPr lang="en-US" altLang="zh-CN" dirty="0" err="1" smtClean="0"/>
              <a:t>softmax</a:t>
            </a:r>
            <a:endParaRPr lang="en-US" altLang="zh-CN" dirty="0" smtClean="0"/>
          </a:p>
          <a:p>
            <a:r>
              <a:rPr lang="en-US" altLang="zh-CN" dirty="0" smtClean="0"/>
              <a:t>linear transformation, similar to [24]. In the embedding layers, we multiply those weights by</a:t>
            </a:r>
          </a:p>
          <a:p>
            <a:r>
              <a:rPr lang="en-US" altLang="zh-CN" dirty="0" smtClean="0"/>
              <a:t>√</a:t>
            </a:r>
            <a:r>
              <a:rPr lang="en-US" altLang="zh-CN" baseline="0" dirty="0" smtClean="0"/>
              <a:t> </a:t>
            </a:r>
            <a:r>
              <a:rPr lang="en-US" altLang="zh-CN" dirty="0" err="1" smtClean="0"/>
              <a:t>d_model</a:t>
            </a:r>
            <a:r>
              <a:rPr lang="en-US" altLang="zh-CN" dirty="0" smtClean="0"/>
              <a:t> .</a:t>
            </a:r>
          </a:p>
          <a:p>
            <a:endParaRPr lang="en-US" altLang="zh-CN" dirty="0" smtClean="0"/>
          </a:p>
          <a:p>
            <a:r>
              <a:rPr lang="zh-CN" altLang="en-US" sz="1200" b="0" i="0" kern="1200" dirty="0" smtClean="0">
                <a:solidFill>
                  <a:schemeClr val="tx1"/>
                </a:solidFill>
                <a:effectLst/>
                <a:latin typeface="+mn-lt"/>
                <a:ea typeface="+mn-ea"/>
                <a:cs typeface="+mn-cs"/>
              </a:rPr>
              <a:t>只是采用 </a:t>
            </a:r>
            <a:r>
              <a:rPr lang="en-US" altLang="zh-CN" sz="1200" b="0" i="0" kern="1200" dirty="0" smtClean="0">
                <a:solidFill>
                  <a:schemeClr val="tx1"/>
                </a:solidFill>
                <a:effectLst/>
                <a:latin typeface="+mn-lt"/>
                <a:ea typeface="+mn-ea"/>
                <a:cs typeface="+mn-cs"/>
              </a:rPr>
              <a:t>0-1mask </a:t>
            </a:r>
            <a:r>
              <a:rPr lang="zh-CN" altLang="en-US" sz="1200" b="0" i="0" kern="1200" dirty="0" smtClean="0">
                <a:solidFill>
                  <a:schemeClr val="tx1"/>
                </a:solidFill>
                <a:effectLst/>
                <a:latin typeface="+mn-lt"/>
                <a:ea typeface="+mn-ea"/>
                <a:cs typeface="+mn-cs"/>
              </a:rPr>
              <a:t>消除右侧单词对当前单词 </a:t>
            </a:r>
            <a:r>
              <a:rPr lang="en-US" altLang="zh-CN" sz="1200" b="0" i="0" kern="1200" dirty="0" smtClean="0">
                <a:solidFill>
                  <a:schemeClr val="tx1"/>
                </a:solidFill>
                <a:effectLst/>
                <a:latin typeface="+mn-lt"/>
                <a:ea typeface="+mn-ea"/>
                <a:cs typeface="+mn-cs"/>
              </a:rPr>
              <a:t>attention </a:t>
            </a:r>
            <a:r>
              <a:rPr lang="zh-CN" altLang="en-US" sz="1200" b="0" i="0" kern="1200" dirty="0" smtClean="0">
                <a:solidFill>
                  <a:schemeClr val="tx1"/>
                </a:solidFill>
                <a:effectLst/>
                <a:latin typeface="+mn-lt"/>
                <a:ea typeface="+mn-ea"/>
                <a:cs typeface="+mn-cs"/>
              </a:rPr>
              <a:t>的影响。</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2. Multi-head attention(with encoder) </a:t>
            </a:r>
            <a:r>
              <a:rPr lang="zh-CN" altLang="en-US" sz="1200" b="0" i="0" kern="1200" dirty="0" smtClean="0">
                <a:solidFill>
                  <a:schemeClr val="tx1"/>
                </a:solidFill>
                <a:effectLst/>
                <a:latin typeface="+mn-lt"/>
                <a:ea typeface="+mn-ea"/>
                <a:cs typeface="+mn-cs"/>
              </a:rPr>
              <a:t>引入 </a:t>
            </a:r>
            <a:r>
              <a:rPr lang="en-US" altLang="zh-CN" sz="1200" b="0" i="0" kern="1200" dirty="0" smtClean="0">
                <a:solidFill>
                  <a:schemeClr val="tx1"/>
                </a:solidFill>
                <a:effectLst/>
                <a:latin typeface="+mn-lt"/>
                <a:ea typeface="+mn-ea"/>
                <a:cs typeface="+mn-cs"/>
              </a:rPr>
              <a:t>encoder </a:t>
            </a:r>
            <a:r>
              <a:rPr lang="zh-CN" altLang="en-US" sz="1200" b="0" i="0" kern="1200" dirty="0" smtClean="0">
                <a:solidFill>
                  <a:schemeClr val="tx1"/>
                </a:solidFill>
                <a:effectLst/>
                <a:latin typeface="+mn-lt"/>
                <a:ea typeface="+mn-ea"/>
                <a:cs typeface="+mn-cs"/>
              </a:rPr>
              <a:t>部分的输出在此处作为 </a:t>
            </a:r>
            <a:r>
              <a:rPr lang="en-US" altLang="zh-CN" sz="1200" b="0" i="0" kern="1200" dirty="0" smtClean="0">
                <a:solidFill>
                  <a:schemeClr val="tx1"/>
                </a:solidFill>
                <a:effectLst/>
                <a:latin typeface="+mn-lt"/>
                <a:ea typeface="+mn-ea"/>
                <a:cs typeface="+mn-cs"/>
              </a:rPr>
              <a:t>multi-head </a:t>
            </a:r>
            <a:r>
              <a:rPr lang="zh-CN" altLang="en-US" sz="1200" b="0" i="0" kern="1200" dirty="0" smtClean="0">
                <a:solidFill>
                  <a:schemeClr val="tx1"/>
                </a:solidFill>
                <a:effectLst/>
                <a:latin typeface="+mn-lt"/>
                <a:ea typeface="+mn-ea"/>
                <a:cs typeface="+mn-cs"/>
              </a:rPr>
              <a:t>的其中几个 </a:t>
            </a:r>
            <a:r>
              <a:rPr lang="en-US" altLang="zh-CN" sz="1200" b="0" i="0" kern="1200" dirty="0" smtClean="0">
                <a:solidFill>
                  <a:schemeClr val="tx1"/>
                </a:solidFill>
                <a:effectLst/>
                <a:latin typeface="+mn-lt"/>
                <a:ea typeface="+mn-ea"/>
                <a:cs typeface="+mn-cs"/>
              </a:rPr>
              <a:t>head</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21</a:t>
            </a:fld>
            <a:endParaRPr lang="zh-CN" altLang="en-US"/>
          </a:p>
        </p:txBody>
      </p:sp>
    </p:spTree>
    <p:extLst>
      <p:ext uri="{BB962C8B-B14F-4D97-AF65-F5344CB8AC3E}">
        <p14:creationId xmlns:p14="http://schemas.microsoft.com/office/powerpoint/2010/main" val="970831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K=V=Q</a:t>
            </a:r>
            <a:r>
              <a:rPr lang="zh-CN" altLang="en-US" sz="1200" b="0" i="0" kern="1200" dirty="0" smtClean="0">
                <a:solidFill>
                  <a:schemeClr val="tx1"/>
                </a:solidFill>
                <a:effectLst/>
                <a:latin typeface="+mn-lt"/>
                <a:ea typeface="+mn-ea"/>
                <a:cs typeface="+mn-cs"/>
              </a:rPr>
              <a:t>，即里面的每个词都要和该句子中的所有词进行</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计算，其主要目的是学习句子内部的词依赖关系，捕获句子中的内部结构</a:t>
            </a:r>
            <a:r>
              <a:rPr lang="en-US" altLang="zh-CN"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第一个：允许解码器中每一个位置都可以全局的看到编码器的所有的输出（和传统的</a:t>
            </a:r>
            <a:r>
              <a:rPr lang="en-US" altLang="zh-CN" sz="1200" b="0" i="0" kern="1200" dirty="0" smtClean="0">
                <a:solidFill>
                  <a:schemeClr val="tx1"/>
                </a:solidFill>
                <a:effectLst/>
                <a:latin typeface="+mn-lt"/>
                <a:ea typeface="+mn-ea"/>
                <a:cs typeface="+mn-cs"/>
              </a:rPr>
              <a:t>ED</a:t>
            </a:r>
            <a:r>
              <a:rPr lang="zh-CN" altLang="en-US" sz="1200" b="0" i="0" kern="1200" dirty="0" smtClean="0">
                <a:solidFill>
                  <a:schemeClr val="tx1"/>
                </a:solidFill>
                <a:effectLst/>
                <a:latin typeface="+mn-lt"/>
                <a:ea typeface="+mn-ea"/>
                <a:cs typeface="+mn-cs"/>
              </a:rPr>
              <a:t>模型一致）</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第二个：每一个位置可以看到全部的上一个</a:t>
            </a:r>
            <a:r>
              <a:rPr lang="en-US" altLang="zh-CN" sz="1200" b="0" i="0" kern="1200" dirty="0" smtClean="0">
                <a:solidFill>
                  <a:schemeClr val="tx1"/>
                </a:solidFill>
                <a:effectLst/>
                <a:latin typeface="+mn-lt"/>
                <a:ea typeface="+mn-ea"/>
                <a:cs typeface="+mn-cs"/>
              </a:rPr>
              <a:t>encoder</a:t>
            </a:r>
            <a:r>
              <a:rPr lang="zh-CN" altLang="en-US" sz="1200" b="0" i="0" kern="1200" dirty="0" smtClean="0">
                <a:solidFill>
                  <a:schemeClr val="tx1"/>
                </a:solidFill>
                <a:effectLst/>
                <a:latin typeface="+mn-lt"/>
                <a:ea typeface="+mn-ea"/>
                <a:cs typeface="+mn-cs"/>
              </a:rPr>
              <a:t>的全部输出</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第三个：在解码器中加了</a:t>
            </a:r>
            <a:r>
              <a:rPr lang="en-US" altLang="zh-CN" sz="1200" b="0" i="0" kern="1200" dirty="0" smtClean="0">
                <a:solidFill>
                  <a:schemeClr val="tx1"/>
                </a:solidFill>
                <a:effectLst/>
                <a:latin typeface="+mn-lt"/>
                <a:ea typeface="+mn-ea"/>
                <a:cs typeface="+mn-cs"/>
              </a:rPr>
              <a:t>mask</a:t>
            </a:r>
            <a:r>
              <a:rPr lang="zh-CN" altLang="en-US" sz="1200" b="0" i="0" kern="1200" dirty="0" smtClean="0">
                <a:solidFill>
                  <a:schemeClr val="tx1"/>
                </a:solidFill>
                <a:effectLst/>
                <a:latin typeface="+mn-lt"/>
                <a:ea typeface="+mn-ea"/>
                <a:cs typeface="+mn-cs"/>
              </a:rPr>
              <a:t>的原因，捕获该位置及之前所有位置的信息。</a:t>
            </a:r>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22</a:t>
            </a:fld>
            <a:endParaRPr lang="zh-CN" altLang="en-US"/>
          </a:p>
        </p:txBody>
      </p:sp>
    </p:spTree>
    <p:extLst>
      <p:ext uri="{BB962C8B-B14F-4D97-AF65-F5344CB8AC3E}">
        <p14:creationId xmlns:p14="http://schemas.microsoft.com/office/powerpoint/2010/main" val="214167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i="0" dirty="0" smtClean="0"/>
          </a:p>
        </p:txBody>
      </p:sp>
      <p:sp>
        <p:nvSpPr>
          <p:cNvPr id="4" name="灯片编号占位符 3"/>
          <p:cNvSpPr>
            <a:spLocks noGrp="1"/>
          </p:cNvSpPr>
          <p:nvPr>
            <p:ph type="sldNum" sz="quarter" idx="10"/>
          </p:nvPr>
        </p:nvSpPr>
        <p:spPr/>
        <p:txBody>
          <a:bodyPr/>
          <a:lstStyle/>
          <a:p>
            <a:fld id="{F6250A50-86BB-4F18-BA09-F7C7C205A808}" type="slidenum">
              <a:rPr lang="zh-CN" altLang="en-US" smtClean="0"/>
              <a:t>23</a:t>
            </a:fld>
            <a:endParaRPr lang="zh-CN" altLang="en-US"/>
          </a:p>
        </p:txBody>
      </p:sp>
    </p:spTree>
    <p:extLst>
      <p:ext uri="{BB962C8B-B14F-4D97-AF65-F5344CB8AC3E}">
        <p14:creationId xmlns:p14="http://schemas.microsoft.com/office/powerpoint/2010/main" val="3443604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Since our model contains no recurrence and no convolution, in order for the model to make use of the</a:t>
            </a:r>
          </a:p>
          <a:p>
            <a:r>
              <a:rPr lang="en-US" altLang="zh-CN" dirty="0" smtClean="0"/>
              <a:t>order of the sequence, we must inject some information about the relative or absolute position of the</a:t>
            </a:r>
          </a:p>
          <a:p>
            <a:r>
              <a:rPr lang="en-US" altLang="zh-CN" dirty="0" smtClean="0"/>
              <a:t>tokens in the sequence. To this end, we add "positional encodings" to the input </a:t>
            </a:r>
            <a:r>
              <a:rPr lang="en-US" altLang="zh-CN" dirty="0" err="1" smtClean="0"/>
              <a:t>embeddings</a:t>
            </a:r>
            <a:r>
              <a:rPr lang="en-US" altLang="zh-CN" dirty="0" smtClean="0"/>
              <a:t> at the bottoms of the encoder and decoder stacks. </a:t>
            </a:r>
          </a:p>
          <a:p>
            <a:endParaRPr lang="en-US" altLang="zh-CN" dirty="0" smtClean="0"/>
          </a:p>
          <a:p>
            <a:r>
              <a:rPr lang="zh-CN" altLang="en-US" dirty="0" smtClean="0"/>
              <a:t>因为这个模型没有循环结构，模型可以感知全局的数据，但是缺不能感知位置信息。所以要额外的加入位置信息。</a:t>
            </a:r>
            <a:endParaRPr lang="en-US" altLang="zh-CN" dirty="0" smtClean="0"/>
          </a:p>
          <a:p>
            <a:endParaRPr lang="en-US" altLang="zh-CN" dirty="0" smtClean="0"/>
          </a:p>
          <a:p>
            <a:endParaRPr lang="en-US" altLang="zh-CN" dirty="0" smtClean="0"/>
          </a:p>
          <a:p>
            <a:r>
              <a:rPr lang="zh-CN" altLang="en-US" dirty="0" smtClean="0"/>
              <a:t>选这个的好处：可以更好的计算相对位置信息（三角函数）</a:t>
            </a:r>
            <a:endParaRPr lang="en-US" altLang="zh-CN" dirty="0" smtClean="0"/>
          </a:p>
          <a:p>
            <a:r>
              <a:rPr lang="zh-CN" altLang="en-US" sz="1200" b="0" i="0" kern="1200" dirty="0" smtClean="0">
                <a:solidFill>
                  <a:schemeClr val="tx1"/>
                </a:solidFill>
                <a:effectLst/>
                <a:latin typeface="+mn-lt"/>
                <a:ea typeface="+mn-ea"/>
                <a:cs typeface="+mn-cs"/>
              </a:rPr>
              <a:t> 也就是说，位置编码的每个维度对应于一个正弦曲线。 这些波长形成一个几何级数，从</a:t>
            </a:r>
            <a:r>
              <a:rPr lang="en-US" altLang="zh-CN" sz="1200" b="0" i="0" kern="1200" dirty="0" smtClean="0">
                <a:solidFill>
                  <a:schemeClr val="tx1"/>
                </a:solidFill>
                <a:effectLst/>
                <a:latin typeface="+mn-lt"/>
                <a:ea typeface="+mn-ea"/>
                <a:cs typeface="+mn-cs"/>
              </a:rPr>
              <a:t>2</a:t>
            </a:r>
            <a:r>
              <a:rPr lang="en-US" altLang="zh-CN" sz="1200" b="0" i="1" kern="1200" dirty="0" smtClean="0">
                <a:solidFill>
                  <a:schemeClr val="tx1"/>
                </a:solidFill>
                <a:effectLst/>
                <a:latin typeface="+mn-lt"/>
                <a:ea typeface="+mn-ea"/>
                <a:cs typeface="+mn-cs"/>
              </a:rPr>
              <a:t>π </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10000 ⋅ 2</a:t>
            </a:r>
            <a:r>
              <a:rPr lang="en-US" altLang="zh-CN" sz="1200" b="0" i="1" kern="1200" dirty="0" smtClean="0">
                <a:solidFill>
                  <a:schemeClr val="tx1"/>
                </a:solidFill>
                <a:effectLst/>
                <a:latin typeface="+mn-lt"/>
                <a:ea typeface="+mn-ea"/>
                <a:cs typeface="+mn-cs"/>
              </a:rPr>
              <a:t>π</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使用它的原因： 我们选择这个函数是因为我们假设它允许模型很容易学习对相对位置的关注，因为对任意确定的偏移</a:t>
            </a:r>
            <a:r>
              <a:rPr lang="en-US" altLang="zh-CN" sz="1200" b="0" i="1" kern="1200" dirty="0" smtClean="0">
                <a:solidFill>
                  <a:schemeClr val="tx1"/>
                </a:solidFill>
                <a:effectLst/>
                <a:latin typeface="+mn-lt"/>
                <a:ea typeface="+mn-ea"/>
                <a:cs typeface="+mn-cs"/>
              </a:rPr>
              <a:t>k</a:t>
            </a:r>
            <a:r>
              <a:rPr lang="en-US" altLang="zh-CN" sz="1200" b="0" i="0" kern="1200" dirty="0" smtClean="0">
                <a:solidFill>
                  <a:schemeClr val="tx1"/>
                </a:solidFill>
                <a:effectLst/>
                <a:latin typeface="+mn-lt"/>
                <a:ea typeface="+mn-ea"/>
                <a:cs typeface="+mn-cs"/>
              </a:rPr>
              <a:t>, </a:t>
            </a:r>
            <a:r>
              <a:rPr lang="en-US" altLang="zh-CN" sz="1200" b="0" i="1" kern="1200" dirty="0" err="1" smtClean="0">
                <a:solidFill>
                  <a:schemeClr val="tx1"/>
                </a:solidFill>
                <a:effectLst/>
                <a:latin typeface="+mn-lt"/>
                <a:ea typeface="+mn-ea"/>
                <a:cs typeface="+mn-cs"/>
              </a:rPr>
              <a:t>PE</a:t>
            </a:r>
            <a:r>
              <a:rPr lang="en-US" altLang="zh-CN" sz="1200" b="0" i="1" kern="1200" baseline="-25000" dirty="0" err="1" smtClean="0">
                <a:solidFill>
                  <a:schemeClr val="tx1"/>
                </a:solidFill>
                <a:effectLst/>
                <a:latin typeface="+mn-lt"/>
                <a:ea typeface="+mn-ea"/>
                <a:cs typeface="+mn-cs"/>
              </a:rPr>
              <a:t>pos</a:t>
            </a:r>
            <a:r>
              <a:rPr lang="en-US" altLang="zh-CN" sz="1200" b="0" i="0" kern="1200" baseline="-25000" dirty="0" err="1" smtClean="0">
                <a:solidFill>
                  <a:schemeClr val="tx1"/>
                </a:solidFill>
                <a:effectLst/>
                <a:latin typeface="+mn-lt"/>
                <a:ea typeface="+mn-ea"/>
                <a:cs typeface="+mn-cs"/>
              </a:rPr>
              <a:t>+</a:t>
            </a:r>
            <a:r>
              <a:rPr lang="en-US" altLang="zh-CN" sz="1200" b="0" i="1" kern="1200" baseline="-25000" dirty="0" err="1"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可以表示为</a:t>
            </a:r>
            <a:r>
              <a:rPr lang="en-US" altLang="zh-CN" sz="1200" b="0" i="1" kern="1200" dirty="0" err="1" smtClean="0">
                <a:solidFill>
                  <a:schemeClr val="tx1"/>
                </a:solidFill>
                <a:effectLst/>
                <a:latin typeface="+mn-lt"/>
                <a:ea typeface="+mn-ea"/>
                <a:cs typeface="+mn-cs"/>
              </a:rPr>
              <a:t>PE</a:t>
            </a:r>
            <a:r>
              <a:rPr lang="en-US" altLang="zh-CN" sz="1200" b="0" i="1" kern="1200" baseline="-25000" dirty="0" err="1" smtClean="0">
                <a:solidFill>
                  <a:schemeClr val="tx1"/>
                </a:solidFill>
                <a:effectLst/>
                <a:latin typeface="+mn-lt"/>
                <a:ea typeface="+mn-ea"/>
                <a:cs typeface="+mn-cs"/>
              </a:rPr>
              <a:t>pos</a:t>
            </a:r>
            <a:r>
              <a:rPr lang="zh-CN" altLang="en-US" sz="1200" b="0" i="0" kern="1200" dirty="0" smtClean="0">
                <a:solidFill>
                  <a:schemeClr val="tx1"/>
                </a:solidFill>
                <a:effectLst/>
                <a:latin typeface="+mn-lt"/>
                <a:ea typeface="+mn-ea"/>
                <a:cs typeface="+mn-cs"/>
              </a:rPr>
              <a:t>的线性函数。</a:t>
            </a:r>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24</a:t>
            </a:fld>
            <a:endParaRPr lang="zh-CN" altLang="en-US"/>
          </a:p>
        </p:txBody>
      </p:sp>
    </p:spTree>
    <p:extLst>
      <p:ext uri="{BB962C8B-B14F-4D97-AF65-F5344CB8AC3E}">
        <p14:creationId xmlns:p14="http://schemas.microsoft.com/office/powerpoint/2010/main" val="2142557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Self-attention</a:t>
            </a:r>
            <a:r>
              <a:rPr lang="zh-CN" altLang="en-US" sz="1200" b="0" i="0" kern="1200" dirty="0" smtClean="0">
                <a:solidFill>
                  <a:schemeClr val="tx1"/>
                </a:solidFill>
                <a:effectLst/>
                <a:latin typeface="+mn-lt"/>
                <a:ea typeface="+mn-ea"/>
                <a:cs typeface="+mn-cs"/>
              </a:rPr>
              <a:t>即</a:t>
            </a:r>
            <a:r>
              <a:rPr lang="en-US" altLang="zh-CN" sz="1200" b="0" i="0" kern="1200" dirty="0" smtClean="0">
                <a:solidFill>
                  <a:schemeClr val="tx1"/>
                </a:solidFill>
                <a:effectLst/>
                <a:latin typeface="+mn-lt"/>
                <a:ea typeface="+mn-ea"/>
                <a:cs typeface="+mn-cs"/>
              </a:rPr>
              <a:t>K=V=Q</a:t>
            </a:r>
            <a:r>
              <a:rPr lang="zh-CN" altLang="en-US" sz="1200" b="0" i="0" kern="1200" dirty="0" smtClean="0">
                <a:solidFill>
                  <a:schemeClr val="tx1"/>
                </a:solidFill>
                <a:effectLst/>
                <a:latin typeface="+mn-lt"/>
                <a:ea typeface="+mn-ea"/>
                <a:cs typeface="+mn-cs"/>
              </a:rPr>
              <a:t>，例如输入一个句子，那么里面的每个词都要和该句子中的所有词进行</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计算。目的是学习句子内部的词依赖关系，捕获句子的内部结构。</a:t>
            </a:r>
            <a:endParaRPr lang="zh-CN" altLang="en-US" dirty="0" smtClean="0"/>
          </a:p>
          <a:p>
            <a:endParaRPr lang="en-US" altLang="zh-CN" dirty="0" smtClean="0"/>
          </a:p>
          <a:p>
            <a:r>
              <a:rPr lang="zh-CN" altLang="en-US" sz="1200" b="0" i="0" kern="1200" dirty="0" smtClean="0">
                <a:solidFill>
                  <a:schemeClr val="tx1"/>
                </a:solidFill>
                <a:effectLst/>
                <a:latin typeface="+mn-lt"/>
                <a:ea typeface="+mn-ea"/>
                <a:cs typeface="+mn-cs"/>
              </a:rPr>
              <a:t>对于使用自注意力机制的原因，论文中提到主要从三个方面考虑（每一层的复杂度，是否可以并行，长距离依赖学习），并给出了和</a:t>
            </a:r>
            <a:r>
              <a:rPr lang="en-US" altLang="zh-CN" sz="1200" b="0" i="0" kern="1200" dirty="0" smtClean="0">
                <a:solidFill>
                  <a:schemeClr val="tx1"/>
                </a:solidFill>
                <a:effectLst/>
                <a:latin typeface="+mn-lt"/>
                <a:ea typeface="+mn-ea"/>
                <a:cs typeface="+mn-cs"/>
              </a:rPr>
              <a:t>RNN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计算复杂度的比较。可以看到，如果输入序列</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小于表示维度</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的话，每一层的时间复杂度</a:t>
            </a:r>
            <a:r>
              <a:rPr lang="en-US" altLang="zh-CN" sz="1200" b="0" i="0" kern="1200" dirty="0" smtClean="0">
                <a:solidFill>
                  <a:schemeClr val="tx1"/>
                </a:solidFill>
                <a:effectLst/>
                <a:latin typeface="+mn-lt"/>
                <a:ea typeface="+mn-ea"/>
                <a:cs typeface="+mn-cs"/>
              </a:rPr>
              <a:t>self-attention</a:t>
            </a:r>
            <a:r>
              <a:rPr lang="zh-CN" altLang="en-US" sz="1200" b="0" i="0" kern="1200" dirty="0" smtClean="0">
                <a:solidFill>
                  <a:schemeClr val="tx1"/>
                </a:solidFill>
                <a:effectLst/>
                <a:latin typeface="+mn-lt"/>
                <a:ea typeface="+mn-ea"/>
                <a:cs typeface="+mn-cs"/>
              </a:rPr>
              <a:t>是比较有优势的。当</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比较大时，作者也给出了一种解决方案</a:t>
            </a:r>
            <a:r>
              <a:rPr lang="en-US" altLang="zh-CN" sz="1200" b="0" i="0" kern="1200" dirty="0" smtClean="0">
                <a:solidFill>
                  <a:schemeClr val="tx1"/>
                </a:solidFill>
                <a:effectLst/>
                <a:latin typeface="+mn-lt"/>
                <a:ea typeface="+mn-ea"/>
                <a:cs typeface="+mn-cs"/>
              </a:rPr>
              <a:t>self-attention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restricted</a:t>
            </a:r>
            <a:r>
              <a:rPr lang="zh-CN" altLang="en-US" sz="1200" b="0" i="0" kern="1200" dirty="0" smtClean="0">
                <a:solidFill>
                  <a:schemeClr val="tx1"/>
                </a:solidFill>
                <a:effectLst/>
                <a:latin typeface="+mn-lt"/>
                <a:ea typeface="+mn-ea"/>
                <a:cs typeface="+mn-cs"/>
              </a:rPr>
              <a:t>）即每个词不是和所有词计算</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，而是只与限制的</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个词去计算</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。在并行方面，多头</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一样不依赖于前一时刻的计算，可以很好的并行，优于</a:t>
            </a:r>
            <a:r>
              <a:rPr lang="en-US" altLang="zh-CN" sz="1200" b="0" i="0" kern="1200" dirty="0" smtClean="0">
                <a:solidFill>
                  <a:schemeClr val="tx1"/>
                </a:solidFill>
                <a:effectLst/>
                <a:latin typeface="+mn-lt"/>
                <a:ea typeface="+mn-ea"/>
                <a:cs typeface="+mn-cs"/>
              </a:rPr>
              <a:t>RNN</a:t>
            </a:r>
            <a:r>
              <a:rPr lang="zh-CN" altLang="en-US" sz="1200" b="0" i="0" kern="1200" dirty="0" smtClean="0">
                <a:solidFill>
                  <a:schemeClr val="tx1"/>
                </a:solidFill>
                <a:effectLst/>
                <a:latin typeface="+mn-lt"/>
                <a:ea typeface="+mn-ea"/>
                <a:cs typeface="+mn-cs"/>
              </a:rPr>
              <a:t>。在长距离依赖上，由于</a:t>
            </a:r>
            <a:r>
              <a:rPr lang="en-US" altLang="zh-CN" sz="1200" b="0" i="0" kern="1200" dirty="0" smtClean="0">
                <a:solidFill>
                  <a:schemeClr val="tx1"/>
                </a:solidFill>
                <a:effectLst/>
                <a:latin typeface="+mn-lt"/>
                <a:ea typeface="+mn-ea"/>
                <a:cs typeface="+mn-cs"/>
              </a:rPr>
              <a:t>self-attention</a:t>
            </a:r>
            <a:r>
              <a:rPr lang="zh-CN" altLang="en-US" sz="1200" b="0" i="0" kern="1200" dirty="0" smtClean="0">
                <a:solidFill>
                  <a:schemeClr val="tx1"/>
                </a:solidFill>
                <a:effectLst/>
                <a:latin typeface="+mn-lt"/>
                <a:ea typeface="+mn-ea"/>
                <a:cs typeface="+mn-cs"/>
              </a:rPr>
              <a:t>是每个词和所有词都要计算</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，所以不管他们中间有多长距离，最大的路径长度也都只是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第三个是网络中长距离依赖之间的路径长度。 学习长距离依赖性是许多序列转导任务中的关键挑战。 影响学习这种依赖性能力的一个关键因素是前向和后向信号必须在网络中传播的路径长度。 输入和输出序列中任意位置组合之间的这些路径越短，学习远距离依赖性就越容易</a:t>
            </a:r>
            <a:r>
              <a:rPr lang="en-US" altLang="zh-CN"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hlinkClick r:id="rId3"/>
              </a:rPr>
              <a:t>12</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因此，我们还比较了由不同图层类型组成的网络中任意两个输入和输出位置之间的最大路径长度。</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参数说明： </a:t>
            </a:r>
            <a:r>
              <a:rPr lang="en-US" altLang="zh-CN" sz="1200" b="0" i="1" kern="1200" dirty="0" smtClean="0">
                <a:solidFill>
                  <a:schemeClr val="tx1"/>
                </a:solidFill>
                <a:effectLst/>
                <a:latin typeface="+mn-lt"/>
                <a:ea typeface="+mn-ea"/>
                <a:cs typeface="+mn-cs"/>
              </a:rPr>
              <a:t>n </a:t>
            </a:r>
            <a:r>
              <a:rPr lang="zh-CN" altLang="en-US" sz="1200" b="0" i="0" kern="1200" dirty="0" smtClean="0">
                <a:solidFill>
                  <a:schemeClr val="tx1"/>
                </a:solidFill>
                <a:effectLst/>
                <a:latin typeface="+mn-lt"/>
                <a:ea typeface="+mn-ea"/>
                <a:cs typeface="+mn-cs"/>
              </a:rPr>
              <a:t>为序列的长度，</a:t>
            </a:r>
            <a:r>
              <a:rPr lang="en-US" altLang="zh-CN" sz="1200" b="0" i="1" kern="1200" dirty="0" smtClean="0">
                <a:solidFill>
                  <a:schemeClr val="tx1"/>
                </a:solidFill>
                <a:effectLst/>
                <a:latin typeface="+mn-lt"/>
                <a:ea typeface="+mn-ea"/>
                <a:cs typeface="+mn-cs"/>
              </a:rPr>
              <a:t>d </a:t>
            </a:r>
            <a:r>
              <a:rPr lang="zh-CN" altLang="en-US" sz="1200" b="0" i="0" kern="1200" dirty="0" smtClean="0">
                <a:solidFill>
                  <a:schemeClr val="tx1"/>
                </a:solidFill>
                <a:effectLst/>
                <a:latin typeface="+mn-lt"/>
                <a:ea typeface="+mn-ea"/>
                <a:cs typeface="+mn-cs"/>
              </a:rPr>
              <a:t>为表示的维度，</a:t>
            </a:r>
            <a:r>
              <a:rPr lang="en-US" altLang="zh-CN" sz="1200" b="0" i="1" kern="1200" dirty="0" smtClean="0">
                <a:solidFill>
                  <a:schemeClr val="tx1"/>
                </a:solidFill>
                <a:effectLst/>
                <a:latin typeface="+mn-lt"/>
                <a:ea typeface="+mn-ea"/>
                <a:cs typeface="+mn-cs"/>
              </a:rPr>
              <a:t>k </a:t>
            </a:r>
            <a:r>
              <a:rPr lang="zh-CN" altLang="en-US" sz="1200" b="0" i="0" kern="1200" dirty="0" smtClean="0">
                <a:solidFill>
                  <a:schemeClr val="tx1"/>
                </a:solidFill>
                <a:effectLst/>
                <a:latin typeface="+mn-lt"/>
                <a:ea typeface="+mn-ea"/>
                <a:cs typeface="+mn-cs"/>
              </a:rPr>
              <a:t>为卷积的核的大小，</a:t>
            </a:r>
            <a:r>
              <a:rPr lang="en-US" altLang="zh-CN" sz="1200" b="0" i="1" kern="1200" dirty="0" smtClean="0">
                <a:solidFill>
                  <a:schemeClr val="tx1"/>
                </a:solidFill>
                <a:effectLst/>
                <a:latin typeface="+mn-lt"/>
                <a:ea typeface="+mn-ea"/>
                <a:cs typeface="+mn-cs"/>
              </a:rPr>
              <a:t>r </a:t>
            </a:r>
            <a:r>
              <a:rPr lang="zh-CN" altLang="en-US" sz="1200" b="0" i="0" kern="1200" dirty="0" smtClean="0">
                <a:solidFill>
                  <a:schemeClr val="tx1"/>
                </a:solidFill>
                <a:effectLst/>
                <a:latin typeface="+mn-lt"/>
                <a:ea typeface="+mn-ea"/>
                <a:cs typeface="+mn-cs"/>
              </a:rPr>
              <a:t>为受限</a:t>
            </a:r>
            <a:r>
              <a:rPr lang="en-US" altLang="zh-CN" sz="1200" b="0" i="0" kern="1200" dirty="0" smtClean="0">
                <a:solidFill>
                  <a:schemeClr val="tx1"/>
                </a:solidFill>
                <a:effectLst/>
                <a:latin typeface="+mn-lt"/>
                <a:ea typeface="+mn-ea"/>
                <a:cs typeface="+mn-cs"/>
              </a:rPr>
              <a:t>self-attention</a:t>
            </a:r>
            <a:r>
              <a:rPr lang="zh-CN" altLang="en-US" sz="1200" b="0" i="0" kern="1200" dirty="0" smtClean="0">
                <a:solidFill>
                  <a:schemeClr val="tx1"/>
                </a:solidFill>
                <a:effectLst/>
                <a:latin typeface="+mn-lt"/>
                <a:ea typeface="+mn-ea"/>
                <a:cs typeface="+mn-cs"/>
              </a:rPr>
              <a:t>中邻域的大小。</a:t>
            </a:r>
            <a:endParaRPr lang="en-US" altLang="zh-CN" sz="1200" b="0" i="0" kern="1200" dirty="0" smtClean="0">
              <a:solidFill>
                <a:schemeClr val="tx1"/>
              </a:solidFill>
              <a:effectLst/>
              <a:latin typeface="+mn-lt"/>
              <a:ea typeface="+mn-ea"/>
              <a:cs typeface="+mn-cs"/>
            </a:endParaRPr>
          </a:p>
          <a:p>
            <a:r>
              <a:rPr lang="zh-CN" altLang="en-US" dirty="0" smtClean="0"/>
              <a:t>三列的意义：复杂度，时序操作最大数，任意两个输出输出之间的距离</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输入和输出序列中任意位置组合之间的这些路径越短，学习远距离依赖性就越容易</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解释这个表格</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25</a:t>
            </a:fld>
            <a:endParaRPr lang="zh-CN" altLang="en-US"/>
          </a:p>
        </p:txBody>
      </p:sp>
    </p:spTree>
    <p:extLst>
      <p:ext uri="{BB962C8B-B14F-4D97-AF65-F5344CB8AC3E}">
        <p14:creationId xmlns:p14="http://schemas.microsoft.com/office/powerpoint/2010/main" val="4288503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F6250A50-86BB-4F18-BA09-F7C7C205A808}" type="slidenum">
              <a:rPr lang="zh-CN" altLang="en-US" smtClean="0"/>
              <a:t>26</a:t>
            </a:fld>
            <a:endParaRPr lang="zh-CN" altLang="en-US"/>
          </a:p>
        </p:txBody>
      </p:sp>
    </p:spTree>
    <p:extLst>
      <p:ext uri="{BB962C8B-B14F-4D97-AF65-F5344CB8AC3E}">
        <p14:creationId xmlns:p14="http://schemas.microsoft.com/office/powerpoint/2010/main" val="2222503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最后我们看一下实验结果，在</a:t>
            </a:r>
            <a:r>
              <a:rPr lang="en-US" altLang="zh-CN" sz="1200" b="0" i="0" kern="1200" dirty="0" smtClean="0">
                <a:solidFill>
                  <a:schemeClr val="tx1"/>
                </a:solidFill>
                <a:effectLst/>
                <a:latin typeface="+mn-lt"/>
                <a:ea typeface="+mn-ea"/>
                <a:cs typeface="+mn-cs"/>
              </a:rPr>
              <a:t>WMT2014</a:t>
            </a:r>
            <a:r>
              <a:rPr lang="zh-CN" altLang="en-US" sz="1200" b="0" i="0" kern="1200" dirty="0" smtClean="0">
                <a:solidFill>
                  <a:schemeClr val="tx1"/>
                </a:solidFill>
                <a:effectLst/>
                <a:latin typeface="+mn-lt"/>
                <a:ea typeface="+mn-ea"/>
                <a:cs typeface="+mn-cs"/>
              </a:rPr>
              <a:t>的英德和英法机器翻译任务上，都取得了先进的结果，且训练速度优于其他模型。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关联一组输入输出信号的代价（随距离）：</a:t>
            </a:r>
            <a:r>
              <a:rPr lang="en-US" altLang="zh-CN" sz="1200" b="0" i="0" kern="1200" dirty="0" smtClean="0">
                <a:solidFill>
                  <a:schemeClr val="tx1"/>
                </a:solidFill>
                <a:effectLst/>
                <a:latin typeface="+mn-lt"/>
                <a:ea typeface="+mn-ea"/>
                <a:cs typeface="+mn-cs"/>
              </a:rPr>
              <a:t>linearly for ConvS2S and logarithmically for </a:t>
            </a:r>
            <a:r>
              <a:rPr lang="en-US" altLang="zh-CN" sz="1200" b="0" i="0" kern="1200" dirty="0" err="1" smtClean="0">
                <a:solidFill>
                  <a:schemeClr val="tx1"/>
                </a:solidFill>
                <a:effectLst/>
                <a:latin typeface="+mn-lt"/>
                <a:ea typeface="+mn-ea"/>
                <a:cs typeface="+mn-cs"/>
              </a:rPr>
              <a:t>ByteNet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导致，远距离依赖的学习很困难（</a:t>
            </a:r>
            <a:r>
              <a:rPr lang="en-US" altLang="zh-CN" sz="1200" b="0" i="0" kern="1200" dirty="0" smtClean="0">
                <a:solidFill>
                  <a:schemeClr val="tx1"/>
                </a:solidFill>
                <a:effectLst/>
                <a:latin typeface="+mn-lt"/>
                <a:ea typeface="+mn-ea"/>
                <a:cs typeface="+mn-cs"/>
              </a:rPr>
              <a:t>This makes</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it more difﬁcult to learn dependencies between distant positions </a:t>
            </a:r>
            <a:r>
              <a:rPr lang="zh-CN" altLang="en-US" sz="1200" b="0" i="0" kern="1200" dirty="0" smtClean="0">
                <a:solidFill>
                  <a:schemeClr val="tx1"/>
                </a:solidFill>
                <a:effectLst/>
                <a:latin typeface="+mn-lt"/>
                <a:ea typeface="+mn-ea"/>
                <a:cs typeface="+mn-cs"/>
              </a:rPr>
              <a:t>）但是在这个模型中是个常数。</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BLEU</a:t>
            </a:r>
            <a:r>
              <a:rPr lang="zh-CN" altLang="zh-CN" sz="1200" kern="1200" dirty="0" smtClean="0">
                <a:solidFill>
                  <a:schemeClr val="tx1"/>
                </a:solidFill>
                <a:effectLst/>
                <a:latin typeface="+mn-lt"/>
                <a:ea typeface="+mn-ea"/>
                <a:cs typeface="+mn-cs"/>
              </a:rPr>
              <a:t>的全名为：</a:t>
            </a:r>
            <a:r>
              <a:rPr lang="en-US" altLang="zh-CN" sz="1200" kern="1200" dirty="0" smtClean="0">
                <a:solidFill>
                  <a:schemeClr val="tx1"/>
                </a:solidFill>
                <a:effectLst/>
                <a:latin typeface="+mn-lt"/>
                <a:ea typeface="+mn-ea"/>
                <a:cs typeface="+mn-cs"/>
              </a:rPr>
              <a:t>bilingual evaluation understudy</a:t>
            </a:r>
            <a:r>
              <a:rPr lang="zh-CN" altLang="zh-CN" sz="1200" kern="1200" dirty="0" smtClean="0">
                <a:solidFill>
                  <a:schemeClr val="tx1"/>
                </a:solidFill>
                <a:effectLst/>
                <a:latin typeface="+mn-lt"/>
                <a:ea typeface="+mn-ea"/>
                <a:cs typeface="+mn-cs"/>
              </a:rPr>
              <a:t>，即：双语互译质量评估辅助工具。</a:t>
            </a:r>
            <a:r>
              <a:rPr lang="en-US" altLang="zh-CN" sz="1200" kern="1200" dirty="0" smtClean="0">
                <a:solidFill>
                  <a:schemeClr val="tx1"/>
                </a:solidFill>
                <a:effectLst/>
                <a:latin typeface="+mn-lt"/>
                <a:ea typeface="+mn-ea"/>
                <a:cs typeface="+mn-cs"/>
              </a:rPr>
              <a:t>BLEU</a:t>
            </a:r>
            <a:r>
              <a:rPr lang="zh-CN" altLang="zh-CN" sz="1200" kern="1200" dirty="0" smtClean="0">
                <a:solidFill>
                  <a:schemeClr val="tx1"/>
                </a:solidFill>
                <a:effectLst/>
                <a:latin typeface="+mn-lt"/>
                <a:ea typeface="+mn-ea"/>
                <a:cs typeface="+mn-cs"/>
              </a:rPr>
              <a:t>算法实际上在做的事：判断两个句子的相似程度。</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dirty="0" smtClean="0"/>
          </a:p>
          <a:p>
            <a:r>
              <a:rPr lang="en-US" altLang="zh-CN" dirty="0" smtClean="0"/>
              <a:t>Base model</a:t>
            </a:r>
            <a:r>
              <a:rPr lang="zh-CN" altLang="en-US" dirty="0" smtClean="0"/>
              <a:t>：训练</a:t>
            </a:r>
            <a:r>
              <a:rPr lang="en-US" altLang="zh-CN" dirty="0" smtClean="0"/>
              <a:t>12</a:t>
            </a:r>
            <a:r>
              <a:rPr lang="zh-CN" altLang="en-US" dirty="0" smtClean="0"/>
              <a:t>小时</a:t>
            </a:r>
            <a:endParaRPr lang="en-US" altLang="zh-CN" dirty="0" smtClean="0"/>
          </a:p>
          <a:p>
            <a:r>
              <a:rPr lang="en-US" altLang="zh-CN" dirty="0" smtClean="0"/>
              <a:t>Big model</a:t>
            </a:r>
            <a:r>
              <a:rPr lang="zh-CN" altLang="en-US" dirty="0" smtClean="0"/>
              <a:t>：训练</a:t>
            </a:r>
            <a:r>
              <a:rPr lang="en-US" altLang="zh-CN" dirty="0" smtClean="0"/>
              <a:t>3.5</a:t>
            </a:r>
            <a:r>
              <a:rPr lang="zh-CN" altLang="en-US" dirty="0" smtClean="0"/>
              <a:t>天</a:t>
            </a:r>
            <a:endParaRPr lang="en-US" altLang="zh-CN" dirty="0" smtClean="0"/>
          </a:p>
          <a:p>
            <a:endParaRPr lang="en-US" altLang="zh-CN" dirty="0" smtClean="0"/>
          </a:p>
          <a:p>
            <a:endParaRPr lang="en-US" altLang="zh-CN" dirty="0" smtClean="0"/>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其他的模型：</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ByteNet【2017</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15</a:t>
            </a:r>
            <a:r>
              <a:rPr lang="zh-CN" altLang="en-US" sz="1200" b="1" i="0" kern="1200" dirty="0" smtClean="0">
                <a:solidFill>
                  <a:schemeClr val="tx1"/>
                </a:solidFill>
                <a:effectLst/>
                <a:latin typeface="+mn-lt"/>
                <a:ea typeface="+mn-ea"/>
                <a:cs typeface="+mn-cs"/>
              </a:rPr>
              <a:t>个</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ByteNet</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Decoder</a:t>
            </a:r>
            <a:r>
              <a:rPr lang="zh-CN" altLang="en-US" sz="1200" b="0" i="0" kern="1200" dirty="0" smtClean="0">
                <a:solidFill>
                  <a:schemeClr val="tx1"/>
                </a:solidFill>
                <a:effectLst/>
                <a:latin typeface="+mn-lt"/>
                <a:ea typeface="+mn-ea"/>
                <a:cs typeface="+mn-cs"/>
              </a:rPr>
              <a:t>是直接叠放在</a:t>
            </a:r>
            <a:r>
              <a:rPr lang="en-US" altLang="zh-CN" sz="1200" b="0" i="0" kern="1200" dirty="0" smtClean="0">
                <a:solidFill>
                  <a:schemeClr val="tx1"/>
                </a:solidFill>
                <a:effectLst/>
                <a:latin typeface="+mn-lt"/>
                <a:ea typeface="+mn-ea"/>
                <a:cs typeface="+mn-cs"/>
              </a:rPr>
              <a:t>Encoder</a:t>
            </a:r>
            <a:r>
              <a:rPr lang="zh-CN" altLang="en-US" sz="1200" b="0" i="0" kern="1200" dirty="0" smtClean="0">
                <a:solidFill>
                  <a:schemeClr val="tx1"/>
                </a:solidFill>
                <a:effectLst/>
                <a:latin typeface="+mn-lt"/>
                <a:ea typeface="+mn-ea"/>
                <a:cs typeface="+mn-cs"/>
              </a:rPr>
              <a:t>上的（而不是压缩成一个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a:t>
            </a:r>
            <a:endParaRPr lang="en-US" altLang="zh-CN" sz="1200" b="1" i="0" kern="1200" dirty="0" smtClean="0">
              <a:solidFill>
                <a:schemeClr val="tx1"/>
              </a:solidFill>
              <a:effectLst/>
              <a:latin typeface="+mn-lt"/>
              <a:ea typeface="+mn-ea"/>
              <a:cs typeface="+mn-cs"/>
            </a:endParaRPr>
          </a:p>
          <a:p>
            <a:pPr latinLnBrk="0"/>
            <a:r>
              <a:rPr lang="en-US" altLang="zh-CN" sz="1200" b="0" i="0" kern="1200" dirty="0" smtClean="0">
                <a:solidFill>
                  <a:schemeClr val="tx1"/>
                </a:solidFill>
                <a:effectLst/>
                <a:latin typeface="+mn-lt"/>
                <a:ea typeface="+mn-ea"/>
                <a:cs typeface="+mn-cs"/>
              </a:rPr>
              <a:t>Deep+att+PosUnk【2016</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32</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：基于</a:t>
            </a:r>
            <a:r>
              <a:rPr lang="en-US" altLang="zh-CN" sz="1200" b="0" i="0" kern="1200" dirty="0" err="1"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ED</a:t>
            </a:r>
            <a:r>
              <a:rPr lang="zh-CN" altLang="en-US" sz="1200" b="0" i="0" kern="1200" dirty="0" smtClean="0">
                <a:solidFill>
                  <a:schemeClr val="tx1"/>
                </a:solidFill>
                <a:effectLst/>
                <a:latin typeface="+mn-lt"/>
                <a:ea typeface="+mn-ea"/>
                <a:cs typeface="+mn-cs"/>
              </a:rPr>
              <a:t>中间插入了</a:t>
            </a:r>
            <a:r>
              <a:rPr lang="en-US" altLang="zh-CN" sz="1200" b="0" i="0" kern="1200" dirty="0" smtClean="0">
                <a:solidFill>
                  <a:schemeClr val="tx1"/>
                </a:solidFill>
                <a:effectLst/>
                <a:latin typeface="+mn-lt"/>
                <a:ea typeface="+mn-ea"/>
                <a:cs typeface="+mn-cs"/>
              </a:rPr>
              <a:t>interface</a:t>
            </a:r>
            <a:r>
              <a:rPr lang="zh-CN" altLang="en-US" sz="1200" b="0" i="0" kern="1200" dirty="0" smtClean="0">
                <a:solidFill>
                  <a:schemeClr val="tx1"/>
                </a:solidFill>
                <a:effectLst/>
                <a:latin typeface="+mn-lt"/>
                <a:ea typeface="+mn-ea"/>
                <a:cs typeface="+mn-cs"/>
              </a:rPr>
              <a:t>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先提取信息，类似做了一个预处理</a:t>
            </a:r>
            <a:r>
              <a:rPr lang="en-US" altLang="zh-CN" sz="1200" b="0" i="0" kern="1200" dirty="0" smtClean="0">
                <a:solidFill>
                  <a:schemeClr val="tx1"/>
                </a:solidFill>
                <a:effectLst/>
                <a:latin typeface="+mn-lt"/>
                <a:ea typeface="+mn-ea"/>
                <a:cs typeface="+mn-cs"/>
              </a:rPr>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GNMT+RL【2016</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31</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：端到端。多层的</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叠加，含有残差网络。使用</a:t>
            </a:r>
            <a:r>
              <a:rPr lang="en-US" altLang="zh-CN" sz="1200" b="0" i="0" kern="1200" dirty="0" smtClean="0">
                <a:solidFill>
                  <a:schemeClr val="tx1"/>
                </a:solidFill>
                <a:effectLst/>
                <a:latin typeface="+mn-lt"/>
                <a:ea typeface="+mn-ea"/>
                <a:cs typeface="+mn-cs"/>
              </a:rPr>
              <a:t>ED-ATT</a:t>
            </a:r>
            <a:r>
              <a:rPr lang="zh-CN" altLang="en-US" sz="1200" b="0" i="0" kern="1200" dirty="0" smtClean="0">
                <a:solidFill>
                  <a:schemeClr val="tx1"/>
                </a:solidFill>
                <a:effectLst/>
                <a:latin typeface="+mn-lt"/>
                <a:ea typeface="+mn-ea"/>
                <a:cs typeface="+mn-cs"/>
              </a:rPr>
              <a:t>模型</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ConvS2S【2017,8</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GNMT</a:t>
            </a:r>
            <a:r>
              <a:rPr lang="zh-CN" altLang="en-US" sz="1200" b="0" i="0" kern="1200" dirty="0" smtClean="0">
                <a:solidFill>
                  <a:schemeClr val="tx1"/>
                </a:solidFill>
                <a:effectLst/>
                <a:latin typeface="+mn-lt"/>
                <a:ea typeface="+mn-ea"/>
                <a:cs typeface="+mn-cs"/>
              </a:rPr>
              <a:t>的改进，使用</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代替</a:t>
            </a:r>
            <a:r>
              <a:rPr lang="en-US" altLang="zh-CN" sz="1200" b="0" i="0" kern="1200" dirty="0" smtClean="0">
                <a:solidFill>
                  <a:schemeClr val="tx1"/>
                </a:solidFill>
                <a:effectLst/>
                <a:latin typeface="+mn-lt"/>
                <a:ea typeface="+mn-ea"/>
                <a:cs typeface="+mn-cs"/>
              </a:rPr>
              <a:t>RNN</a:t>
            </a:r>
            <a:r>
              <a:rPr lang="zh-CN" altLang="en-US" sz="1200" b="0" i="0" kern="1200" dirty="0" smtClean="0">
                <a:solidFill>
                  <a:schemeClr val="tx1"/>
                </a:solidFill>
                <a:effectLst/>
                <a:latin typeface="+mn-lt"/>
                <a:ea typeface="+mn-ea"/>
                <a:cs typeface="+mn-cs"/>
              </a:rPr>
              <a:t>，解决时间依赖</a:t>
            </a:r>
            <a:endParaRPr lang="en-US" altLang="zh-CN" dirty="0" smtClean="0"/>
          </a:p>
          <a:p>
            <a:r>
              <a:rPr lang="en-US" altLang="zh-CN" dirty="0" err="1" smtClean="0"/>
              <a:t>MoE</a:t>
            </a:r>
            <a:r>
              <a:rPr lang="en-US" altLang="zh-CN" dirty="0" smtClean="0"/>
              <a:t>[2017,26</a:t>
            </a:r>
            <a:r>
              <a:rPr lang="zh-CN" altLang="en-US" dirty="0" smtClean="0"/>
              <a:t>个</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27</a:t>
            </a:fld>
            <a:endParaRPr lang="zh-CN" altLang="en-US"/>
          </a:p>
        </p:txBody>
      </p:sp>
    </p:spTree>
    <p:extLst>
      <p:ext uri="{BB962C8B-B14F-4D97-AF65-F5344CB8AC3E}">
        <p14:creationId xmlns:p14="http://schemas.microsoft.com/office/powerpoint/2010/main" val="16801417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在表</a:t>
            </a:r>
            <a:r>
              <a:rPr lang="en-US" altLang="zh-CN" sz="1200" b="0" i="0" kern="1200" dirty="0" smtClean="0">
                <a:solidFill>
                  <a:schemeClr val="tx1"/>
                </a:solidFill>
                <a:effectLst/>
                <a:latin typeface="+mn-lt"/>
                <a:ea typeface="+mn-ea"/>
                <a:cs typeface="+mn-cs"/>
                <a:hlinkClick r:id="rId3"/>
              </a:rPr>
              <a:t>3</a:t>
            </a:r>
            <a:r>
              <a:rPr lang="zh-CN" altLang="en-US" sz="1200" b="0" i="0" kern="1200" dirty="0" smtClean="0">
                <a:solidFill>
                  <a:schemeClr val="tx1"/>
                </a:solidFill>
                <a:effectLst/>
                <a:latin typeface="+mn-lt"/>
                <a:ea typeface="+mn-ea"/>
                <a:cs typeface="+mn-cs"/>
              </a:rPr>
              <a:t>的行（</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）中，我们改变</a:t>
            </a:r>
            <a:r>
              <a:rPr lang="en-US" altLang="zh-CN" sz="1200" b="0" i="0" kern="1200" dirty="0" smtClean="0">
                <a:solidFill>
                  <a:schemeClr val="tx1"/>
                </a:solidFill>
                <a:effectLst/>
                <a:latin typeface="+mn-lt"/>
                <a:ea typeface="+mn-ea"/>
                <a:cs typeface="+mn-cs"/>
              </a:rPr>
              <a:t>attention head</a:t>
            </a:r>
            <a:r>
              <a:rPr lang="zh-CN" altLang="en-US" sz="1200" b="0" i="0" kern="1200" dirty="0" smtClean="0">
                <a:solidFill>
                  <a:schemeClr val="tx1"/>
                </a:solidFill>
                <a:effectLst/>
                <a:latin typeface="+mn-lt"/>
                <a:ea typeface="+mn-ea"/>
                <a:cs typeface="+mn-cs"/>
              </a:rPr>
              <a:t>的数量和</a:t>
            </a:r>
            <a:r>
              <a:rPr lang="en-US" altLang="zh-CN" sz="1200" b="0" i="0" kern="1200" dirty="0" smtClean="0">
                <a:solidFill>
                  <a:schemeClr val="tx1"/>
                </a:solidFill>
                <a:effectLst/>
                <a:latin typeface="+mn-lt"/>
                <a:ea typeface="+mn-ea"/>
                <a:cs typeface="+mn-cs"/>
              </a:rPr>
              <a:t>attention key</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value</a:t>
            </a:r>
            <a:r>
              <a:rPr lang="zh-CN" altLang="en-US" sz="1200" b="0" i="0" kern="1200" dirty="0" smtClean="0">
                <a:solidFill>
                  <a:schemeClr val="tx1"/>
                </a:solidFill>
                <a:effectLst/>
                <a:latin typeface="+mn-lt"/>
                <a:ea typeface="+mn-ea"/>
                <a:cs typeface="+mn-cs"/>
              </a:rPr>
              <a:t>的维度，保持计算量不变，如</a:t>
            </a:r>
            <a:r>
              <a:rPr lang="en-US" altLang="zh-CN" sz="1200" b="0" i="0" kern="1200" dirty="0" smtClean="0">
                <a:solidFill>
                  <a:schemeClr val="tx1"/>
                </a:solidFill>
                <a:effectLst/>
                <a:latin typeface="+mn-lt"/>
                <a:ea typeface="+mn-ea"/>
                <a:cs typeface="+mn-cs"/>
                <a:hlinkClick r:id="rId4"/>
              </a:rPr>
              <a:t>3.2.2</a:t>
            </a:r>
            <a:r>
              <a:rPr lang="zh-CN" altLang="en-US" sz="1200" b="0" i="0" kern="1200" dirty="0" smtClean="0">
                <a:solidFill>
                  <a:schemeClr val="tx1"/>
                </a:solidFill>
                <a:effectLst/>
                <a:latin typeface="+mn-lt"/>
                <a:ea typeface="+mn-ea"/>
                <a:cs typeface="+mn-cs"/>
              </a:rPr>
              <a:t>节所述。 虽然只有一个</a:t>
            </a:r>
            <a:r>
              <a:rPr lang="en-US" altLang="zh-CN" sz="1200" b="0" i="0" kern="1200" dirty="0" smtClean="0">
                <a:solidFill>
                  <a:schemeClr val="tx1"/>
                </a:solidFill>
                <a:effectLst/>
                <a:latin typeface="+mn-lt"/>
                <a:ea typeface="+mn-ea"/>
                <a:cs typeface="+mn-cs"/>
              </a:rPr>
              <a:t>head attention</a:t>
            </a:r>
            <a:r>
              <a:rPr lang="zh-CN" altLang="en-US" sz="1200" b="0" i="0" kern="1200" dirty="0" smtClean="0">
                <a:solidFill>
                  <a:schemeClr val="tx1"/>
                </a:solidFill>
                <a:effectLst/>
                <a:latin typeface="+mn-lt"/>
                <a:ea typeface="+mn-ea"/>
                <a:cs typeface="+mn-cs"/>
              </a:rPr>
              <a:t>比最佳设置差</a:t>
            </a:r>
            <a:r>
              <a:rPr lang="en-US" altLang="zh-CN" sz="1200" b="0" i="0" kern="1200" dirty="0" smtClean="0">
                <a:solidFill>
                  <a:schemeClr val="tx1"/>
                </a:solidFill>
                <a:effectLst/>
                <a:latin typeface="+mn-lt"/>
                <a:ea typeface="+mn-ea"/>
                <a:cs typeface="+mn-cs"/>
              </a:rPr>
              <a:t>0.9 BLEU</a:t>
            </a:r>
            <a:r>
              <a:rPr lang="zh-CN" altLang="en-US" sz="1200" b="0" i="0" kern="1200" dirty="0" smtClean="0">
                <a:solidFill>
                  <a:schemeClr val="tx1"/>
                </a:solidFill>
                <a:effectLst/>
                <a:latin typeface="+mn-lt"/>
                <a:ea typeface="+mn-ea"/>
                <a:cs typeface="+mn-cs"/>
              </a:rPr>
              <a:t>，但质量也随着</a:t>
            </a:r>
            <a:r>
              <a:rPr lang="en-US" altLang="zh-CN" sz="1200" b="0" i="0" kern="1200" dirty="0" smtClean="0">
                <a:solidFill>
                  <a:schemeClr val="tx1"/>
                </a:solidFill>
                <a:effectLst/>
                <a:latin typeface="+mn-lt"/>
                <a:ea typeface="+mn-ea"/>
                <a:cs typeface="+mn-cs"/>
              </a:rPr>
              <a:t>head</a:t>
            </a:r>
            <a:r>
              <a:rPr lang="zh-CN" altLang="en-US" sz="1200" b="0" i="0" kern="1200" dirty="0" smtClean="0">
                <a:solidFill>
                  <a:schemeClr val="tx1"/>
                </a:solidFill>
                <a:effectLst/>
                <a:latin typeface="+mn-lt"/>
                <a:ea typeface="+mn-ea"/>
                <a:cs typeface="+mn-cs"/>
              </a:rPr>
              <a:t>太多而下降。</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在行（</a:t>
            </a:r>
            <a:r>
              <a:rPr lang="en-US" altLang="zh-CN" sz="1200" b="0" i="0" kern="1200" dirty="0" smtClean="0">
                <a:solidFill>
                  <a:schemeClr val="tx1"/>
                </a:solidFill>
                <a:effectLst/>
                <a:latin typeface="+mn-lt"/>
                <a:ea typeface="+mn-ea"/>
                <a:cs typeface="+mn-cs"/>
              </a:rPr>
              <a:t>E</a:t>
            </a:r>
            <a:r>
              <a:rPr lang="zh-CN" altLang="en-US" sz="1200" b="0" i="0" kern="1200" dirty="0" smtClean="0">
                <a:solidFill>
                  <a:schemeClr val="tx1"/>
                </a:solidFill>
                <a:effectLst/>
                <a:latin typeface="+mn-lt"/>
                <a:ea typeface="+mn-ea"/>
                <a:cs typeface="+mn-cs"/>
              </a:rPr>
              <a:t>）中，我们用学习到的位置嵌入</a:t>
            </a:r>
            <a:r>
              <a:rPr lang="en-US" altLang="zh-CN"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hlinkClick r:id="rId5"/>
              </a:rPr>
              <a:t>9</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来替换我们的正弦位置编码，并观察到与基本模型几乎相同的结果。</a:t>
            </a: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28</a:t>
            </a:fld>
            <a:endParaRPr lang="zh-CN" altLang="en-US"/>
          </a:p>
        </p:txBody>
      </p:sp>
    </p:spTree>
    <p:extLst>
      <p:ext uri="{BB962C8B-B14F-4D97-AF65-F5344CB8AC3E}">
        <p14:creationId xmlns:p14="http://schemas.microsoft.com/office/powerpoint/2010/main" val="228459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F6250A50-86BB-4F18-BA09-F7C7C205A808}" type="slidenum">
              <a:rPr lang="zh-CN" altLang="en-US" smtClean="0"/>
              <a:t>3</a:t>
            </a:fld>
            <a:endParaRPr lang="zh-CN" altLang="en-US"/>
          </a:p>
        </p:txBody>
      </p:sp>
    </p:spTree>
    <p:extLst>
      <p:ext uri="{BB962C8B-B14F-4D97-AF65-F5344CB8AC3E}">
        <p14:creationId xmlns:p14="http://schemas.microsoft.com/office/powerpoint/2010/main" val="3335765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4</a:t>
            </a:fld>
            <a:endParaRPr lang="zh-CN" altLang="en-US"/>
          </a:p>
        </p:txBody>
      </p:sp>
    </p:spTree>
    <p:extLst>
      <p:ext uri="{BB962C8B-B14F-4D97-AF65-F5344CB8AC3E}">
        <p14:creationId xmlns:p14="http://schemas.microsoft.com/office/powerpoint/2010/main" val="3063152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不限于文本，还有的其他的用处</a:t>
            </a:r>
            <a:endParaRPr lang="en-US" altLang="zh-CN" dirty="0" smtClean="0"/>
          </a:p>
          <a:p>
            <a:pPr marL="0" indent="0">
              <a:buNone/>
            </a:pPr>
            <a:endParaRPr lang="en-US" altLang="zh-CN" dirty="0" smtClean="0"/>
          </a:p>
          <a:p>
            <a:pPr marL="0" indent="0">
              <a:buNone/>
            </a:pPr>
            <a:r>
              <a:rPr lang="zh-CN" altLang="en-US" dirty="0" smtClean="0"/>
              <a:t>比如</a:t>
            </a:r>
            <a:endParaRPr lang="en-US" altLang="zh-CN" dirty="0" smtClean="0"/>
          </a:p>
          <a:p>
            <a:pPr marL="0" indent="0">
              <a:buNone/>
            </a:pPr>
            <a:r>
              <a:rPr lang="zh-CN" altLang="en-US" dirty="0" smtClean="0"/>
              <a:t>语音识别：</a:t>
            </a:r>
            <a:r>
              <a:rPr lang="en-US" altLang="zh-CN" dirty="0" smtClean="0"/>
              <a:t>ED</a:t>
            </a:r>
            <a:r>
              <a:rPr lang="zh-CN" altLang="en-US" dirty="0" smtClean="0"/>
              <a:t>分别是语音流和文本信息</a:t>
            </a:r>
            <a:endParaRPr lang="en-US" altLang="zh-CN" dirty="0" smtClean="0"/>
          </a:p>
          <a:p>
            <a:pPr marL="0" indent="0">
              <a:buNone/>
            </a:pPr>
            <a:r>
              <a:rPr lang="zh-CN" altLang="en-US" dirty="0" smtClean="0"/>
              <a:t>图像描述：</a:t>
            </a:r>
            <a:r>
              <a:rPr lang="en-US" altLang="zh-CN" dirty="0" smtClean="0"/>
              <a:t>ED</a:t>
            </a:r>
            <a:r>
              <a:rPr lang="zh-CN" altLang="en-US" dirty="0" smtClean="0"/>
              <a:t>分别是照片和描述的文字</a:t>
            </a:r>
          </a:p>
          <a:p>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5</a:t>
            </a:fld>
            <a:endParaRPr lang="zh-CN" altLang="en-US"/>
          </a:p>
        </p:txBody>
      </p:sp>
    </p:spTree>
    <p:extLst>
      <p:ext uri="{BB962C8B-B14F-4D97-AF65-F5344CB8AC3E}">
        <p14:creationId xmlns:p14="http://schemas.microsoft.com/office/powerpoint/2010/main" val="3506967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1"/>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6</a:t>
            </a:fld>
            <a:endParaRPr lang="zh-CN" altLang="en-US"/>
          </a:p>
        </p:txBody>
      </p:sp>
    </p:spTree>
    <p:extLst>
      <p:ext uri="{BB962C8B-B14F-4D97-AF65-F5344CB8AC3E}">
        <p14:creationId xmlns:p14="http://schemas.microsoft.com/office/powerpoint/2010/main" val="2938116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7</a:t>
            </a:fld>
            <a:endParaRPr lang="zh-CN" altLang="en-US"/>
          </a:p>
        </p:txBody>
      </p:sp>
    </p:spTree>
    <p:extLst>
      <p:ext uri="{BB962C8B-B14F-4D97-AF65-F5344CB8AC3E}">
        <p14:creationId xmlns:p14="http://schemas.microsoft.com/office/powerpoint/2010/main" val="3120139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8</a:t>
            </a:fld>
            <a:endParaRPr lang="zh-CN" altLang="en-US"/>
          </a:p>
        </p:txBody>
      </p:sp>
    </p:spTree>
    <p:extLst>
      <p:ext uri="{BB962C8B-B14F-4D97-AF65-F5344CB8AC3E}">
        <p14:creationId xmlns:p14="http://schemas.microsoft.com/office/powerpoint/2010/main" val="3594913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250A50-86BB-4F18-BA09-F7C7C205A808}" type="slidenum">
              <a:rPr lang="zh-CN" altLang="en-US" smtClean="0"/>
              <a:t>9</a:t>
            </a:fld>
            <a:endParaRPr lang="zh-CN" altLang="en-US"/>
          </a:p>
        </p:txBody>
      </p:sp>
    </p:spTree>
    <p:extLst>
      <p:ext uri="{BB962C8B-B14F-4D97-AF65-F5344CB8AC3E}">
        <p14:creationId xmlns:p14="http://schemas.microsoft.com/office/powerpoint/2010/main" val="1106291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baseline="0"/>
            </a:lvl1pPr>
          </a:lstStyle>
          <a:p>
            <a:pPr>
              <a:defRPr/>
            </a:pPr>
            <a:fld id="{4DC82EA9-B3C8-4183-A256-5937B417A7C0}" type="slidenum">
              <a:rPr lang="en-US" altLang="zh-CN" smtClean="0"/>
              <a:pPr>
                <a:defRPr/>
              </a:pPr>
              <a:t>‹#›</a:t>
            </a:fld>
            <a:endParaRPr lang="en-US" altLang="zh-CN"/>
          </a:p>
        </p:txBody>
      </p:sp>
    </p:spTree>
    <p:extLst>
      <p:ext uri="{BB962C8B-B14F-4D97-AF65-F5344CB8AC3E}">
        <p14:creationId xmlns:p14="http://schemas.microsoft.com/office/powerpoint/2010/main" val="827417501"/>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6858000"/>
          </a:xfrm>
          <a:prstGeom prst="rect">
            <a:avLst/>
          </a:prstGeom>
          <a:gradFill rotWithShape="0">
            <a:gsLst>
              <a:gs pos="0">
                <a:srgbClr val="191563"/>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baseline="0">
              <a:latin typeface="Times New Roman" pitchFamily="18" charset="0"/>
              <a:ea typeface="宋体" panose="02010600030101010101" pitchFamily="2" charset="-122"/>
            </a:endParaRPr>
          </a:p>
        </p:txBody>
      </p:sp>
      <p:sp>
        <p:nvSpPr>
          <p:cNvPr id="2051" name="AutoShape 3"/>
          <p:cNvSpPr>
            <a:spLocks noChangeArrowheads="1"/>
          </p:cNvSpPr>
          <p:nvPr/>
        </p:nvSpPr>
        <p:spPr bwMode="auto">
          <a:xfrm>
            <a:off x="0" y="304800"/>
            <a:ext cx="9144000" cy="6172200"/>
          </a:xfrm>
          <a:prstGeom prst="roundRect">
            <a:avLst>
              <a:gd name="adj" fmla="val 4093"/>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baseline="0">
              <a:latin typeface="Times New Roman" pitchFamily="18" charset="0"/>
              <a:ea typeface="宋体" panose="02010600030101010101" pitchFamily="2" charset="-122"/>
            </a:endParaRPr>
          </a:p>
        </p:txBody>
      </p:sp>
      <p:sp>
        <p:nvSpPr>
          <p:cNvPr id="2052" name="Line 5"/>
          <p:cNvSpPr>
            <a:spLocks noChangeShapeType="1"/>
          </p:cNvSpPr>
          <p:nvPr/>
        </p:nvSpPr>
        <p:spPr bwMode="auto">
          <a:xfrm>
            <a:off x="381000" y="6324600"/>
            <a:ext cx="8382000" cy="0"/>
          </a:xfrm>
          <a:prstGeom prst="line">
            <a:avLst/>
          </a:prstGeom>
          <a:noFill/>
          <a:ln w="25400">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baseline="0">
              <a:latin typeface="Times New Roman" panose="02020603050405020304" pitchFamily="18" charset="0"/>
              <a:ea typeface="宋体" panose="02010600030101010101" pitchFamily="2" charset="-122"/>
            </a:endParaRPr>
          </a:p>
        </p:txBody>
      </p:sp>
      <p:sp>
        <p:nvSpPr>
          <p:cNvPr id="2053" name="Rectangle 6"/>
          <p:cNvSpPr>
            <a:spLocks noGrp="1" noChangeArrowheads="1"/>
          </p:cNvSpPr>
          <p:nvPr>
            <p:ph type="title"/>
          </p:nvPr>
        </p:nvSpPr>
        <p:spPr bwMode="auto">
          <a:xfrm>
            <a:off x="2483770" y="457200"/>
            <a:ext cx="600303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4" name="Rectangle 7"/>
          <p:cNvSpPr>
            <a:spLocks noGrp="1" noChangeArrowheads="1"/>
          </p:cNvSpPr>
          <p:nvPr>
            <p:ph type="body" idx="1"/>
          </p:nvPr>
        </p:nvSpPr>
        <p:spPr bwMode="auto">
          <a:xfrm>
            <a:off x="533400" y="1524000"/>
            <a:ext cx="8077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92200" name="Rectangle 8"/>
          <p:cNvSpPr>
            <a:spLocks noGrp="1" noChangeArrowheads="1"/>
          </p:cNvSpPr>
          <p:nvPr>
            <p:ph type="sldNum" sz="quarter" idx="4"/>
          </p:nvPr>
        </p:nvSpPr>
        <p:spPr bwMode="auto">
          <a:xfrm>
            <a:off x="7524750" y="65532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auto">
              <a:spcBef>
                <a:spcPct val="0"/>
              </a:spcBef>
              <a:spcAft>
                <a:spcPts val="0"/>
              </a:spcAft>
              <a:buClrTx/>
              <a:buSzTx/>
              <a:buFontTx/>
              <a:buNone/>
              <a:defRPr kumimoji="0" sz="1200" b="0" baseline="0">
                <a:solidFill>
                  <a:schemeClr val="bg1"/>
                </a:solidFill>
                <a:latin typeface="Times New Roman" panose="02020603050405020304" pitchFamily="18" charset="0"/>
                <a:ea typeface="宋体" panose="02010600030101010101" pitchFamily="2" charset="-122"/>
              </a:defRPr>
            </a:lvl1pPr>
          </a:lstStyle>
          <a:p>
            <a:pPr>
              <a:defRPr/>
            </a:pPr>
            <a:fld id="{BD62D2DB-BFE5-4F2C-A5EE-2671C09203F2}" type="slidenum">
              <a:rPr lang="en-US" altLang="zh-CN" smtClean="0"/>
              <a:pPr>
                <a:defRPr/>
              </a:pPr>
              <a:t>‹#›</a:t>
            </a:fld>
            <a:endParaRPr lang="en-US" altLang="zh-CN"/>
          </a:p>
        </p:txBody>
      </p:sp>
      <p:sp>
        <p:nvSpPr>
          <p:cNvPr id="1032" name="Text Box 9"/>
          <p:cNvSpPr txBox="1">
            <a:spLocks noChangeArrowheads="1"/>
          </p:cNvSpPr>
          <p:nvPr/>
        </p:nvSpPr>
        <p:spPr bwMode="auto">
          <a:xfrm>
            <a:off x="3348039" y="6521451"/>
            <a:ext cx="26146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楷体_GB2312" pitchFamily="49" charset="-122"/>
                <a:ea typeface="楷体_GB2312" pitchFamily="49" charset="-122"/>
              </a:defRPr>
            </a:lvl1pPr>
            <a:lvl2pPr marL="742950" indent="-285750" eaLnBrk="0" hangingPunct="0">
              <a:defRPr kumimoji="1" sz="2400" b="1">
                <a:solidFill>
                  <a:schemeClr val="tx1"/>
                </a:solidFill>
                <a:latin typeface="楷体_GB2312" pitchFamily="49" charset="-122"/>
                <a:ea typeface="楷体_GB2312" pitchFamily="49" charset="-122"/>
              </a:defRPr>
            </a:lvl2pPr>
            <a:lvl3pPr marL="1143000" indent="-228600" eaLnBrk="0" hangingPunct="0">
              <a:defRPr kumimoji="1" sz="2400" b="1">
                <a:solidFill>
                  <a:schemeClr val="tx1"/>
                </a:solidFill>
                <a:latin typeface="楷体_GB2312" pitchFamily="49" charset="-122"/>
                <a:ea typeface="楷体_GB2312" pitchFamily="49" charset="-122"/>
              </a:defRPr>
            </a:lvl3pPr>
            <a:lvl4pPr marL="1600200" indent="-228600" eaLnBrk="0" hangingPunct="0">
              <a:defRPr kumimoji="1" sz="2400" b="1">
                <a:solidFill>
                  <a:schemeClr val="tx1"/>
                </a:solidFill>
                <a:latin typeface="楷体_GB2312" pitchFamily="49" charset="-122"/>
                <a:ea typeface="楷体_GB2312" pitchFamily="49" charset="-122"/>
              </a:defRPr>
            </a:lvl4pPr>
            <a:lvl5pPr marL="2057400" indent="-228600" eaLnBrk="0" hangingPunct="0">
              <a:defRPr kumimoji="1" sz="2400" b="1">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kumimoji="1" sz="2400" b="1">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kumimoji="1" sz="2400" b="1">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kumimoji="1" sz="2400" b="1">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kumimoji="1" sz="2400" b="1">
                <a:solidFill>
                  <a:schemeClr val="tx1"/>
                </a:solidFill>
                <a:latin typeface="楷体_GB2312" pitchFamily="49" charset="-122"/>
                <a:ea typeface="楷体_GB2312" pitchFamily="49" charset="-122"/>
              </a:defRPr>
            </a:lvl9pPr>
          </a:lstStyle>
          <a:p>
            <a:pPr eaLnBrk="1" fontAlgn="auto" hangingPunct="1">
              <a:spcAft>
                <a:spcPts val="0"/>
              </a:spcAft>
              <a:defRPr/>
            </a:pPr>
            <a:r>
              <a:rPr lang="zh-CN" altLang="en-US" sz="1200" b="0" baseline="0" smtClean="0">
                <a:solidFill>
                  <a:srgbClr val="FFFFCC"/>
                </a:solidFill>
                <a:latin typeface="Times New Roman" panose="02020603050405020304" pitchFamily="18" charset="0"/>
                <a:ea typeface="宋体" panose="02010600030101010101" pitchFamily="2" charset="-122"/>
              </a:rPr>
              <a:t>雷达信号处理重点实验室</a:t>
            </a:r>
          </a:p>
        </p:txBody>
      </p:sp>
      <p:pic>
        <p:nvPicPr>
          <p:cNvPr id="2057" name="Picture 10" descr="logo"/>
          <p:cNvPicPr>
            <a:picLocks noChangeAspect="1" noChangeArrowheads="1"/>
          </p:cNvPicPr>
          <p:nvPr/>
        </p:nvPicPr>
        <p:blipFill>
          <a:blip r:embed="rId3" cstate="print">
            <a:lum bright="16000"/>
            <a:extLst>
              <a:ext uri="{28A0092B-C50C-407E-A947-70E740481C1C}">
                <a14:useLocalDpi xmlns:a14="http://schemas.microsoft.com/office/drawing/2010/main" val="0"/>
              </a:ext>
            </a:extLst>
          </a:blip>
          <a:srcRect/>
          <a:stretch>
            <a:fillRect/>
          </a:stretch>
        </p:blipFill>
        <p:spPr bwMode="auto">
          <a:xfrm>
            <a:off x="468314" y="333379"/>
            <a:ext cx="935037"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2058" name="Picture 10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04252" y="6308725"/>
            <a:ext cx="5254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bwMode="auto">
          <a:xfrm>
            <a:off x="323530" y="6237312"/>
            <a:ext cx="8280920" cy="144016"/>
          </a:xfrm>
          <a:prstGeom prst="rect">
            <a:avLst/>
          </a:prstGeom>
          <a:solidFill>
            <a:schemeClr val="bg1"/>
          </a:solidFill>
          <a:ln>
            <a:noFill/>
          </a:ln>
          <a:effectLst/>
          <a:extLst/>
        </p:spPr>
        <p:txBody>
          <a:bodyPr vert="horz" wrap="square" lIns="68580" tIns="34290" rIns="68580" bIns="34290" numCol="1" rtlCol="0" anchor="t" anchorCtr="0" compatLnSpc="1">
            <a:prstTxWarp prst="textNoShape">
              <a:avLst/>
            </a:prstTxWarp>
          </a:bodyPr>
          <a:lstStyle/>
          <a:p>
            <a:pPr marL="257175" marR="0" indent="-257175" algn="l" defTabSz="6858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endPar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2" name="矩形 1"/>
          <p:cNvSpPr/>
          <p:nvPr userDrawn="1"/>
        </p:nvSpPr>
        <p:spPr bwMode="auto">
          <a:xfrm>
            <a:off x="2267745" y="1263650"/>
            <a:ext cx="6419056" cy="77118"/>
          </a:xfrm>
          <a:prstGeom prst="rect">
            <a:avLst/>
          </a:prstGeom>
          <a:solidFill>
            <a:srgbClr val="09029C"/>
          </a:solidFill>
          <a:ln>
            <a:noFill/>
          </a:ln>
          <a:effectLst/>
          <a:extLst/>
        </p:spPr>
        <p:txBody>
          <a:bodyPr vert="horz" wrap="square" lIns="68580" tIns="34290" rIns="68580" bIns="34290" numCol="1" rtlCol="0" anchor="t" anchorCtr="0" compatLnSpc="1">
            <a:prstTxWarp prst="textNoShape">
              <a:avLst/>
            </a:prstTxWarp>
          </a:bodyPr>
          <a:lstStyle/>
          <a:p>
            <a:pPr marL="257175" marR="0" indent="-257175" algn="l" defTabSz="6858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endPar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endParaRPr>
          </a:p>
        </p:txBody>
      </p:sp>
    </p:spTree>
    <p:extLst>
      <p:ext uri="{BB962C8B-B14F-4D97-AF65-F5344CB8AC3E}">
        <p14:creationId xmlns:p14="http://schemas.microsoft.com/office/powerpoint/2010/main" val="304410228"/>
      </p:ext>
    </p:extLst>
  </p:cSld>
  <p:clrMap bg1="lt1" tx1="dk1" bg2="lt2" tx2="dk2" accent1="accent1" accent2="accent2" accent3="accent3" accent4="accent4" accent5="accent5" accent6="accent6" hlink="hlink" folHlink="folHlink"/>
  <p:sldLayoutIdLst>
    <p:sldLayoutId id="2147483661" r:id="rId1"/>
  </p:sldLayoutIdLst>
  <p:transition/>
  <p:timing>
    <p:tnLst>
      <p:par>
        <p:cTn id="1" dur="indefinite" restart="never" nodeType="tmRoot"/>
      </p:par>
    </p:tnLst>
  </p:timing>
  <p:hf hdr="0" ftr="0" dt="0"/>
  <p:txStyles>
    <p:titleStyle>
      <a:lvl1pPr algn="ctr" rtl="0" eaLnBrk="1" fontAlgn="base" hangingPunct="1">
        <a:spcBef>
          <a:spcPct val="0"/>
        </a:spcBef>
        <a:spcAft>
          <a:spcPct val="0"/>
        </a:spcAft>
        <a:defRPr sz="2700" baseline="0">
          <a:solidFill>
            <a:srgbClr val="000066"/>
          </a:solidFill>
          <a:latin typeface="Times New Roman" panose="02020603050405020304" pitchFamily="18" charset="0"/>
          <a:ea typeface="宋体" panose="02010600030101010101" pitchFamily="2" charset="-122"/>
          <a:cs typeface="+mj-cs"/>
        </a:defRPr>
      </a:lvl1pPr>
      <a:lvl2pPr algn="ctr" rtl="0" eaLnBrk="1" fontAlgn="base" hangingPunct="1">
        <a:spcBef>
          <a:spcPct val="0"/>
        </a:spcBef>
        <a:spcAft>
          <a:spcPct val="0"/>
        </a:spcAft>
        <a:defRPr sz="2700">
          <a:solidFill>
            <a:srgbClr val="000066"/>
          </a:solidFill>
          <a:latin typeface="Times New Roman" pitchFamily="18" charset="0"/>
          <a:ea typeface="宋体" pitchFamily="2" charset="-122"/>
        </a:defRPr>
      </a:lvl2pPr>
      <a:lvl3pPr algn="ctr" rtl="0" eaLnBrk="1" fontAlgn="base" hangingPunct="1">
        <a:spcBef>
          <a:spcPct val="0"/>
        </a:spcBef>
        <a:spcAft>
          <a:spcPct val="0"/>
        </a:spcAft>
        <a:defRPr sz="2700">
          <a:solidFill>
            <a:srgbClr val="000066"/>
          </a:solidFill>
          <a:latin typeface="Times New Roman" pitchFamily="18" charset="0"/>
          <a:ea typeface="宋体" pitchFamily="2" charset="-122"/>
        </a:defRPr>
      </a:lvl3pPr>
      <a:lvl4pPr algn="ctr" rtl="0" eaLnBrk="1" fontAlgn="base" hangingPunct="1">
        <a:spcBef>
          <a:spcPct val="0"/>
        </a:spcBef>
        <a:spcAft>
          <a:spcPct val="0"/>
        </a:spcAft>
        <a:defRPr sz="2700">
          <a:solidFill>
            <a:srgbClr val="000066"/>
          </a:solidFill>
          <a:latin typeface="Times New Roman" pitchFamily="18" charset="0"/>
          <a:ea typeface="宋体" pitchFamily="2" charset="-122"/>
        </a:defRPr>
      </a:lvl4pPr>
      <a:lvl5pPr algn="ctr" rtl="0" eaLnBrk="1" fontAlgn="base" hangingPunct="1">
        <a:spcBef>
          <a:spcPct val="0"/>
        </a:spcBef>
        <a:spcAft>
          <a:spcPct val="0"/>
        </a:spcAft>
        <a:defRPr sz="2700">
          <a:solidFill>
            <a:srgbClr val="000066"/>
          </a:solidFill>
          <a:latin typeface="Times New Roman" pitchFamily="18" charset="0"/>
          <a:ea typeface="宋体" pitchFamily="2" charset="-122"/>
        </a:defRPr>
      </a:lvl5pPr>
      <a:lvl6pPr marL="342900" algn="ctr" rtl="0" eaLnBrk="1" fontAlgn="base" hangingPunct="1">
        <a:spcBef>
          <a:spcPct val="0"/>
        </a:spcBef>
        <a:spcAft>
          <a:spcPct val="0"/>
        </a:spcAft>
        <a:defRPr sz="2700">
          <a:solidFill>
            <a:srgbClr val="000066"/>
          </a:solidFill>
          <a:latin typeface="Times New Roman" pitchFamily="18" charset="0"/>
          <a:ea typeface="宋体" pitchFamily="2" charset="-122"/>
        </a:defRPr>
      </a:lvl6pPr>
      <a:lvl7pPr marL="685800" algn="ctr" rtl="0" eaLnBrk="1" fontAlgn="base" hangingPunct="1">
        <a:spcBef>
          <a:spcPct val="0"/>
        </a:spcBef>
        <a:spcAft>
          <a:spcPct val="0"/>
        </a:spcAft>
        <a:defRPr sz="2700">
          <a:solidFill>
            <a:srgbClr val="000066"/>
          </a:solidFill>
          <a:latin typeface="Times New Roman" pitchFamily="18" charset="0"/>
          <a:ea typeface="宋体" pitchFamily="2" charset="-122"/>
        </a:defRPr>
      </a:lvl7pPr>
      <a:lvl8pPr marL="1028700" algn="ctr" rtl="0" eaLnBrk="1" fontAlgn="base" hangingPunct="1">
        <a:spcBef>
          <a:spcPct val="0"/>
        </a:spcBef>
        <a:spcAft>
          <a:spcPct val="0"/>
        </a:spcAft>
        <a:defRPr sz="2700">
          <a:solidFill>
            <a:srgbClr val="000066"/>
          </a:solidFill>
          <a:latin typeface="Times New Roman" pitchFamily="18" charset="0"/>
          <a:ea typeface="宋体" pitchFamily="2" charset="-122"/>
        </a:defRPr>
      </a:lvl8pPr>
      <a:lvl9pPr marL="1371600" algn="ctr" rtl="0" eaLnBrk="1" fontAlgn="base" hangingPunct="1">
        <a:spcBef>
          <a:spcPct val="0"/>
        </a:spcBef>
        <a:spcAft>
          <a:spcPct val="0"/>
        </a:spcAft>
        <a:defRPr sz="2700">
          <a:solidFill>
            <a:srgbClr val="000066"/>
          </a:solidFill>
          <a:latin typeface="Times New Roman" pitchFamily="18" charset="0"/>
          <a:ea typeface="宋体" pitchFamily="2" charset="-122"/>
        </a:defRPr>
      </a:lvl9pPr>
    </p:titleStyle>
    <p:bodyStyle>
      <a:lvl1pPr marL="257175" indent="-257175" algn="l" rtl="0" eaLnBrk="1" fontAlgn="base" hangingPunct="1">
        <a:spcBef>
          <a:spcPct val="20000"/>
        </a:spcBef>
        <a:spcAft>
          <a:spcPct val="0"/>
        </a:spcAft>
        <a:buChar char="•"/>
        <a:defRPr sz="2400" baseline="0">
          <a:solidFill>
            <a:schemeClr val="tx1"/>
          </a:solidFill>
          <a:latin typeface="Times New Roman" panose="02020603050405020304" pitchFamily="18" charset="0"/>
          <a:ea typeface="宋体" panose="02010600030101010101" pitchFamily="2" charset="-122"/>
          <a:cs typeface="+mn-cs"/>
        </a:defRPr>
      </a:lvl1pPr>
      <a:lvl2pPr marL="557213" indent="-214313" algn="l" rtl="0" eaLnBrk="1" fontAlgn="base" hangingPunct="1">
        <a:spcBef>
          <a:spcPct val="20000"/>
        </a:spcBef>
        <a:spcAft>
          <a:spcPct val="0"/>
        </a:spcAft>
        <a:buChar char="–"/>
        <a:defRPr sz="2100" baseline="0">
          <a:solidFill>
            <a:schemeClr val="tx1"/>
          </a:solidFill>
          <a:latin typeface="Times New Roman" panose="02020603050405020304" pitchFamily="18" charset="0"/>
          <a:ea typeface="宋体" panose="02010600030101010101" pitchFamily="2" charset="-122"/>
        </a:defRPr>
      </a:lvl2pPr>
      <a:lvl3pPr marL="857250" indent="-171450" algn="l" rtl="0" eaLnBrk="1" fontAlgn="base" hangingPunct="1">
        <a:spcBef>
          <a:spcPct val="20000"/>
        </a:spcBef>
        <a:spcAft>
          <a:spcPct val="0"/>
        </a:spcAft>
        <a:buChar char="•"/>
        <a:defRPr sz="1800" baseline="0">
          <a:solidFill>
            <a:schemeClr val="tx1"/>
          </a:solidFill>
          <a:latin typeface="Times New Roman" panose="02020603050405020304" pitchFamily="18" charset="0"/>
          <a:ea typeface="宋体" panose="02010600030101010101" pitchFamily="2" charset="-122"/>
        </a:defRPr>
      </a:lvl3pPr>
      <a:lvl4pPr marL="1200150" indent="-171450" algn="l" rtl="0" eaLnBrk="1" fontAlgn="base" hangingPunct="1">
        <a:spcBef>
          <a:spcPct val="20000"/>
        </a:spcBef>
        <a:spcAft>
          <a:spcPct val="0"/>
        </a:spcAft>
        <a:buChar char="–"/>
        <a:defRPr sz="1500" baseline="0">
          <a:solidFill>
            <a:schemeClr val="tx1"/>
          </a:solidFill>
          <a:latin typeface="Times New Roman" panose="02020603050405020304" pitchFamily="18" charset="0"/>
          <a:ea typeface="宋体" panose="02010600030101010101" pitchFamily="2" charset="-122"/>
        </a:defRPr>
      </a:lvl4pPr>
      <a:lvl5pPr marL="1543050" indent="-171450" algn="l" rtl="0" eaLnBrk="1" fontAlgn="base" hangingPunct="1">
        <a:spcBef>
          <a:spcPct val="20000"/>
        </a:spcBef>
        <a:spcAft>
          <a:spcPct val="0"/>
        </a:spcAft>
        <a:buChar char="»"/>
        <a:defRPr sz="1500" baseline="0">
          <a:solidFill>
            <a:schemeClr val="tx1"/>
          </a:solidFill>
          <a:latin typeface="Times New Roman" panose="02020603050405020304" pitchFamily="18" charset="0"/>
          <a:ea typeface="宋体" panose="02010600030101010101" pitchFamily="2" charset="-122"/>
        </a:defRPr>
      </a:lvl5pPr>
      <a:lvl6pPr marL="1885950" indent="-171450" algn="l" rtl="0" eaLnBrk="1" fontAlgn="base" hangingPunct="1">
        <a:spcBef>
          <a:spcPct val="20000"/>
        </a:spcBef>
        <a:spcAft>
          <a:spcPct val="0"/>
        </a:spcAft>
        <a:buChar char="»"/>
        <a:defRPr sz="1500">
          <a:solidFill>
            <a:schemeClr val="tx1"/>
          </a:solidFill>
          <a:latin typeface="+mn-lt"/>
          <a:ea typeface="+mn-ea"/>
        </a:defRPr>
      </a:lvl6pPr>
      <a:lvl7pPr marL="2228850" indent="-171450" algn="l" rtl="0" eaLnBrk="1" fontAlgn="base" hangingPunct="1">
        <a:spcBef>
          <a:spcPct val="20000"/>
        </a:spcBef>
        <a:spcAft>
          <a:spcPct val="0"/>
        </a:spcAft>
        <a:buChar char="»"/>
        <a:defRPr sz="1500">
          <a:solidFill>
            <a:schemeClr val="tx1"/>
          </a:solidFill>
          <a:latin typeface="+mn-lt"/>
          <a:ea typeface="+mn-ea"/>
        </a:defRPr>
      </a:lvl7pPr>
      <a:lvl8pPr marL="2571750" indent="-171450" algn="l" rtl="0" eaLnBrk="1" fontAlgn="base" hangingPunct="1">
        <a:spcBef>
          <a:spcPct val="20000"/>
        </a:spcBef>
        <a:spcAft>
          <a:spcPct val="0"/>
        </a:spcAft>
        <a:buChar char="»"/>
        <a:defRPr sz="1500">
          <a:solidFill>
            <a:schemeClr val="tx1"/>
          </a:solidFill>
          <a:latin typeface="+mn-lt"/>
          <a:ea typeface="+mn-ea"/>
        </a:defRPr>
      </a:lvl8pPr>
      <a:lvl9pPr marL="2914650" indent="-171450" algn="l" rtl="0" eaLnBrk="1" fontAlgn="base" hangingPunct="1">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notesSlide" Target="../notesSlides/notesSlide13.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1.bin"/><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1</a:t>
            </a:fld>
            <a:endParaRPr lang="en-US" altLang="zh-CN"/>
          </a:p>
        </p:txBody>
      </p:sp>
      <p:sp>
        <p:nvSpPr>
          <p:cNvPr id="6" name="TextBox 5"/>
          <p:cNvSpPr txBox="1"/>
          <p:nvPr/>
        </p:nvSpPr>
        <p:spPr>
          <a:xfrm>
            <a:off x="6586548" y="4881886"/>
            <a:ext cx="1091046" cy="300082"/>
          </a:xfrm>
          <a:prstGeom prst="rect">
            <a:avLst/>
          </a:prstGeom>
          <a:noFill/>
        </p:spPr>
        <p:txBody>
          <a:bodyPr wrap="square" rtlCol="0">
            <a:spAutoFit/>
          </a:bodyPr>
          <a:lstStyle/>
          <a:p>
            <a:r>
              <a:rPr lang="en-US" altLang="zh-CN" sz="1350" dirty="0"/>
              <a:t>NIPS 2017</a:t>
            </a:r>
            <a:endParaRPr lang="zh-CN" altLang="en-US" sz="1350" dirty="0"/>
          </a:p>
        </p:txBody>
      </p:sp>
      <p:sp>
        <p:nvSpPr>
          <p:cNvPr id="7" name="TextBox 6"/>
          <p:cNvSpPr txBox="1"/>
          <p:nvPr/>
        </p:nvSpPr>
        <p:spPr>
          <a:xfrm>
            <a:off x="6263035" y="5139844"/>
            <a:ext cx="1187693" cy="300082"/>
          </a:xfrm>
          <a:prstGeom prst="rect">
            <a:avLst/>
          </a:prstGeom>
          <a:noFill/>
        </p:spPr>
        <p:txBody>
          <a:bodyPr wrap="square" rtlCol="0">
            <a:spAutoFit/>
          </a:bodyPr>
          <a:lstStyle/>
          <a:p>
            <a:pPr algn="r"/>
            <a:r>
              <a:rPr lang="en-US" altLang="zh-CN" sz="1350" dirty="0" err="1"/>
              <a:t>Jiaqi</a:t>
            </a:r>
            <a:r>
              <a:rPr lang="en-US" altLang="zh-CN" sz="1350" dirty="0"/>
              <a:t> Liu</a:t>
            </a:r>
            <a:endParaRPr lang="zh-CN" altLang="en-US" sz="1350" dirty="0"/>
          </a:p>
        </p:txBody>
      </p:sp>
      <p:pic>
        <p:nvPicPr>
          <p:cNvPr id="3" name="图片 2"/>
          <p:cNvPicPr>
            <a:picLocks noChangeAspect="1"/>
          </p:cNvPicPr>
          <p:nvPr/>
        </p:nvPicPr>
        <p:blipFill>
          <a:blip r:embed="rId3"/>
          <a:stretch>
            <a:fillRect/>
          </a:stretch>
        </p:blipFill>
        <p:spPr>
          <a:xfrm>
            <a:off x="1930113" y="1896581"/>
            <a:ext cx="5218834" cy="2914650"/>
          </a:xfrm>
          <a:prstGeom prst="rect">
            <a:avLst/>
          </a:prstGeom>
        </p:spPr>
      </p:pic>
    </p:spTree>
    <p:extLst>
      <p:ext uri="{BB962C8B-B14F-4D97-AF65-F5344CB8AC3E}">
        <p14:creationId xmlns:p14="http://schemas.microsoft.com/office/powerpoint/2010/main" val="143825365"/>
      </p:ext>
    </p:extLst>
  </p:cSld>
  <p:clrMapOvr>
    <a:masterClrMapping/>
  </p:clrMapOvr>
  <p:transition advTm="47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Encoder-Decoder</a:t>
            </a:r>
            <a:endParaRPr lang="zh-CN" altLang="en-US" dirty="0"/>
          </a:p>
        </p:txBody>
      </p:sp>
      <p:sp>
        <p:nvSpPr>
          <p:cNvPr id="3" name="内容占位符 2"/>
          <p:cNvSpPr>
            <a:spLocks noGrp="1"/>
          </p:cNvSpPr>
          <p:nvPr>
            <p:ph idx="1"/>
          </p:nvPr>
        </p:nvSpPr>
        <p:spPr>
          <a:xfrm>
            <a:off x="533401" y="2000250"/>
            <a:ext cx="4604479" cy="3486150"/>
          </a:xfrm>
        </p:spPr>
        <p:txBody>
          <a:bodyPr/>
          <a:lstStyle/>
          <a:p>
            <a:r>
              <a:rPr lang="en-US" altLang="zh-CN" dirty="0" smtClean="0"/>
              <a:t>The </a:t>
            </a:r>
            <a:r>
              <a:rPr lang="en-US" altLang="zh-CN" dirty="0"/>
              <a:t>value of attention in the English German </a:t>
            </a:r>
            <a:r>
              <a:rPr lang="en-US" altLang="zh-CN" dirty="0" smtClean="0"/>
              <a:t>translation.</a:t>
            </a:r>
          </a:p>
          <a:p>
            <a:endParaRPr lang="en-US" altLang="zh-CN" dirty="0"/>
          </a:p>
          <a:p>
            <a:r>
              <a:rPr lang="en-US" altLang="zh-CN" dirty="0"/>
              <a:t>The vertical axis represents English, and the horizontal axis represents German.</a:t>
            </a:r>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10</a:t>
            </a:fld>
            <a:endParaRPr lang="en-US" altLang="zh-CN"/>
          </a:p>
        </p:txBody>
      </p:sp>
      <p:pic>
        <p:nvPicPr>
          <p:cNvPr id="5" name="图片 4"/>
          <p:cNvPicPr>
            <a:picLocks noChangeAspect="1"/>
          </p:cNvPicPr>
          <p:nvPr/>
        </p:nvPicPr>
        <p:blipFill>
          <a:blip r:embed="rId3"/>
          <a:stretch>
            <a:fillRect/>
          </a:stretch>
        </p:blipFill>
        <p:spPr>
          <a:xfrm>
            <a:off x="5137881" y="1771652"/>
            <a:ext cx="3464719" cy="4036219"/>
          </a:xfrm>
          <a:prstGeom prst="rect">
            <a:avLst/>
          </a:prstGeom>
        </p:spPr>
      </p:pic>
    </p:spTree>
    <p:extLst>
      <p:ext uri="{BB962C8B-B14F-4D97-AF65-F5344CB8AC3E}">
        <p14:creationId xmlns:p14="http://schemas.microsoft.com/office/powerpoint/2010/main" val="4216310188"/>
      </p:ext>
    </p:extLst>
  </p:cSld>
  <p:clrMapOvr>
    <a:masterClrMapping/>
  </p:clrMapOvr>
  <p:transition advTm="569"/>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484784"/>
            <a:ext cx="7344816" cy="571500"/>
          </a:xfrm>
        </p:spPr>
        <p:txBody>
          <a:bodyPr/>
          <a:lstStyle/>
          <a:p>
            <a:r>
              <a:rPr lang="en-US" altLang="zh-CN" sz="2400" dirty="0"/>
              <a:t>Outline</a:t>
            </a: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11</a:t>
            </a:fld>
            <a:endParaRPr lang="en-US" altLang="zh-CN"/>
          </a:p>
        </p:txBody>
      </p:sp>
      <p:sp>
        <p:nvSpPr>
          <p:cNvPr id="7" name="矩形 6"/>
          <p:cNvSpPr/>
          <p:nvPr/>
        </p:nvSpPr>
        <p:spPr>
          <a:xfrm>
            <a:off x="947496" y="2056284"/>
            <a:ext cx="6318702" cy="3231654"/>
          </a:xfrm>
          <a:prstGeom prst="rect">
            <a:avLst/>
          </a:prstGeom>
        </p:spPr>
        <p:txBody>
          <a:bodyPr wrap="square">
            <a:spAutoFit/>
          </a:bodyPr>
          <a:lstStyle/>
          <a:p>
            <a:pPr marL="300038" indent="-300038">
              <a:buFont typeface="Wingdings" pitchFamily="2" charset="2"/>
              <a:buChar char="Ø"/>
            </a:pPr>
            <a:r>
              <a:rPr lang="en-US" altLang="zh-CN" dirty="0">
                <a:solidFill>
                  <a:schemeClr val="bg1">
                    <a:lumMod val="50000"/>
                  </a:schemeClr>
                </a:solidFill>
              </a:rPr>
              <a:t>Encoder-Decoder Architecture</a:t>
            </a:r>
          </a:p>
          <a:p>
            <a:pPr marL="300038" indent="-300038">
              <a:buFont typeface="Wingdings" pitchFamily="2" charset="2"/>
              <a:buChar char="Ø"/>
            </a:pPr>
            <a:endParaRPr lang="en-US" altLang="zh-CN" dirty="0"/>
          </a:p>
          <a:p>
            <a:pPr marL="300038" indent="-300038">
              <a:buFont typeface="Wingdings" pitchFamily="2" charset="2"/>
              <a:buChar char="Ø"/>
            </a:pPr>
            <a:r>
              <a:rPr lang="en-US" altLang="zh-CN" b="1" dirty="0"/>
              <a:t>Attention Model</a:t>
            </a:r>
          </a:p>
          <a:p>
            <a:r>
              <a:rPr lang="en-US" altLang="zh-CN" dirty="0">
                <a:solidFill>
                  <a:schemeClr val="bg1">
                    <a:lumMod val="50000"/>
                  </a:schemeClr>
                </a:solidFill>
              </a:rPr>
              <a:t>      </a:t>
            </a:r>
          </a:p>
          <a:p>
            <a:pPr marL="300038" indent="-300038">
              <a:buFont typeface="Wingdings" pitchFamily="2" charset="2"/>
              <a:buChar char="Ø"/>
            </a:pPr>
            <a:r>
              <a:rPr lang="en-US" altLang="zh-CN" dirty="0">
                <a:solidFill>
                  <a:schemeClr val="bg1">
                    <a:lumMod val="50000"/>
                  </a:schemeClr>
                </a:solidFill>
              </a:rPr>
              <a:t>Transformer</a:t>
            </a:r>
          </a:p>
          <a:p>
            <a:pPr marL="600075" lvl="1" indent="-257175">
              <a:buFont typeface="Arial" panose="020B0604020202020204" pitchFamily="34" charset="0"/>
              <a:buChar char="•"/>
            </a:pPr>
            <a:r>
              <a:rPr lang="en-US" altLang="zh-CN" sz="1500" dirty="0">
                <a:solidFill>
                  <a:schemeClr val="bg1">
                    <a:lumMod val="50000"/>
                  </a:schemeClr>
                </a:solidFill>
              </a:rPr>
              <a:t>Scaled Dot-Product Attention</a:t>
            </a:r>
          </a:p>
          <a:p>
            <a:pPr marL="600075" lvl="1" indent="-257175">
              <a:buFont typeface="Arial" panose="020B0604020202020204" pitchFamily="34" charset="0"/>
              <a:buChar char="•"/>
            </a:pPr>
            <a:r>
              <a:rPr lang="en-US" altLang="zh-CN" sz="1500" dirty="0">
                <a:solidFill>
                  <a:schemeClr val="bg1">
                    <a:lumMod val="50000"/>
                  </a:schemeClr>
                </a:solidFill>
              </a:rPr>
              <a:t>Multi-Head Attention</a:t>
            </a:r>
          </a:p>
          <a:p>
            <a:pPr marL="600075" lvl="1" indent="-257175">
              <a:buFont typeface="Arial" panose="020B0604020202020204" pitchFamily="34" charset="0"/>
              <a:buChar char="•"/>
            </a:pPr>
            <a:r>
              <a:rPr lang="en-US" altLang="zh-CN" sz="1500" dirty="0">
                <a:solidFill>
                  <a:schemeClr val="bg1">
                    <a:lumMod val="50000"/>
                  </a:schemeClr>
                </a:solidFill>
              </a:rPr>
              <a:t>Feed-Forward Networks</a:t>
            </a:r>
          </a:p>
          <a:p>
            <a:pPr marL="600075" lvl="1" indent="-257175">
              <a:buFont typeface="Arial" panose="020B0604020202020204" pitchFamily="34" charset="0"/>
              <a:buChar char="•"/>
            </a:pPr>
            <a:r>
              <a:rPr lang="en-US" altLang="zh-CN" sz="1500" dirty="0">
                <a:solidFill>
                  <a:schemeClr val="bg1">
                    <a:lumMod val="50000"/>
                  </a:schemeClr>
                </a:solidFill>
              </a:rPr>
              <a:t>Positional Encoding</a:t>
            </a:r>
          </a:p>
          <a:p>
            <a:pPr marL="600075" lvl="1" indent="-257175">
              <a:buFont typeface="Arial" panose="020B0604020202020204" pitchFamily="34" charset="0"/>
              <a:buChar char="•"/>
            </a:pPr>
            <a:endParaRPr lang="en-US" altLang="zh-CN" dirty="0">
              <a:solidFill>
                <a:schemeClr val="bg1">
                  <a:lumMod val="50000"/>
                </a:schemeClr>
              </a:solidFill>
            </a:endParaRPr>
          </a:p>
          <a:p>
            <a:pPr marL="300038" indent="-300038">
              <a:buFont typeface="Wingdings" pitchFamily="2" charset="2"/>
              <a:buChar char="Ø"/>
            </a:pPr>
            <a:r>
              <a:rPr lang="en-US" altLang="zh-CN" dirty="0">
                <a:solidFill>
                  <a:schemeClr val="bg1">
                    <a:lumMod val="50000"/>
                  </a:schemeClr>
                </a:solidFill>
              </a:rPr>
              <a:t>Experiments</a:t>
            </a:r>
            <a:r>
              <a:rPr lang="en-US" altLang="zh-CN" dirty="0"/>
              <a:t/>
            </a:r>
            <a:br>
              <a:rPr lang="en-US" altLang="zh-CN" dirty="0"/>
            </a:br>
            <a:endParaRPr lang="zh-CN" altLang="en-US" dirty="0"/>
          </a:p>
        </p:txBody>
      </p:sp>
    </p:spTree>
    <p:extLst>
      <p:ext uri="{BB962C8B-B14F-4D97-AF65-F5344CB8AC3E}">
        <p14:creationId xmlns:p14="http://schemas.microsoft.com/office/powerpoint/2010/main" val="3215133638"/>
      </p:ext>
    </p:extLst>
  </p:cSld>
  <p:clrMapOvr>
    <a:masterClrMapping/>
  </p:clrMapOvr>
  <p:transition advTm="776"/>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Attention Model</a:t>
            </a:r>
            <a:endParaRPr lang="zh-CN" altLang="en-US" dirty="0"/>
          </a:p>
        </p:txBody>
      </p:sp>
      <p:sp>
        <p:nvSpPr>
          <p:cNvPr id="3" name="内容占位符 2"/>
          <p:cNvSpPr>
            <a:spLocks noGrp="1"/>
          </p:cNvSpPr>
          <p:nvPr>
            <p:ph idx="1"/>
          </p:nvPr>
        </p:nvSpPr>
        <p:spPr>
          <a:xfrm>
            <a:off x="0" y="1771650"/>
            <a:ext cx="8077200" cy="3486150"/>
          </a:xfrm>
        </p:spPr>
        <p:txBody>
          <a:bodyPr/>
          <a:lstStyle/>
          <a:p>
            <a:r>
              <a:rPr lang="en-US" altLang="zh-CN" dirty="0" smtClean="0"/>
              <a:t>Key idea</a:t>
            </a:r>
            <a:r>
              <a:rPr lang="en-US" altLang="zh-CN" dirty="0"/>
              <a:t>:</a:t>
            </a:r>
            <a:r>
              <a:rPr lang="zh-CN" altLang="en-US" dirty="0" smtClean="0"/>
              <a:t>（</a:t>
            </a:r>
            <a:r>
              <a:rPr lang="en-US" altLang="zh-CN" dirty="0" smtClean="0"/>
              <a:t>Q,K,V</a:t>
            </a:r>
            <a:r>
              <a:rPr lang="zh-CN" altLang="en-US" dirty="0" smtClean="0"/>
              <a:t>）</a:t>
            </a:r>
            <a:endParaRPr lang="en-US" altLang="zh-CN" dirty="0"/>
          </a:p>
          <a:p>
            <a:pPr lvl="1"/>
            <a:r>
              <a:rPr lang="en-US" altLang="zh-CN" dirty="0"/>
              <a:t>Calculate the similarity between an element in target(Query) and all element in source(Key</a:t>
            </a:r>
            <a:r>
              <a:rPr lang="en-US" altLang="zh-CN" dirty="0" smtClean="0"/>
              <a:t>).</a:t>
            </a:r>
            <a:endParaRPr lang="en-US" altLang="zh-CN" dirty="0"/>
          </a:p>
          <a:p>
            <a:pPr lvl="1"/>
            <a:r>
              <a:rPr lang="en-US" altLang="zh-CN" dirty="0"/>
              <a:t>Each key has a unique Value</a:t>
            </a:r>
            <a:r>
              <a:rPr lang="en-US" altLang="zh-CN" dirty="0" smtClean="0"/>
              <a:t>.</a:t>
            </a:r>
            <a:endParaRPr lang="en-US" altLang="zh-CN" dirty="0"/>
          </a:p>
          <a:p>
            <a:pPr lvl="1"/>
            <a:r>
              <a:rPr lang="en-US" altLang="zh-CN" dirty="0" smtClean="0"/>
              <a:t>Attention :Weighted sum </a:t>
            </a:r>
            <a:r>
              <a:rPr lang="en-US" altLang="zh-CN" dirty="0"/>
              <a:t>of </a:t>
            </a:r>
            <a:r>
              <a:rPr lang="en-US" altLang="zh-CN" dirty="0" smtClean="0"/>
              <a:t>similarity(normalization after </a:t>
            </a:r>
            <a:r>
              <a:rPr lang="en-US" altLang="zh-CN" dirty="0" err="1" smtClean="0"/>
              <a:t>softmax</a:t>
            </a:r>
            <a:r>
              <a:rPr lang="en-US" altLang="zh-CN" dirty="0" smtClean="0"/>
              <a:t>) </a:t>
            </a:r>
          </a:p>
          <a:p>
            <a:pPr marL="342900" lvl="1" indent="0">
              <a:buNone/>
            </a:pPr>
            <a:r>
              <a:rPr lang="en-US" altLang="zh-CN" dirty="0" smtClean="0"/>
              <a:t>	to Value.</a:t>
            </a:r>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12</a:t>
            </a:fld>
            <a:endParaRPr lang="en-US" altLang="zh-CN"/>
          </a:p>
        </p:txBody>
      </p:sp>
      <p:pic>
        <p:nvPicPr>
          <p:cNvPr id="5" name="图片 4"/>
          <p:cNvPicPr>
            <a:picLocks noChangeAspect="1"/>
          </p:cNvPicPr>
          <p:nvPr/>
        </p:nvPicPr>
        <p:blipFill>
          <a:blip r:embed="rId3"/>
          <a:stretch>
            <a:fillRect/>
          </a:stretch>
        </p:blipFill>
        <p:spPr>
          <a:xfrm>
            <a:off x="3411684" y="3652092"/>
            <a:ext cx="5732318" cy="2348658"/>
          </a:xfrm>
          <a:prstGeom prst="rect">
            <a:avLst/>
          </a:prstGeom>
        </p:spPr>
      </p:pic>
    </p:spTree>
    <p:extLst>
      <p:ext uri="{BB962C8B-B14F-4D97-AF65-F5344CB8AC3E}">
        <p14:creationId xmlns:p14="http://schemas.microsoft.com/office/powerpoint/2010/main" val="3855277461"/>
      </p:ext>
    </p:extLst>
  </p:cSld>
  <p:clrMapOvr>
    <a:masterClrMapping/>
  </p:clrMapOvr>
  <p:transition advTm="715"/>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Attention Model</a:t>
            </a:r>
            <a:endParaRPr lang="zh-CN" altLang="en-US" dirty="0"/>
          </a:p>
        </p:txBody>
      </p:sp>
      <p:sp>
        <p:nvSpPr>
          <p:cNvPr id="3" name="内容占位符 2"/>
          <p:cNvSpPr>
            <a:spLocks noGrp="1"/>
          </p:cNvSpPr>
          <p:nvPr>
            <p:ph idx="1"/>
          </p:nvPr>
        </p:nvSpPr>
        <p:spPr>
          <a:xfrm>
            <a:off x="101252" y="1996677"/>
            <a:ext cx="8077200" cy="3486150"/>
          </a:xfrm>
        </p:spPr>
        <p:txBody>
          <a:bodyPr/>
          <a:lstStyle/>
          <a:p>
            <a:r>
              <a:rPr lang="en-US" altLang="zh-CN" dirty="0" smtClean="0"/>
              <a:t>Some </a:t>
            </a:r>
            <a:r>
              <a:rPr lang="en-US" altLang="zh-CN" dirty="0"/>
              <a:t>ways of calculating similarity.</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13</a:t>
            </a:fld>
            <a:endParaRPr lang="en-US" altLang="zh-CN"/>
          </a:p>
        </p:txBody>
      </p:sp>
      <p:pic>
        <p:nvPicPr>
          <p:cNvPr id="6" name="图片 5"/>
          <p:cNvPicPr>
            <a:picLocks noChangeAspect="1"/>
          </p:cNvPicPr>
          <p:nvPr/>
        </p:nvPicPr>
        <p:blipFill>
          <a:blip r:embed="rId4"/>
          <a:stretch>
            <a:fillRect/>
          </a:stretch>
        </p:blipFill>
        <p:spPr>
          <a:xfrm>
            <a:off x="4911573" y="1848447"/>
            <a:ext cx="4129088" cy="3779044"/>
          </a:xfrm>
          <a:prstGeom prst="rect">
            <a:avLst/>
          </a:prstGeom>
        </p:spPr>
      </p:pic>
      <p:graphicFrame>
        <p:nvGraphicFramePr>
          <p:cNvPr id="9" name="Object 3"/>
          <p:cNvGraphicFramePr>
            <a:graphicFrameLocks noChangeAspect="1"/>
          </p:cNvGraphicFramePr>
          <p:nvPr>
            <p:extLst>
              <p:ext uri="{D42A27DB-BD31-4B8C-83A1-F6EECF244321}">
                <p14:modId xmlns:p14="http://schemas.microsoft.com/office/powerpoint/2010/main" val="3192101903"/>
              </p:ext>
            </p:extLst>
          </p:nvPr>
        </p:nvGraphicFramePr>
        <p:xfrm>
          <a:off x="599799" y="2636894"/>
          <a:ext cx="3916570" cy="1555038"/>
        </p:xfrm>
        <a:graphic>
          <a:graphicData uri="http://schemas.openxmlformats.org/presentationml/2006/ole">
            <mc:AlternateContent xmlns:mc="http://schemas.openxmlformats.org/markup-compatibility/2006">
              <mc:Choice xmlns:v="urn:schemas-microsoft-com:vml" Requires="v">
                <p:oleObj spid="_x0000_s7304" name="Equation" r:id="rId5" imgW="2692080" imgH="1066680" progId="Equation.DSMT4">
                  <p:embed/>
                </p:oleObj>
              </mc:Choice>
              <mc:Fallback>
                <p:oleObj name="Equation" r:id="rId5" imgW="2692080" imgH="1066680" progId="Equation.DSMT4">
                  <p:embed/>
                  <p:pic>
                    <p:nvPicPr>
                      <p:cNvPr id="0" name=""/>
                      <p:cNvPicPr>
                        <a:picLocks noChangeAspect="1" noChangeArrowheads="1"/>
                      </p:cNvPicPr>
                      <p:nvPr/>
                    </p:nvPicPr>
                    <p:blipFill>
                      <a:blip r:embed="rId6"/>
                      <a:srcRect/>
                      <a:stretch>
                        <a:fillRect/>
                      </a:stretch>
                    </p:blipFill>
                    <p:spPr bwMode="auto">
                      <a:xfrm>
                        <a:off x="599799" y="2636894"/>
                        <a:ext cx="3916570" cy="1555038"/>
                      </a:xfrm>
                      <a:prstGeom prst="rect">
                        <a:avLst/>
                      </a:prstGeom>
                      <a:noFill/>
                      <a:ln>
                        <a:noFill/>
                      </a:ln>
                      <a:effec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3102485478"/>
              </p:ext>
            </p:extLst>
          </p:nvPr>
        </p:nvGraphicFramePr>
        <p:xfrm>
          <a:off x="595344" y="4191934"/>
          <a:ext cx="3213497" cy="425053"/>
        </p:xfrm>
        <a:graphic>
          <a:graphicData uri="http://schemas.openxmlformats.org/presentationml/2006/ole">
            <mc:AlternateContent xmlns:mc="http://schemas.openxmlformats.org/markup-compatibility/2006">
              <mc:Choice xmlns:v="urn:schemas-microsoft-com:vml" Requires="v">
                <p:oleObj spid="_x0000_s7305" name="Equation" r:id="rId7" imgW="2209680" imgH="291960" progId="Equation.DSMT4">
                  <p:embed/>
                </p:oleObj>
              </mc:Choice>
              <mc:Fallback>
                <p:oleObj name="Equation" r:id="rId7" imgW="2209680" imgH="291960" progId="Equation.DSMT4">
                  <p:embed/>
                  <p:pic>
                    <p:nvPicPr>
                      <p:cNvPr id="0" name=""/>
                      <p:cNvPicPr>
                        <a:picLocks noChangeAspect="1" noChangeArrowheads="1"/>
                      </p:cNvPicPr>
                      <p:nvPr/>
                    </p:nvPicPr>
                    <p:blipFill>
                      <a:blip r:embed="rId8"/>
                      <a:srcRect/>
                      <a:stretch>
                        <a:fillRect/>
                      </a:stretch>
                    </p:blipFill>
                    <p:spPr bwMode="auto">
                      <a:xfrm>
                        <a:off x="595344" y="4191934"/>
                        <a:ext cx="3213497" cy="4250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45028306"/>
      </p:ext>
    </p:extLst>
  </p:cSld>
  <p:clrMapOvr>
    <a:masterClrMapping/>
  </p:clrMapOvr>
  <p:transition advTm="1635"/>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Self </a:t>
            </a:r>
            <a:r>
              <a:rPr lang="en-US" altLang="zh-CN" dirty="0"/>
              <a:t>Attention</a:t>
            </a:r>
            <a:endParaRPr lang="zh-CN" altLang="en-US" dirty="0"/>
          </a:p>
        </p:txBody>
      </p:sp>
      <p:sp>
        <p:nvSpPr>
          <p:cNvPr id="3" name="内容占位符 2"/>
          <p:cNvSpPr>
            <a:spLocks noGrp="1"/>
          </p:cNvSpPr>
          <p:nvPr>
            <p:ph idx="1"/>
          </p:nvPr>
        </p:nvSpPr>
        <p:spPr/>
        <p:txBody>
          <a:bodyPr/>
          <a:lstStyle/>
          <a:p>
            <a:r>
              <a:rPr lang="en-US" altLang="zh-CN" dirty="0"/>
              <a:t>If the key belongs to the Source</a:t>
            </a:r>
            <a:r>
              <a:rPr lang="en-US" altLang="zh-CN" dirty="0" smtClean="0"/>
              <a:t>, we </a:t>
            </a:r>
            <a:r>
              <a:rPr lang="en-US" altLang="zh-CN" dirty="0"/>
              <a:t>called it Self Attention</a:t>
            </a:r>
            <a:r>
              <a:rPr lang="en-US" altLang="zh-CN" dirty="0" smtClean="0"/>
              <a:t>. We </a:t>
            </a:r>
            <a:r>
              <a:rPr lang="en-US" altLang="zh-CN" dirty="0"/>
              <a:t>can also understand it as a special attention </a:t>
            </a:r>
            <a:r>
              <a:rPr lang="en-US" altLang="zh-CN" dirty="0" smtClean="0"/>
              <a:t>system. At </a:t>
            </a:r>
            <a:r>
              <a:rPr lang="en-US" altLang="zh-CN" dirty="0"/>
              <a:t>this time Target=Source</a:t>
            </a:r>
            <a:r>
              <a:rPr lang="en-US" altLang="zh-CN" dirty="0" smtClean="0"/>
              <a:t>.</a:t>
            </a:r>
          </a:p>
          <a:p>
            <a:endParaRPr lang="en-US" altLang="zh-CN" dirty="0"/>
          </a:p>
          <a:p>
            <a:r>
              <a:rPr lang="en-US" altLang="zh-CN" dirty="0"/>
              <a:t>In other </a:t>
            </a:r>
            <a:r>
              <a:rPr lang="en-US" altLang="zh-CN" dirty="0" smtClean="0"/>
              <a:t>words:</a:t>
            </a:r>
          </a:p>
          <a:p>
            <a:pPr lvl="1"/>
            <a:r>
              <a:rPr lang="en-US" altLang="zh-CN" dirty="0" smtClean="0"/>
              <a:t>Attention :</a:t>
            </a:r>
            <a:r>
              <a:rPr lang="zh-CN" altLang="en-US" dirty="0" smtClean="0"/>
              <a:t>（</a:t>
            </a:r>
            <a:r>
              <a:rPr lang="en-US" altLang="zh-CN" dirty="0" smtClean="0"/>
              <a:t>X,X,V</a:t>
            </a:r>
            <a:r>
              <a:rPr lang="zh-CN" altLang="en-US" dirty="0" smtClean="0"/>
              <a:t>）</a:t>
            </a:r>
            <a:r>
              <a:rPr lang="en-US" altLang="zh-CN" dirty="0" smtClean="0"/>
              <a:t>, X=Target or X=Source.</a:t>
            </a:r>
          </a:p>
          <a:p>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14</a:t>
            </a:fld>
            <a:endParaRPr lang="en-US" altLang="zh-CN"/>
          </a:p>
        </p:txBody>
      </p:sp>
    </p:spTree>
    <p:extLst>
      <p:ext uri="{BB962C8B-B14F-4D97-AF65-F5344CB8AC3E}">
        <p14:creationId xmlns:p14="http://schemas.microsoft.com/office/powerpoint/2010/main" val="2573263980"/>
      </p:ext>
    </p:extLst>
  </p:cSld>
  <p:clrMapOvr>
    <a:masterClrMapping/>
  </p:clrMapOvr>
  <p:transition advTm="333"/>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Self Attention</a:t>
            </a:r>
            <a:endParaRPr lang="zh-CN" altLang="en-US" dirty="0"/>
          </a:p>
        </p:txBody>
      </p:sp>
      <p:sp>
        <p:nvSpPr>
          <p:cNvPr id="3" name="内容占位符 2"/>
          <p:cNvSpPr>
            <a:spLocks noGrp="1"/>
          </p:cNvSpPr>
          <p:nvPr>
            <p:ph idx="1"/>
          </p:nvPr>
        </p:nvSpPr>
        <p:spPr/>
        <p:txBody>
          <a:bodyPr/>
          <a:lstStyle/>
          <a:p>
            <a:r>
              <a:rPr lang="en-US" altLang="zh-CN" sz="2100" dirty="0"/>
              <a:t>This method can get the phrase features of sentences and Grammatical features.</a:t>
            </a:r>
          </a:p>
          <a:p>
            <a:pPr lvl="1"/>
            <a:r>
              <a:rPr lang="en-US" altLang="zh-CN" sz="1800" dirty="0"/>
              <a:t>	Such as the word 'its' refer to the word 'law'.</a:t>
            </a:r>
          </a:p>
          <a:p>
            <a:pPr lvl="1"/>
            <a:r>
              <a:rPr lang="en-US" altLang="zh-CN" sz="1800" dirty="0"/>
              <a:t>	Such as the phrase ' making ...more difficult'. </a:t>
            </a:r>
            <a:endParaRPr lang="zh-CN" altLang="en-US" sz="1800"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15</a:t>
            </a:fld>
            <a:endParaRPr lang="en-US" altLang="zh-CN"/>
          </a:p>
        </p:txBody>
      </p:sp>
      <p:pic>
        <p:nvPicPr>
          <p:cNvPr id="8" name="图片 7"/>
          <p:cNvPicPr>
            <a:picLocks noChangeAspect="1"/>
          </p:cNvPicPr>
          <p:nvPr/>
        </p:nvPicPr>
        <p:blipFill>
          <a:blip r:embed="rId3"/>
          <a:stretch>
            <a:fillRect/>
          </a:stretch>
        </p:blipFill>
        <p:spPr>
          <a:xfrm>
            <a:off x="5090898" y="3407571"/>
            <a:ext cx="2893357" cy="2478881"/>
          </a:xfrm>
          <a:prstGeom prst="rect">
            <a:avLst/>
          </a:prstGeom>
        </p:spPr>
      </p:pic>
      <p:pic>
        <p:nvPicPr>
          <p:cNvPr id="9" name="图片 8"/>
          <p:cNvPicPr>
            <a:picLocks noChangeAspect="1"/>
          </p:cNvPicPr>
          <p:nvPr/>
        </p:nvPicPr>
        <p:blipFill>
          <a:blip r:embed="rId4"/>
          <a:stretch>
            <a:fillRect/>
          </a:stretch>
        </p:blipFill>
        <p:spPr>
          <a:xfrm>
            <a:off x="1700212" y="3364708"/>
            <a:ext cx="2871788" cy="2521744"/>
          </a:xfrm>
          <a:prstGeom prst="rect">
            <a:avLst/>
          </a:prstGeom>
        </p:spPr>
      </p:pic>
    </p:spTree>
    <p:extLst>
      <p:ext uri="{BB962C8B-B14F-4D97-AF65-F5344CB8AC3E}">
        <p14:creationId xmlns:p14="http://schemas.microsoft.com/office/powerpoint/2010/main" val="3680072454"/>
      </p:ext>
    </p:extLst>
  </p:cSld>
  <p:clrMapOvr>
    <a:masterClrMapping/>
  </p:clrMapOvr>
  <p:transition advTm="4265"/>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484784"/>
            <a:ext cx="7344816" cy="571500"/>
          </a:xfrm>
        </p:spPr>
        <p:txBody>
          <a:bodyPr/>
          <a:lstStyle/>
          <a:p>
            <a:r>
              <a:rPr lang="en-US" altLang="zh-CN" sz="2400" dirty="0"/>
              <a:t>Outline</a:t>
            </a: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16</a:t>
            </a:fld>
            <a:endParaRPr lang="en-US" altLang="zh-CN"/>
          </a:p>
        </p:txBody>
      </p:sp>
      <p:sp>
        <p:nvSpPr>
          <p:cNvPr id="7" name="矩形 6"/>
          <p:cNvSpPr/>
          <p:nvPr/>
        </p:nvSpPr>
        <p:spPr>
          <a:xfrm>
            <a:off x="947496" y="2056284"/>
            <a:ext cx="6318702" cy="3231654"/>
          </a:xfrm>
          <a:prstGeom prst="rect">
            <a:avLst/>
          </a:prstGeom>
        </p:spPr>
        <p:txBody>
          <a:bodyPr wrap="square">
            <a:spAutoFit/>
          </a:bodyPr>
          <a:lstStyle/>
          <a:p>
            <a:pPr marL="300038" indent="-300038">
              <a:buFont typeface="Wingdings" pitchFamily="2" charset="2"/>
              <a:buChar char="Ø"/>
            </a:pPr>
            <a:r>
              <a:rPr lang="en-US" altLang="zh-CN" dirty="0">
                <a:solidFill>
                  <a:schemeClr val="bg1">
                    <a:lumMod val="50000"/>
                  </a:schemeClr>
                </a:solidFill>
              </a:rPr>
              <a:t>Encoder-Decoder Architecture</a:t>
            </a:r>
          </a:p>
          <a:p>
            <a:pPr marL="300038" indent="-300038">
              <a:buFont typeface="Wingdings" pitchFamily="2" charset="2"/>
              <a:buChar char="Ø"/>
            </a:pPr>
            <a:endParaRPr lang="en-US" altLang="zh-CN" dirty="0"/>
          </a:p>
          <a:p>
            <a:pPr marL="300038" indent="-300038">
              <a:buFont typeface="Wingdings" pitchFamily="2" charset="2"/>
              <a:buChar char="Ø"/>
            </a:pPr>
            <a:r>
              <a:rPr lang="en-US" altLang="zh-CN" dirty="0">
                <a:solidFill>
                  <a:schemeClr val="bg1">
                    <a:lumMod val="50000"/>
                  </a:schemeClr>
                </a:solidFill>
              </a:rPr>
              <a:t>Attention Model</a:t>
            </a:r>
          </a:p>
          <a:p>
            <a:endParaRPr lang="en-US" altLang="zh-CN" dirty="0">
              <a:solidFill>
                <a:schemeClr val="bg1">
                  <a:lumMod val="50000"/>
                </a:schemeClr>
              </a:solidFill>
            </a:endParaRPr>
          </a:p>
          <a:p>
            <a:pPr marL="300038" indent="-300038">
              <a:buFont typeface="Wingdings" pitchFamily="2" charset="2"/>
              <a:buChar char="Ø"/>
            </a:pPr>
            <a:r>
              <a:rPr lang="en-US" altLang="zh-CN" b="1" dirty="0"/>
              <a:t>Transformer</a:t>
            </a:r>
          </a:p>
          <a:p>
            <a:pPr marL="600075" lvl="1" indent="-257175">
              <a:buFont typeface="Arial" panose="020B0604020202020204" pitchFamily="34" charset="0"/>
              <a:buChar char="•"/>
            </a:pPr>
            <a:r>
              <a:rPr lang="en-US" altLang="zh-CN" sz="1500" b="1" dirty="0"/>
              <a:t>Scaled Dot-Product Attention</a:t>
            </a:r>
          </a:p>
          <a:p>
            <a:pPr marL="600075" lvl="1" indent="-257175">
              <a:buFont typeface="Arial" panose="020B0604020202020204" pitchFamily="34" charset="0"/>
              <a:buChar char="•"/>
            </a:pPr>
            <a:r>
              <a:rPr lang="en-US" altLang="zh-CN" sz="1500" b="1" dirty="0"/>
              <a:t>Multi-Head Attention</a:t>
            </a:r>
          </a:p>
          <a:p>
            <a:pPr marL="600075" lvl="1" indent="-257175">
              <a:buFont typeface="Arial" panose="020B0604020202020204" pitchFamily="34" charset="0"/>
              <a:buChar char="•"/>
            </a:pPr>
            <a:r>
              <a:rPr lang="en-US" altLang="zh-CN" sz="1500" b="1" dirty="0"/>
              <a:t>Feed-Forward Networks</a:t>
            </a:r>
          </a:p>
          <a:p>
            <a:pPr marL="600075" lvl="1" indent="-257175">
              <a:buFont typeface="Arial" panose="020B0604020202020204" pitchFamily="34" charset="0"/>
              <a:buChar char="•"/>
            </a:pPr>
            <a:r>
              <a:rPr lang="en-US" altLang="zh-CN" sz="1500" b="1" dirty="0"/>
              <a:t>Positional Encoding</a:t>
            </a:r>
          </a:p>
          <a:p>
            <a:pPr marL="600075" lvl="1" indent="-257175">
              <a:buFont typeface="Arial" panose="020B0604020202020204" pitchFamily="34" charset="0"/>
              <a:buChar char="•"/>
            </a:pPr>
            <a:endParaRPr lang="en-US" altLang="zh-CN" dirty="0">
              <a:solidFill>
                <a:schemeClr val="bg1">
                  <a:lumMod val="50000"/>
                </a:schemeClr>
              </a:solidFill>
            </a:endParaRPr>
          </a:p>
          <a:p>
            <a:pPr marL="300038" indent="-300038">
              <a:buFont typeface="Wingdings" pitchFamily="2" charset="2"/>
              <a:buChar char="Ø"/>
            </a:pPr>
            <a:r>
              <a:rPr lang="en-US" altLang="zh-CN" dirty="0">
                <a:solidFill>
                  <a:schemeClr val="bg1">
                    <a:lumMod val="50000"/>
                  </a:schemeClr>
                </a:solidFill>
              </a:rPr>
              <a:t>Experiments</a:t>
            </a:r>
            <a:r>
              <a:rPr lang="en-US" altLang="zh-CN" dirty="0"/>
              <a:t/>
            </a:r>
            <a:br>
              <a:rPr lang="en-US" altLang="zh-CN" dirty="0"/>
            </a:br>
            <a:endParaRPr lang="zh-CN" altLang="en-US" dirty="0"/>
          </a:p>
        </p:txBody>
      </p:sp>
    </p:spTree>
    <p:extLst>
      <p:ext uri="{BB962C8B-B14F-4D97-AF65-F5344CB8AC3E}">
        <p14:creationId xmlns:p14="http://schemas.microsoft.com/office/powerpoint/2010/main" val="3171320681"/>
      </p:ext>
    </p:extLst>
  </p:cSld>
  <p:clrMapOvr>
    <a:masterClrMapping/>
  </p:clrMapOvr>
  <p:transition advTm="997"/>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Transformer </a:t>
            </a:r>
            <a:r>
              <a:rPr lang="en-US" altLang="zh-CN" dirty="0" smtClean="0"/>
              <a:t>model architecture</a:t>
            </a:r>
            <a:endParaRPr lang="zh-CN" altLang="en-US" dirty="0"/>
          </a:p>
        </p:txBody>
      </p:sp>
      <p:sp>
        <p:nvSpPr>
          <p:cNvPr id="3" name="内容占位符 2"/>
          <p:cNvSpPr>
            <a:spLocks noGrp="1"/>
          </p:cNvSpPr>
          <p:nvPr>
            <p:ph idx="1"/>
          </p:nvPr>
        </p:nvSpPr>
        <p:spPr>
          <a:xfrm>
            <a:off x="533401" y="2000250"/>
            <a:ext cx="5077691" cy="3486150"/>
          </a:xfrm>
        </p:spPr>
        <p:txBody>
          <a:bodyPr/>
          <a:lstStyle/>
          <a:p>
            <a:r>
              <a:rPr lang="en-US" altLang="zh-CN" dirty="0"/>
              <a:t>The model consists of </a:t>
            </a:r>
            <a:r>
              <a:rPr lang="en-US" altLang="zh-CN" dirty="0" smtClean="0"/>
              <a:t>encoder part add decoder part.</a:t>
            </a:r>
          </a:p>
          <a:p>
            <a:endParaRPr lang="en-US" altLang="zh-CN" dirty="0"/>
          </a:p>
          <a:p>
            <a:r>
              <a:rPr lang="en-US" altLang="zh-CN" dirty="0" smtClean="0"/>
              <a:t>Encoder has two sub-layer.</a:t>
            </a:r>
          </a:p>
          <a:p>
            <a:r>
              <a:rPr lang="en-US" altLang="zh-CN" dirty="0" smtClean="0"/>
              <a:t>Decoder has three sub-layer.</a:t>
            </a:r>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17</a:t>
            </a:fld>
            <a:endParaRPr lang="en-US" altLang="zh-CN"/>
          </a:p>
        </p:txBody>
      </p:sp>
      <p:pic>
        <p:nvPicPr>
          <p:cNvPr id="5" name="图片 4"/>
          <p:cNvPicPr>
            <a:picLocks noChangeAspect="1"/>
          </p:cNvPicPr>
          <p:nvPr/>
        </p:nvPicPr>
        <p:blipFill>
          <a:blip r:embed="rId3"/>
          <a:stretch>
            <a:fillRect/>
          </a:stretch>
        </p:blipFill>
        <p:spPr>
          <a:xfrm>
            <a:off x="5510043" y="1771650"/>
            <a:ext cx="2557616" cy="3843338"/>
          </a:xfrm>
          <a:prstGeom prst="rect">
            <a:avLst/>
          </a:prstGeom>
        </p:spPr>
      </p:pic>
    </p:spTree>
    <p:extLst>
      <p:ext uri="{BB962C8B-B14F-4D97-AF65-F5344CB8AC3E}">
        <p14:creationId xmlns:p14="http://schemas.microsoft.com/office/powerpoint/2010/main" val="1436228248"/>
      </p:ext>
    </p:extLst>
  </p:cSld>
  <p:clrMapOvr>
    <a:masterClrMapping/>
  </p:clrMapOvr>
  <p:transition advTm="834"/>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Encoder part</a:t>
            </a:r>
            <a:endParaRPr lang="zh-CN" altLang="en-US" dirty="0"/>
          </a:p>
        </p:txBody>
      </p:sp>
      <p:sp>
        <p:nvSpPr>
          <p:cNvPr id="3" name="内容占位符 2"/>
          <p:cNvSpPr>
            <a:spLocks noGrp="1"/>
          </p:cNvSpPr>
          <p:nvPr>
            <p:ph idx="1"/>
          </p:nvPr>
        </p:nvSpPr>
        <p:spPr>
          <a:xfrm>
            <a:off x="522515" y="2000252"/>
            <a:ext cx="4343400" cy="489857"/>
          </a:xfrm>
        </p:spPr>
        <p:txBody>
          <a:bodyPr/>
          <a:lstStyle/>
          <a:p>
            <a:r>
              <a:rPr lang="en-US" altLang="zh-CN" dirty="0"/>
              <a:t>Scaled Dot-Product Attention</a:t>
            </a:r>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18</a:t>
            </a:fld>
            <a:endParaRPr lang="en-US" altLang="zh-CN"/>
          </a:p>
        </p:txBody>
      </p:sp>
      <p:pic>
        <p:nvPicPr>
          <p:cNvPr id="5" name="图片 4"/>
          <p:cNvPicPr>
            <a:picLocks noChangeAspect="1"/>
          </p:cNvPicPr>
          <p:nvPr/>
        </p:nvPicPr>
        <p:blipFill>
          <a:blip r:embed="rId3"/>
          <a:stretch>
            <a:fillRect/>
          </a:stretch>
        </p:blipFill>
        <p:spPr>
          <a:xfrm>
            <a:off x="1123854" y="2413907"/>
            <a:ext cx="3863785" cy="830814"/>
          </a:xfrm>
          <a:prstGeom prst="rect">
            <a:avLst/>
          </a:prstGeom>
        </p:spPr>
      </p:pic>
      <p:pic>
        <p:nvPicPr>
          <p:cNvPr id="6" name="图片 5"/>
          <p:cNvPicPr>
            <a:picLocks noChangeAspect="1"/>
          </p:cNvPicPr>
          <p:nvPr/>
        </p:nvPicPr>
        <p:blipFill>
          <a:blip r:embed="rId4"/>
          <a:stretch>
            <a:fillRect/>
          </a:stretch>
        </p:blipFill>
        <p:spPr>
          <a:xfrm>
            <a:off x="6000381" y="2059379"/>
            <a:ext cx="2221057" cy="2858246"/>
          </a:xfrm>
          <a:prstGeom prst="rect">
            <a:avLst/>
          </a:prstGeom>
        </p:spPr>
      </p:pic>
      <p:sp>
        <p:nvSpPr>
          <p:cNvPr id="7" name="内容占位符 2"/>
          <p:cNvSpPr txBox="1">
            <a:spLocks/>
          </p:cNvSpPr>
          <p:nvPr/>
        </p:nvSpPr>
        <p:spPr bwMode="auto">
          <a:xfrm>
            <a:off x="522514" y="3838114"/>
            <a:ext cx="4080164" cy="61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baseline="0">
                <a:solidFill>
                  <a:schemeClr val="tx1"/>
                </a:solidFill>
                <a:latin typeface="Times New Roman" panose="02020603050405020304" pitchFamily="18" charset="0"/>
                <a:ea typeface="宋体" panose="02010600030101010101" pitchFamily="2" charset="-122"/>
                <a:cs typeface="+mn-cs"/>
              </a:defRPr>
            </a:lvl1pPr>
            <a:lvl2pPr marL="742950" indent="-285750" algn="l" rtl="0" eaLnBrk="1" fontAlgn="base" hangingPunct="1">
              <a:spcBef>
                <a:spcPct val="20000"/>
              </a:spcBef>
              <a:spcAft>
                <a:spcPct val="0"/>
              </a:spcAft>
              <a:buChar char="–"/>
              <a:defRPr sz="2800" baseline="0">
                <a:solidFill>
                  <a:schemeClr val="tx1"/>
                </a:solidFill>
                <a:latin typeface="Times New Roman" panose="02020603050405020304" pitchFamily="18" charset="0"/>
                <a:ea typeface="宋体" panose="02010600030101010101" pitchFamily="2" charset="-122"/>
              </a:defRPr>
            </a:lvl2pPr>
            <a:lvl3pPr marL="1143000" indent="-228600" algn="l" rtl="0" eaLnBrk="1" fontAlgn="base" hangingPunct="1">
              <a:spcBef>
                <a:spcPct val="20000"/>
              </a:spcBef>
              <a:spcAft>
                <a:spcPct val="0"/>
              </a:spcAft>
              <a:buChar char="•"/>
              <a:defRPr sz="2400" baseline="0">
                <a:solidFill>
                  <a:schemeClr val="tx1"/>
                </a:solidFill>
                <a:latin typeface="Times New Roman" panose="02020603050405020304" pitchFamily="18" charset="0"/>
                <a:ea typeface="宋体" panose="02010600030101010101" pitchFamily="2" charset="-122"/>
              </a:defRPr>
            </a:lvl3pPr>
            <a:lvl4pPr marL="16002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ea typeface="宋体" panose="02010600030101010101" pitchFamily="2" charset="-122"/>
              </a:defRPr>
            </a:lvl4pPr>
            <a:lvl5pPr marL="20574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sz="2400" kern="0" dirty="0"/>
              <a:t>Feed-Forward Networks</a:t>
            </a:r>
            <a:endParaRPr lang="zh-CN" altLang="en-US" sz="2400" kern="0" dirty="0"/>
          </a:p>
        </p:txBody>
      </p:sp>
      <p:pic>
        <p:nvPicPr>
          <p:cNvPr id="8" name="图片 7"/>
          <p:cNvPicPr>
            <a:picLocks noChangeAspect="1"/>
          </p:cNvPicPr>
          <p:nvPr/>
        </p:nvPicPr>
        <p:blipFill>
          <a:blip r:embed="rId5"/>
          <a:stretch>
            <a:fillRect/>
          </a:stretch>
        </p:blipFill>
        <p:spPr>
          <a:xfrm>
            <a:off x="1328549" y="4364458"/>
            <a:ext cx="4290146" cy="514350"/>
          </a:xfrm>
          <a:prstGeom prst="rect">
            <a:avLst/>
          </a:prstGeom>
        </p:spPr>
      </p:pic>
      <mc:AlternateContent xmlns:mc="http://schemas.openxmlformats.org/markup-compatibility/2006" xmlns:a14="http://schemas.microsoft.com/office/drawing/2010/main">
        <mc:Choice Requires="a14">
          <p:sp>
            <p:nvSpPr>
              <p:cNvPr id="9" name="内容占位符 2"/>
              <p:cNvSpPr txBox="1">
                <a:spLocks/>
              </p:cNvSpPr>
              <p:nvPr/>
            </p:nvSpPr>
            <p:spPr bwMode="auto">
              <a:xfrm>
                <a:off x="1328549" y="3262581"/>
                <a:ext cx="3880757" cy="45184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baseline="0">
                    <a:solidFill>
                      <a:schemeClr val="tx1"/>
                    </a:solidFill>
                    <a:latin typeface="Times New Roman" panose="02020603050405020304" pitchFamily="18" charset="0"/>
                    <a:ea typeface="宋体" panose="02010600030101010101" pitchFamily="2" charset="-122"/>
                    <a:cs typeface="+mn-cs"/>
                  </a:defRPr>
                </a:lvl1pPr>
                <a:lvl2pPr marL="742950" indent="-285750" algn="l" rtl="0" eaLnBrk="1" fontAlgn="base" hangingPunct="1">
                  <a:spcBef>
                    <a:spcPct val="20000"/>
                  </a:spcBef>
                  <a:spcAft>
                    <a:spcPct val="0"/>
                  </a:spcAft>
                  <a:buChar char="–"/>
                  <a:defRPr sz="2800" baseline="0">
                    <a:solidFill>
                      <a:schemeClr val="tx1"/>
                    </a:solidFill>
                    <a:latin typeface="Times New Roman" panose="02020603050405020304" pitchFamily="18" charset="0"/>
                    <a:ea typeface="宋体" panose="02010600030101010101" pitchFamily="2" charset="-122"/>
                  </a:defRPr>
                </a:lvl2pPr>
                <a:lvl3pPr marL="1143000" indent="-228600" algn="l" rtl="0" eaLnBrk="1" fontAlgn="base" hangingPunct="1">
                  <a:spcBef>
                    <a:spcPct val="20000"/>
                  </a:spcBef>
                  <a:spcAft>
                    <a:spcPct val="0"/>
                  </a:spcAft>
                  <a:buChar char="•"/>
                  <a:defRPr sz="2400" baseline="0">
                    <a:solidFill>
                      <a:schemeClr val="tx1"/>
                    </a:solidFill>
                    <a:latin typeface="Times New Roman" panose="02020603050405020304" pitchFamily="18" charset="0"/>
                    <a:ea typeface="宋体" panose="02010600030101010101" pitchFamily="2" charset="-122"/>
                  </a:defRPr>
                </a:lvl3pPr>
                <a:lvl4pPr marL="16002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ea typeface="宋体" panose="02010600030101010101" pitchFamily="2" charset="-122"/>
                  </a:defRPr>
                </a:lvl4pPr>
                <a:lvl5pPr marL="20574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14:m>
                  <m:oMath xmlns:m="http://schemas.openxmlformats.org/officeDocument/2006/math">
                    <m:sSub>
                      <m:sSubPr>
                        <m:ctrlPr>
                          <a:rPr lang="pt-BR" altLang="zh-CN" sz="1500" i="1">
                            <a:latin typeface="Cambria Math" panose="02040503050406030204" pitchFamily="18" charset="0"/>
                          </a:rPr>
                        </m:ctrlPr>
                      </m:sSubPr>
                      <m:e>
                        <m:r>
                          <a:rPr lang="en-US" altLang="zh-CN" sz="1500" i="1">
                            <a:latin typeface="Cambria Math" panose="02040503050406030204" pitchFamily="18" charset="0"/>
                          </a:rPr>
                          <m:t>𝑑</m:t>
                        </m:r>
                      </m:e>
                      <m:sub>
                        <m:r>
                          <a:rPr lang="en-US" altLang="zh-CN" sz="1500" i="1">
                            <a:latin typeface="Cambria Math" panose="02040503050406030204" pitchFamily="18" charset="0"/>
                          </a:rPr>
                          <m:t>𝑘</m:t>
                        </m:r>
                      </m:sub>
                    </m:sSub>
                  </m:oMath>
                </a14:m>
                <a:r>
                  <a:rPr lang="en-US" altLang="zh-CN" sz="1500" kern="0" dirty="0"/>
                  <a:t> is the dimension of Query. </a:t>
                </a:r>
                <a:endParaRPr lang="zh-CN" altLang="en-US" sz="1500" kern="0" dirty="0"/>
              </a:p>
            </p:txBody>
          </p:sp>
        </mc:Choice>
        <mc:Fallback xmlns="">
          <p:sp>
            <p:nvSpPr>
              <p:cNvPr id="9" name="内容占位符 2"/>
              <p:cNvSpPr txBox="1">
                <a:spLocks noRot="1" noChangeAspect="1" noMove="1" noResize="1" noEditPoints="1" noAdjustHandles="1" noChangeArrowheads="1" noChangeShapeType="1" noTextEdit="1"/>
              </p:cNvSpPr>
              <p:nvPr/>
            </p:nvSpPr>
            <p:spPr bwMode="auto">
              <a:xfrm>
                <a:off x="1771396" y="3207108"/>
                <a:ext cx="5174343" cy="602456"/>
              </a:xfrm>
              <a:prstGeom prst="rect">
                <a:avLst/>
              </a:prstGeom>
              <a:blipFill rotWithShape="0">
                <a:blip r:embed="rId6"/>
                <a:stretch>
                  <a:fillRect t="-505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27409785"/>
      </p:ext>
    </p:extLst>
  </p:cSld>
  <p:clrMapOvr>
    <a:masterClrMapping/>
  </p:clrMapOvr>
  <p:transition advTm="1603"/>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Multi-Head Attention</a:t>
            </a:r>
            <a:endParaRPr lang="zh-CN" altLang="en-US" dirty="0"/>
          </a:p>
        </p:txBody>
      </p:sp>
      <p:sp>
        <p:nvSpPr>
          <p:cNvPr id="3" name="内容占位符 2"/>
          <p:cNvSpPr>
            <a:spLocks noGrp="1"/>
          </p:cNvSpPr>
          <p:nvPr>
            <p:ph idx="1"/>
          </p:nvPr>
        </p:nvSpPr>
        <p:spPr>
          <a:xfrm>
            <a:off x="355270" y="3573640"/>
            <a:ext cx="5825837" cy="1252847"/>
          </a:xfrm>
        </p:spPr>
        <p:txBody>
          <a:bodyPr/>
          <a:lstStyle/>
          <a:p>
            <a:r>
              <a:rPr lang="en-US" altLang="zh-CN" dirty="0"/>
              <a:t>Multi-head attention allows the model to jointly attend to information from different </a:t>
            </a:r>
            <a:r>
              <a:rPr lang="en-US" altLang="zh-CN" dirty="0" smtClean="0"/>
              <a:t>representation subspaces </a:t>
            </a:r>
            <a:r>
              <a:rPr lang="en-US" altLang="zh-CN" dirty="0"/>
              <a:t>at different positions.</a:t>
            </a:r>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19</a:t>
            </a:fld>
            <a:endParaRPr lang="en-US" altLang="zh-CN"/>
          </a:p>
        </p:txBody>
      </p:sp>
      <p:pic>
        <p:nvPicPr>
          <p:cNvPr id="5" name="图片 4"/>
          <p:cNvPicPr>
            <a:picLocks noChangeAspect="1"/>
          </p:cNvPicPr>
          <p:nvPr/>
        </p:nvPicPr>
        <p:blipFill>
          <a:blip r:embed="rId3"/>
          <a:stretch>
            <a:fillRect/>
          </a:stretch>
        </p:blipFill>
        <p:spPr>
          <a:xfrm>
            <a:off x="6016328" y="2000252"/>
            <a:ext cx="2457399" cy="3559328"/>
          </a:xfrm>
          <a:prstGeom prst="rect">
            <a:avLst/>
          </a:prstGeom>
        </p:spPr>
      </p:pic>
      <p:pic>
        <p:nvPicPr>
          <p:cNvPr id="6" name="图片 5"/>
          <p:cNvPicPr>
            <a:picLocks noChangeAspect="1"/>
          </p:cNvPicPr>
          <p:nvPr/>
        </p:nvPicPr>
        <p:blipFill>
          <a:blip r:embed="rId4"/>
          <a:stretch>
            <a:fillRect/>
          </a:stretch>
        </p:blipFill>
        <p:spPr>
          <a:xfrm>
            <a:off x="355271" y="2237772"/>
            <a:ext cx="5337497" cy="869747"/>
          </a:xfrm>
          <a:prstGeom prst="rect">
            <a:avLst/>
          </a:prstGeom>
        </p:spPr>
      </p:pic>
    </p:spTree>
    <p:extLst>
      <p:ext uri="{BB962C8B-B14F-4D97-AF65-F5344CB8AC3E}">
        <p14:creationId xmlns:p14="http://schemas.microsoft.com/office/powerpoint/2010/main" val="1794202130"/>
      </p:ext>
    </p:extLst>
  </p:cSld>
  <p:clrMapOvr>
    <a:masterClrMapping/>
  </p:clrMapOvr>
  <p:transition advTm="25003"/>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484784"/>
            <a:ext cx="7344816" cy="571500"/>
          </a:xfrm>
        </p:spPr>
        <p:txBody>
          <a:bodyPr/>
          <a:lstStyle/>
          <a:p>
            <a:r>
              <a:rPr lang="en-US" altLang="zh-CN" sz="2400" dirty="0"/>
              <a:t>Outline</a:t>
            </a: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2</a:t>
            </a:fld>
            <a:endParaRPr lang="en-US" altLang="zh-CN"/>
          </a:p>
        </p:txBody>
      </p:sp>
      <p:sp>
        <p:nvSpPr>
          <p:cNvPr id="7" name="矩形 6"/>
          <p:cNvSpPr/>
          <p:nvPr/>
        </p:nvSpPr>
        <p:spPr>
          <a:xfrm>
            <a:off x="1547664" y="2056284"/>
            <a:ext cx="6318702" cy="3231654"/>
          </a:xfrm>
          <a:prstGeom prst="rect">
            <a:avLst/>
          </a:prstGeom>
        </p:spPr>
        <p:txBody>
          <a:bodyPr wrap="square">
            <a:spAutoFit/>
          </a:bodyPr>
          <a:lstStyle/>
          <a:p>
            <a:pPr marL="300038" indent="-300038">
              <a:buFont typeface="Wingdings" pitchFamily="2" charset="2"/>
              <a:buChar char="Ø"/>
            </a:pPr>
            <a:r>
              <a:rPr lang="en-US" altLang="zh-CN" b="1" dirty="0"/>
              <a:t>Encoder-Decoder Architecture</a:t>
            </a:r>
          </a:p>
          <a:p>
            <a:pPr marL="300038" indent="-300038">
              <a:buFont typeface="Wingdings" pitchFamily="2" charset="2"/>
              <a:buChar char="Ø"/>
            </a:pPr>
            <a:endParaRPr lang="en-US" altLang="zh-CN" b="1" dirty="0"/>
          </a:p>
          <a:p>
            <a:pPr marL="300038" indent="-300038">
              <a:buFont typeface="Wingdings" pitchFamily="2" charset="2"/>
              <a:buChar char="Ø"/>
            </a:pPr>
            <a:r>
              <a:rPr lang="en-US" altLang="zh-CN" b="1" dirty="0"/>
              <a:t>Attention Model</a:t>
            </a:r>
          </a:p>
          <a:p>
            <a:r>
              <a:rPr lang="en-US" altLang="zh-CN" b="1" dirty="0"/>
              <a:t>      </a:t>
            </a:r>
          </a:p>
          <a:p>
            <a:pPr marL="300038" indent="-300038">
              <a:buFont typeface="Wingdings" pitchFamily="2" charset="2"/>
              <a:buChar char="Ø"/>
            </a:pPr>
            <a:r>
              <a:rPr lang="en-US" altLang="zh-CN" b="1" dirty="0"/>
              <a:t>Transformer</a:t>
            </a:r>
          </a:p>
          <a:p>
            <a:pPr marL="600075" lvl="1" indent="-257175">
              <a:buFont typeface="Arial" panose="020B0604020202020204" pitchFamily="34" charset="0"/>
              <a:buChar char="•"/>
            </a:pPr>
            <a:r>
              <a:rPr lang="en-US" altLang="zh-CN" sz="1500" b="1" dirty="0"/>
              <a:t>Scaled Dot-Product Attention</a:t>
            </a:r>
          </a:p>
          <a:p>
            <a:pPr marL="600075" lvl="1" indent="-257175">
              <a:buFont typeface="Arial" panose="020B0604020202020204" pitchFamily="34" charset="0"/>
              <a:buChar char="•"/>
            </a:pPr>
            <a:r>
              <a:rPr lang="en-US" altLang="zh-CN" sz="1500" b="1" dirty="0"/>
              <a:t>Multi-Head Attention</a:t>
            </a:r>
          </a:p>
          <a:p>
            <a:pPr marL="600075" lvl="1" indent="-257175">
              <a:buFont typeface="Arial" panose="020B0604020202020204" pitchFamily="34" charset="0"/>
              <a:buChar char="•"/>
            </a:pPr>
            <a:r>
              <a:rPr lang="en-US" altLang="zh-CN" sz="1500" b="1" dirty="0"/>
              <a:t>Feed-Forward Networks</a:t>
            </a:r>
          </a:p>
          <a:p>
            <a:pPr marL="600075" lvl="1" indent="-257175">
              <a:buFont typeface="Arial" panose="020B0604020202020204" pitchFamily="34" charset="0"/>
              <a:buChar char="•"/>
            </a:pPr>
            <a:r>
              <a:rPr lang="en-US" altLang="zh-CN" sz="1500" b="1" dirty="0"/>
              <a:t>Positional Encoding</a:t>
            </a:r>
          </a:p>
          <a:p>
            <a:pPr marL="600075" lvl="1" indent="-257175">
              <a:buFont typeface="Arial" panose="020B0604020202020204" pitchFamily="34" charset="0"/>
              <a:buChar char="•"/>
            </a:pPr>
            <a:endParaRPr lang="en-US" altLang="zh-CN" b="1" dirty="0"/>
          </a:p>
          <a:p>
            <a:pPr marL="300038" indent="-300038">
              <a:buFont typeface="Wingdings" pitchFamily="2" charset="2"/>
              <a:buChar char="Ø"/>
            </a:pPr>
            <a:r>
              <a:rPr lang="en-US" altLang="zh-CN" b="1" dirty="0"/>
              <a:t>Experiments</a:t>
            </a:r>
            <a:br>
              <a:rPr lang="en-US" altLang="zh-CN" b="1" dirty="0"/>
            </a:br>
            <a:endParaRPr lang="zh-CN" altLang="en-US" b="1" dirty="0"/>
          </a:p>
        </p:txBody>
      </p:sp>
    </p:spTree>
    <p:extLst>
      <p:ext uri="{BB962C8B-B14F-4D97-AF65-F5344CB8AC3E}">
        <p14:creationId xmlns:p14="http://schemas.microsoft.com/office/powerpoint/2010/main" val="2864801507"/>
      </p:ext>
    </p:extLst>
  </p:cSld>
  <p:clrMapOvr>
    <a:masterClrMapping/>
  </p:clrMapOvr>
  <p:transition advTm="34"/>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Encoder Part</a:t>
            </a:r>
            <a:endParaRPr lang="zh-CN" altLang="en-US" dirty="0"/>
          </a:p>
        </p:txBody>
      </p:sp>
      <p:sp>
        <p:nvSpPr>
          <p:cNvPr id="3" name="内容占位符 2"/>
          <p:cNvSpPr>
            <a:spLocks noGrp="1"/>
          </p:cNvSpPr>
          <p:nvPr>
            <p:ph idx="1"/>
          </p:nvPr>
        </p:nvSpPr>
        <p:spPr>
          <a:xfrm>
            <a:off x="533401" y="2000250"/>
            <a:ext cx="5374481" cy="3486150"/>
          </a:xfrm>
        </p:spPr>
        <p:txBody>
          <a:bodyPr/>
          <a:lstStyle/>
          <a:p>
            <a:r>
              <a:rPr lang="en-US" altLang="zh-CN" dirty="0" smtClean="0"/>
              <a:t>One layer of Encoder Part consists:</a:t>
            </a:r>
          </a:p>
          <a:p>
            <a:pPr lvl="1"/>
            <a:r>
              <a:rPr lang="en-US" altLang="zh-CN" dirty="0" smtClean="0"/>
              <a:t>Multi-Head Attention layer</a:t>
            </a:r>
          </a:p>
          <a:p>
            <a:pPr lvl="1"/>
            <a:r>
              <a:rPr lang="en-US" altLang="zh-CN" dirty="0" smtClean="0"/>
              <a:t>Feed Forward</a:t>
            </a:r>
          </a:p>
          <a:p>
            <a:pPr lvl="1"/>
            <a:r>
              <a:rPr lang="en-US" altLang="zh-CN" dirty="0" smtClean="0"/>
              <a:t>Add &amp; Norm</a:t>
            </a:r>
          </a:p>
          <a:p>
            <a:pPr lvl="1"/>
            <a:endParaRPr lang="en-US" altLang="zh-CN" dirty="0"/>
          </a:p>
          <a:p>
            <a:r>
              <a:rPr lang="en-US" altLang="zh-CN" dirty="0" smtClean="0"/>
              <a:t>The Encoder </a:t>
            </a:r>
            <a:r>
              <a:rPr lang="en-US" altLang="zh-CN" dirty="0"/>
              <a:t>Part </a:t>
            </a:r>
            <a:r>
              <a:rPr lang="en-US" altLang="zh-CN" dirty="0" smtClean="0"/>
              <a:t>is </a:t>
            </a:r>
            <a:r>
              <a:rPr lang="en-US" altLang="zh-CN" dirty="0"/>
              <a:t>represented by t</a:t>
            </a:r>
            <a:r>
              <a:rPr lang="en-US" altLang="zh-CN" dirty="0" smtClean="0"/>
              <a:t>he </a:t>
            </a:r>
            <a:r>
              <a:rPr lang="en-US" altLang="zh-CN" dirty="0"/>
              <a:t>multi layer stack structure </a:t>
            </a:r>
            <a:r>
              <a:rPr lang="en-US" altLang="zh-CN" dirty="0" smtClean="0"/>
              <a:t>.</a:t>
            </a:r>
            <a:endParaRPr lang="en-US" altLang="zh-CN"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20</a:t>
            </a:fld>
            <a:endParaRPr lang="en-US" altLang="zh-CN"/>
          </a:p>
        </p:txBody>
      </p:sp>
      <p:pic>
        <p:nvPicPr>
          <p:cNvPr id="5" name="图片 4"/>
          <p:cNvPicPr>
            <a:picLocks noChangeAspect="1"/>
          </p:cNvPicPr>
          <p:nvPr/>
        </p:nvPicPr>
        <p:blipFill>
          <a:blip r:embed="rId3"/>
          <a:stretch>
            <a:fillRect/>
          </a:stretch>
        </p:blipFill>
        <p:spPr>
          <a:xfrm>
            <a:off x="5907883" y="1871665"/>
            <a:ext cx="1935956" cy="3507581"/>
          </a:xfrm>
          <a:prstGeom prst="rect">
            <a:avLst/>
          </a:prstGeom>
        </p:spPr>
      </p:pic>
    </p:spTree>
    <p:extLst>
      <p:ext uri="{BB962C8B-B14F-4D97-AF65-F5344CB8AC3E}">
        <p14:creationId xmlns:p14="http://schemas.microsoft.com/office/powerpoint/2010/main" val="444741196"/>
      </p:ext>
    </p:extLst>
  </p:cSld>
  <p:clrMapOvr>
    <a:masterClrMapping/>
  </p:clrMapOvr>
  <p:transition advTm="909"/>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Decoder </a:t>
            </a:r>
            <a:r>
              <a:rPr lang="en-US" altLang="zh-CN" dirty="0"/>
              <a:t>Part</a:t>
            </a:r>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21</a:t>
            </a:fld>
            <a:endParaRPr lang="en-US" altLang="zh-CN"/>
          </a:p>
        </p:txBody>
      </p:sp>
      <p:pic>
        <p:nvPicPr>
          <p:cNvPr id="6" name="图片 5"/>
          <p:cNvPicPr>
            <a:picLocks noChangeAspect="1"/>
          </p:cNvPicPr>
          <p:nvPr/>
        </p:nvPicPr>
        <p:blipFill>
          <a:blip r:embed="rId3"/>
          <a:stretch>
            <a:fillRect/>
          </a:stretch>
        </p:blipFill>
        <p:spPr>
          <a:xfrm>
            <a:off x="6729412" y="1485900"/>
            <a:ext cx="1328738" cy="3971925"/>
          </a:xfrm>
          <a:prstGeom prst="rect">
            <a:avLst/>
          </a:prstGeom>
        </p:spPr>
      </p:pic>
      <p:sp>
        <p:nvSpPr>
          <p:cNvPr id="7" name="内容占位符 2"/>
          <p:cNvSpPr txBox="1">
            <a:spLocks/>
          </p:cNvSpPr>
          <p:nvPr/>
        </p:nvSpPr>
        <p:spPr bwMode="auto">
          <a:xfrm>
            <a:off x="533401" y="2000250"/>
            <a:ext cx="5374481"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baseline="0">
                <a:solidFill>
                  <a:schemeClr val="tx1"/>
                </a:solidFill>
                <a:latin typeface="Times New Roman" panose="02020603050405020304" pitchFamily="18" charset="0"/>
                <a:ea typeface="宋体" panose="02010600030101010101" pitchFamily="2" charset="-122"/>
                <a:cs typeface="+mn-cs"/>
              </a:defRPr>
            </a:lvl1pPr>
            <a:lvl2pPr marL="742950" indent="-285750" algn="l" rtl="0" eaLnBrk="1" fontAlgn="base" hangingPunct="1">
              <a:spcBef>
                <a:spcPct val="20000"/>
              </a:spcBef>
              <a:spcAft>
                <a:spcPct val="0"/>
              </a:spcAft>
              <a:buChar char="–"/>
              <a:defRPr sz="2800" baseline="0">
                <a:solidFill>
                  <a:schemeClr val="tx1"/>
                </a:solidFill>
                <a:latin typeface="Times New Roman" panose="02020603050405020304" pitchFamily="18" charset="0"/>
                <a:ea typeface="宋体" panose="02010600030101010101" pitchFamily="2" charset="-122"/>
              </a:defRPr>
            </a:lvl2pPr>
            <a:lvl3pPr marL="1143000" indent="-228600" algn="l" rtl="0" eaLnBrk="1" fontAlgn="base" hangingPunct="1">
              <a:spcBef>
                <a:spcPct val="20000"/>
              </a:spcBef>
              <a:spcAft>
                <a:spcPct val="0"/>
              </a:spcAft>
              <a:buChar char="•"/>
              <a:defRPr sz="2400" baseline="0">
                <a:solidFill>
                  <a:schemeClr val="tx1"/>
                </a:solidFill>
                <a:latin typeface="Times New Roman" panose="02020603050405020304" pitchFamily="18" charset="0"/>
                <a:ea typeface="宋体" panose="02010600030101010101" pitchFamily="2" charset="-122"/>
              </a:defRPr>
            </a:lvl3pPr>
            <a:lvl4pPr marL="16002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ea typeface="宋体" panose="02010600030101010101" pitchFamily="2" charset="-122"/>
              </a:defRPr>
            </a:lvl4pPr>
            <a:lvl5pPr marL="20574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sz="2400" kern="0" dirty="0"/>
              <a:t>One layer of Decoder Part consists:</a:t>
            </a:r>
          </a:p>
          <a:p>
            <a:pPr lvl="1"/>
            <a:r>
              <a:rPr lang="en-US" altLang="zh-CN" sz="2100" kern="0" dirty="0"/>
              <a:t>Multi-Head Attention layer(Masked)</a:t>
            </a:r>
          </a:p>
          <a:p>
            <a:pPr lvl="1"/>
            <a:r>
              <a:rPr lang="en-US" altLang="zh-CN" sz="2100" kern="0" dirty="0"/>
              <a:t>Multi-Head Attention layer</a:t>
            </a:r>
          </a:p>
          <a:p>
            <a:pPr lvl="1"/>
            <a:r>
              <a:rPr lang="en-US" altLang="zh-CN" sz="2100" kern="0" dirty="0"/>
              <a:t>Feed Forward</a:t>
            </a:r>
          </a:p>
          <a:p>
            <a:pPr lvl="1"/>
            <a:r>
              <a:rPr lang="en-US" altLang="zh-CN" sz="2100" dirty="0"/>
              <a:t>Add &amp; Norm</a:t>
            </a:r>
            <a:endParaRPr lang="en-US" altLang="zh-CN" sz="2100" kern="0" dirty="0"/>
          </a:p>
          <a:p>
            <a:pPr lvl="1"/>
            <a:endParaRPr lang="en-US" altLang="zh-CN" sz="2100" kern="0" dirty="0"/>
          </a:p>
          <a:p>
            <a:r>
              <a:rPr lang="en-US" altLang="zh-CN" sz="2400" kern="0" dirty="0"/>
              <a:t>Using mask to prevent backward data.</a:t>
            </a:r>
          </a:p>
        </p:txBody>
      </p:sp>
    </p:spTree>
    <p:extLst>
      <p:ext uri="{BB962C8B-B14F-4D97-AF65-F5344CB8AC3E}">
        <p14:creationId xmlns:p14="http://schemas.microsoft.com/office/powerpoint/2010/main" val="202515964"/>
      </p:ext>
    </p:extLst>
  </p:cSld>
  <p:clrMapOvr>
    <a:masterClrMapping/>
  </p:clrMapOvr>
  <p:transition advTm="40933"/>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Three attention layer in the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41080" y="1857377"/>
                <a:ext cx="6088308" cy="3472961"/>
              </a:xfrm>
            </p:spPr>
            <p:txBody>
              <a:bodyPr/>
              <a:lstStyle/>
              <a:p>
                <a:r>
                  <a:rPr lang="en-US" altLang="zh-CN" sz="2100" b="1" dirty="0"/>
                  <a:t>Encoder-decoder attention</a:t>
                </a:r>
              </a:p>
              <a:p>
                <a:pPr marL="342900" lvl="1" indent="0">
                  <a:buNone/>
                </a:pPr>
                <a:r>
                  <a:rPr lang="en-US" altLang="zh-CN" sz="1800" dirty="0"/>
                  <a:t>Y = </a:t>
                </a:r>
                <a:r>
                  <a:rPr lang="en-US" altLang="zh-CN" sz="1800" dirty="0" err="1"/>
                  <a:t>MultiHead</a:t>
                </a:r>
                <a:r>
                  <a:rPr lang="en-US" altLang="zh-CN" sz="1800" dirty="0"/>
                  <a:t>(Q,K,V) = </a:t>
                </a:r>
                <a:r>
                  <a:rPr lang="en-US" altLang="zh-CN" sz="1800" dirty="0" err="1"/>
                  <a:t>MultiHead</a:t>
                </a:r>
                <a:r>
                  <a:rPr lang="en-US" altLang="zh-CN" sz="1800" dirty="0"/>
                  <a:t>(</a:t>
                </a:r>
                <a14:m>
                  <m:oMath xmlns:m="http://schemas.openxmlformats.org/officeDocument/2006/math">
                    <m:sSub>
                      <m:sSubPr>
                        <m:ctrlPr>
                          <a:rPr lang="pt-BR"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𝑑</m:t>
                        </m:r>
                      </m:sub>
                    </m:sSub>
                  </m:oMath>
                </a14:m>
                <a:r>
                  <a:rPr lang="en-US" altLang="zh-CN" sz="1800" dirty="0"/>
                  <a:t>,</a:t>
                </a:r>
                <a:r>
                  <a:rPr lang="pt-BR" altLang="zh-CN" sz="1800" dirty="0"/>
                  <a:t> </a:t>
                </a:r>
                <a14:m>
                  <m:oMath xmlns:m="http://schemas.openxmlformats.org/officeDocument/2006/math">
                    <m:sSub>
                      <m:sSubPr>
                        <m:ctrlPr>
                          <a:rPr lang="pt-BR"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𝑒</m:t>
                        </m:r>
                      </m:sub>
                    </m:sSub>
                  </m:oMath>
                </a14:m>
                <a:r>
                  <a:rPr lang="en-US" altLang="zh-CN" sz="1800" dirty="0"/>
                  <a:t>,</a:t>
                </a:r>
                <a:r>
                  <a:rPr lang="pt-BR" altLang="zh-CN" sz="1800" dirty="0"/>
                  <a:t> </a:t>
                </a:r>
                <a14:m>
                  <m:oMath xmlns:m="http://schemas.openxmlformats.org/officeDocument/2006/math">
                    <m:sSub>
                      <m:sSubPr>
                        <m:ctrlPr>
                          <a:rPr lang="pt-BR"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𝑒</m:t>
                        </m:r>
                      </m:sub>
                    </m:sSub>
                  </m:oMath>
                </a14:m>
                <a:r>
                  <a:rPr lang="en-US" altLang="zh-CN" sz="1800" dirty="0"/>
                  <a:t>)</a:t>
                </a:r>
              </a:p>
              <a:p>
                <a:pPr marL="342900" lvl="1" indent="0">
                  <a:buNone/>
                </a:pPr>
                <a:endParaRPr lang="en-US" altLang="zh-CN" sz="1800" dirty="0"/>
              </a:p>
              <a:p>
                <a:r>
                  <a:rPr lang="en-US" altLang="zh-CN" sz="2100" b="1" dirty="0"/>
                  <a:t>Self-attention layers in the encoder</a:t>
                </a:r>
              </a:p>
              <a:p>
                <a:pPr marL="342900" lvl="1" indent="0">
                  <a:buNone/>
                </a:pPr>
                <a:r>
                  <a:rPr lang="en-US" altLang="zh-CN" sz="1800" dirty="0"/>
                  <a:t>Y = </a:t>
                </a:r>
                <a:r>
                  <a:rPr lang="en-US" altLang="zh-CN" sz="1800" dirty="0" err="1"/>
                  <a:t>MultiHead</a:t>
                </a:r>
                <a:r>
                  <a:rPr lang="en-US" altLang="zh-CN" sz="1800" dirty="0"/>
                  <a:t>(Q,K,V) = </a:t>
                </a:r>
                <a:r>
                  <a:rPr lang="en-US" altLang="zh-CN" sz="1800" dirty="0" err="1"/>
                  <a:t>MultiHead</a:t>
                </a:r>
                <a:r>
                  <a:rPr lang="en-US" altLang="zh-CN" sz="1800" dirty="0"/>
                  <a:t>(</a:t>
                </a:r>
                <a14:m>
                  <m:oMath xmlns:m="http://schemas.openxmlformats.org/officeDocument/2006/math">
                    <m:sSub>
                      <m:sSubPr>
                        <m:ctrlPr>
                          <a:rPr lang="pt-BR"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𝑒</m:t>
                        </m:r>
                      </m:sub>
                    </m:sSub>
                  </m:oMath>
                </a14:m>
                <a:r>
                  <a:rPr lang="en-US" altLang="zh-CN" sz="1800" dirty="0"/>
                  <a:t>,</a:t>
                </a:r>
                <a:r>
                  <a:rPr lang="pt-BR" altLang="zh-CN" sz="1800" dirty="0"/>
                  <a:t> </a:t>
                </a:r>
                <a14:m>
                  <m:oMath xmlns:m="http://schemas.openxmlformats.org/officeDocument/2006/math">
                    <m:sSub>
                      <m:sSubPr>
                        <m:ctrlPr>
                          <a:rPr lang="pt-BR"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𝑒</m:t>
                        </m:r>
                      </m:sub>
                    </m:sSub>
                  </m:oMath>
                </a14:m>
                <a:r>
                  <a:rPr lang="en-US" altLang="zh-CN" sz="1800" dirty="0"/>
                  <a:t>,</a:t>
                </a:r>
                <a:r>
                  <a:rPr lang="pt-BR" altLang="zh-CN" sz="1800" dirty="0"/>
                  <a:t> </a:t>
                </a:r>
                <a14:m>
                  <m:oMath xmlns:m="http://schemas.openxmlformats.org/officeDocument/2006/math">
                    <m:sSub>
                      <m:sSubPr>
                        <m:ctrlPr>
                          <a:rPr lang="pt-BR"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𝑒</m:t>
                        </m:r>
                      </m:sub>
                    </m:sSub>
                  </m:oMath>
                </a14:m>
                <a:r>
                  <a:rPr lang="en-US" altLang="zh-CN" sz="1800" dirty="0"/>
                  <a:t>)</a:t>
                </a:r>
              </a:p>
              <a:p>
                <a:pPr marL="342900" lvl="1" indent="0">
                  <a:buNone/>
                </a:pPr>
                <a:endParaRPr lang="zh-CN" altLang="en-US" sz="1800" dirty="0"/>
              </a:p>
              <a:p>
                <a:r>
                  <a:rPr lang="en-US" altLang="zh-CN" sz="2100" b="1" dirty="0"/>
                  <a:t>Self-attention layers in the decoder</a:t>
                </a:r>
              </a:p>
              <a:p>
                <a:pPr marL="342900" lvl="1" indent="0">
                  <a:buNone/>
                </a:pPr>
                <a:r>
                  <a:rPr lang="en-US" altLang="zh-CN" sz="1800" dirty="0"/>
                  <a:t>Y = </a:t>
                </a:r>
                <a:r>
                  <a:rPr lang="en-US" altLang="zh-CN" sz="1800" dirty="0" err="1"/>
                  <a:t>MultiHead</a:t>
                </a:r>
                <a:r>
                  <a:rPr lang="en-US" altLang="zh-CN" sz="1800" dirty="0"/>
                  <a:t>(Q,K,V) = </a:t>
                </a:r>
                <a:r>
                  <a:rPr lang="en-US" altLang="zh-CN" sz="1800" dirty="0" err="1"/>
                  <a:t>MultiHead</a:t>
                </a:r>
                <a:r>
                  <a:rPr lang="en-US" altLang="zh-CN" sz="1800" dirty="0"/>
                  <a:t>(</a:t>
                </a:r>
                <a14:m>
                  <m:oMath xmlns:m="http://schemas.openxmlformats.org/officeDocument/2006/math">
                    <m:sSub>
                      <m:sSubPr>
                        <m:ctrlPr>
                          <a:rPr lang="pt-BR"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𝑑</m:t>
                        </m:r>
                      </m:sub>
                    </m:sSub>
                  </m:oMath>
                </a14:m>
                <a:r>
                  <a:rPr lang="en-US" altLang="zh-CN" sz="1800" dirty="0"/>
                  <a:t>,</a:t>
                </a:r>
                <a:r>
                  <a:rPr lang="pt-BR" altLang="zh-CN" sz="1800" dirty="0"/>
                  <a:t> </a:t>
                </a:r>
                <a14:m>
                  <m:oMath xmlns:m="http://schemas.openxmlformats.org/officeDocument/2006/math">
                    <m:sSub>
                      <m:sSubPr>
                        <m:ctrlPr>
                          <a:rPr lang="pt-BR"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𝑑</m:t>
                        </m:r>
                      </m:sub>
                    </m:sSub>
                  </m:oMath>
                </a14:m>
                <a:r>
                  <a:rPr lang="en-US" altLang="zh-CN" sz="1800" dirty="0"/>
                  <a:t>,</a:t>
                </a:r>
                <a:r>
                  <a:rPr lang="pt-BR" altLang="zh-CN" sz="1800" dirty="0"/>
                  <a:t> </a:t>
                </a:r>
                <a14:m>
                  <m:oMath xmlns:m="http://schemas.openxmlformats.org/officeDocument/2006/math">
                    <m:sSub>
                      <m:sSubPr>
                        <m:ctrlPr>
                          <a:rPr lang="pt-BR"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𝑑</m:t>
                        </m:r>
                      </m:sub>
                    </m:sSub>
                  </m:oMath>
                </a14:m>
                <a:r>
                  <a:rPr lang="en-US" altLang="zh-CN" sz="1800" dirty="0"/>
                  <a:t>)</a:t>
                </a:r>
                <a:endParaRPr lang="zh-CN" altLang="en-US" sz="1800" dirty="0"/>
              </a:p>
              <a:p>
                <a:pPr marL="342900" lvl="1" indent="0">
                  <a:buNone/>
                </a:pP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8106" y="1333500"/>
                <a:ext cx="8117744" cy="4630615"/>
              </a:xfrm>
              <a:blipFill rotWithShape="0">
                <a:blip r:embed="rId3"/>
                <a:stretch>
                  <a:fillRect l="-1351" t="-1449"/>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22</a:t>
            </a:fld>
            <a:endParaRPr lang="en-US" altLang="zh-CN"/>
          </a:p>
        </p:txBody>
      </p:sp>
      <p:pic>
        <p:nvPicPr>
          <p:cNvPr id="5" name="图片 4"/>
          <p:cNvPicPr>
            <a:picLocks noChangeAspect="1"/>
          </p:cNvPicPr>
          <p:nvPr/>
        </p:nvPicPr>
        <p:blipFill>
          <a:blip r:embed="rId4"/>
          <a:stretch>
            <a:fillRect/>
          </a:stretch>
        </p:blipFill>
        <p:spPr>
          <a:xfrm>
            <a:off x="6250696" y="1857375"/>
            <a:ext cx="2548109" cy="3829050"/>
          </a:xfrm>
          <a:prstGeom prst="rect">
            <a:avLst/>
          </a:prstGeom>
        </p:spPr>
      </p:pic>
    </p:spTree>
    <p:extLst>
      <p:ext uri="{BB962C8B-B14F-4D97-AF65-F5344CB8AC3E}">
        <p14:creationId xmlns:p14="http://schemas.microsoft.com/office/powerpoint/2010/main" val="1671201005"/>
      </p:ext>
    </p:extLst>
  </p:cSld>
  <p:clrMapOvr>
    <a:masterClrMapping/>
  </p:clrMapOvr>
  <p:transition advTm="22665"/>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Positional Encoding</a:t>
            </a:r>
            <a:endParaRPr lang="zh-CN" altLang="en-US" dirty="0"/>
          </a:p>
        </p:txBody>
      </p:sp>
      <p:sp>
        <p:nvSpPr>
          <p:cNvPr id="3" name="内容占位符 2"/>
          <p:cNvSpPr>
            <a:spLocks noGrp="1"/>
          </p:cNvSpPr>
          <p:nvPr>
            <p:ph idx="1"/>
          </p:nvPr>
        </p:nvSpPr>
        <p:spPr>
          <a:xfrm>
            <a:off x="466725" y="2144581"/>
            <a:ext cx="7191375" cy="1082942"/>
          </a:xfrm>
        </p:spPr>
        <p:txBody>
          <a:bodyPr/>
          <a:lstStyle/>
          <a:p>
            <a:r>
              <a:rPr lang="en-US" altLang="zh-CN" dirty="0" smtClean="0"/>
              <a:t>Problem</a:t>
            </a:r>
            <a:r>
              <a:rPr lang="zh-CN" altLang="en-US" dirty="0" smtClean="0"/>
              <a:t>：</a:t>
            </a:r>
            <a:endParaRPr lang="en-US" altLang="zh-CN" dirty="0" smtClean="0"/>
          </a:p>
          <a:p>
            <a:pPr lvl="1"/>
            <a:r>
              <a:rPr lang="en-US" altLang="zh-CN" dirty="0"/>
              <a:t>There is no circular structure in the </a:t>
            </a:r>
            <a:r>
              <a:rPr lang="en-US" altLang="zh-CN" dirty="0" smtClean="0"/>
              <a:t>model, </a:t>
            </a:r>
            <a:r>
              <a:rPr lang="en-US" altLang="zh-CN" dirty="0"/>
              <a:t>so how to </a:t>
            </a:r>
            <a:r>
              <a:rPr lang="en-US" altLang="zh-CN" dirty="0" smtClean="0"/>
              <a:t>use the </a:t>
            </a:r>
            <a:r>
              <a:rPr lang="en-US" altLang="zh-CN" dirty="0"/>
              <a:t>location information of the input data</a:t>
            </a:r>
            <a:r>
              <a:rPr lang="en-US" altLang="zh-CN" dirty="0" smtClean="0"/>
              <a:t>?</a:t>
            </a:r>
          </a:p>
          <a:p>
            <a:pPr lvl="1"/>
            <a:endParaRPr lang="en-US" altLang="zh-CN" dirty="0" smtClean="0"/>
          </a:p>
          <a:p>
            <a:r>
              <a:rPr lang="en-US" altLang="zh-CN" dirty="0" smtClean="0"/>
              <a:t>One way </a:t>
            </a:r>
            <a:r>
              <a:rPr lang="en-US" altLang="zh-CN" dirty="0"/>
              <a:t>is to use position embedding.</a:t>
            </a:r>
            <a:endParaRPr lang="en-US" altLang="zh-CN" dirty="0" smtClean="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23</a:t>
            </a:fld>
            <a:endParaRPr lang="en-US" altLang="zh-CN"/>
          </a:p>
        </p:txBody>
      </p:sp>
    </p:spTree>
    <p:extLst>
      <p:ext uri="{BB962C8B-B14F-4D97-AF65-F5344CB8AC3E}">
        <p14:creationId xmlns:p14="http://schemas.microsoft.com/office/powerpoint/2010/main" val="114314398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Positional Encoding</a:t>
            </a:r>
            <a:endParaRPr lang="zh-CN" altLang="en-US" dirty="0"/>
          </a:p>
        </p:txBody>
      </p:sp>
      <p:sp>
        <p:nvSpPr>
          <p:cNvPr id="3" name="内容占位符 2"/>
          <p:cNvSpPr>
            <a:spLocks noGrp="1"/>
          </p:cNvSpPr>
          <p:nvPr>
            <p:ph idx="1"/>
          </p:nvPr>
        </p:nvSpPr>
        <p:spPr>
          <a:xfrm>
            <a:off x="600075" y="3923243"/>
            <a:ext cx="7191375" cy="582199"/>
          </a:xfrm>
        </p:spPr>
        <p:txBody>
          <a:bodyPr/>
          <a:lstStyle/>
          <a:p>
            <a:r>
              <a:rPr lang="en-US" altLang="zh-CN" dirty="0"/>
              <a:t>Why use trigonometric functions?</a:t>
            </a:r>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24</a:t>
            </a:fld>
            <a:endParaRPr lang="en-US" altLang="zh-CN"/>
          </a:p>
        </p:txBody>
      </p:sp>
      <p:pic>
        <p:nvPicPr>
          <p:cNvPr id="5" name="图片 4"/>
          <p:cNvPicPr>
            <a:picLocks noChangeAspect="1"/>
          </p:cNvPicPr>
          <p:nvPr/>
        </p:nvPicPr>
        <p:blipFill>
          <a:blip r:embed="rId3"/>
          <a:stretch>
            <a:fillRect/>
          </a:stretch>
        </p:blipFill>
        <p:spPr>
          <a:xfrm>
            <a:off x="1608536" y="2726779"/>
            <a:ext cx="4907756" cy="1201604"/>
          </a:xfrm>
          <a:prstGeom prst="rect">
            <a:avLst/>
          </a:prstGeom>
        </p:spPr>
      </p:pic>
      <p:sp>
        <p:nvSpPr>
          <p:cNvPr id="6" name="内容占位符 2"/>
          <p:cNvSpPr txBox="1">
            <a:spLocks/>
          </p:cNvSpPr>
          <p:nvPr/>
        </p:nvSpPr>
        <p:spPr bwMode="auto">
          <a:xfrm>
            <a:off x="581025" y="2166559"/>
            <a:ext cx="7191375" cy="58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baseline="0">
                <a:solidFill>
                  <a:schemeClr val="tx1"/>
                </a:solidFill>
                <a:latin typeface="Times New Roman" panose="02020603050405020304" pitchFamily="18" charset="0"/>
                <a:ea typeface="宋体" panose="02010600030101010101" pitchFamily="2" charset="-122"/>
                <a:cs typeface="+mn-cs"/>
              </a:defRPr>
            </a:lvl1pPr>
            <a:lvl2pPr marL="742950" indent="-285750" algn="l" rtl="0" eaLnBrk="1" fontAlgn="base" hangingPunct="1">
              <a:spcBef>
                <a:spcPct val="20000"/>
              </a:spcBef>
              <a:spcAft>
                <a:spcPct val="0"/>
              </a:spcAft>
              <a:buChar char="–"/>
              <a:defRPr sz="2800" baseline="0">
                <a:solidFill>
                  <a:schemeClr val="tx1"/>
                </a:solidFill>
                <a:latin typeface="Times New Roman" panose="02020603050405020304" pitchFamily="18" charset="0"/>
                <a:ea typeface="宋体" panose="02010600030101010101" pitchFamily="2" charset="-122"/>
              </a:defRPr>
            </a:lvl2pPr>
            <a:lvl3pPr marL="1143000" indent="-228600" algn="l" rtl="0" eaLnBrk="1" fontAlgn="base" hangingPunct="1">
              <a:spcBef>
                <a:spcPct val="20000"/>
              </a:spcBef>
              <a:spcAft>
                <a:spcPct val="0"/>
              </a:spcAft>
              <a:buChar char="•"/>
              <a:defRPr sz="2400" baseline="0">
                <a:solidFill>
                  <a:schemeClr val="tx1"/>
                </a:solidFill>
                <a:latin typeface="Times New Roman" panose="02020603050405020304" pitchFamily="18" charset="0"/>
                <a:ea typeface="宋体" panose="02010600030101010101" pitchFamily="2" charset="-122"/>
              </a:defRPr>
            </a:lvl3pPr>
            <a:lvl4pPr marL="16002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ea typeface="宋体" panose="02010600030101010101" pitchFamily="2" charset="-122"/>
              </a:defRPr>
            </a:lvl4pPr>
            <a:lvl5pPr marL="20574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sz="2400" kern="0" dirty="0" err="1"/>
              <a:t>Pos</a:t>
            </a:r>
            <a:r>
              <a:rPr lang="en-US" altLang="zh-CN" sz="2400" kern="0" dirty="0"/>
              <a:t> is the position and </a:t>
            </a:r>
            <a:r>
              <a:rPr lang="en-US" altLang="zh-CN" sz="2400" kern="0" dirty="0" err="1"/>
              <a:t>i</a:t>
            </a:r>
            <a:r>
              <a:rPr lang="en-US" altLang="zh-CN" sz="2400" kern="0" dirty="0"/>
              <a:t> is the dimension of input.</a:t>
            </a:r>
            <a:endParaRPr lang="zh-CN" altLang="en-US" sz="2400" kern="0" dirty="0"/>
          </a:p>
        </p:txBody>
      </p:sp>
      <p:sp>
        <p:nvSpPr>
          <p:cNvPr id="7" name="内容占位符 2"/>
          <p:cNvSpPr txBox="1">
            <a:spLocks/>
          </p:cNvSpPr>
          <p:nvPr/>
        </p:nvSpPr>
        <p:spPr bwMode="auto">
          <a:xfrm>
            <a:off x="1295426" y="4428348"/>
            <a:ext cx="7191375" cy="58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baseline="0">
                <a:solidFill>
                  <a:schemeClr val="tx1"/>
                </a:solidFill>
                <a:latin typeface="Times New Roman" panose="02020603050405020304" pitchFamily="18" charset="0"/>
                <a:ea typeface="宋体" panose="02010600030101010101" pitchFamily="2" charset="-122"/>
                <a:cs typeface="+mn-cs"/>
              </a:defRPr>
            </a:lvl1pPr>
            <a:lvl2pPr marL="742950" indent="-285750" algn="l" rtl="0" eaLnBrk="1" fontAlgn="base" hangingPunct="1">
              <a:spcBef>
                <a:spcPct val="20000"/>
              </a:spcBef>
              <a:spcAft>
                <a:spcPct val="0"/>
              </a:spcAft>
              <a:buChar char="–"/>
              <a:defRPr sz="2800" baseline="0">
                <a:solidFill>
                  <a:schemeClr val="tx1"/>
                </a:solidFill>
                <a:latin typeface="Times New Roman" panose="02020603050405020304" pitchFamily="18" charset="0"/>
                <a:ea typeface="宋体" panose="02010600030101010101" pitchFamily="2" charset="-122"/>
              </a:defRPr>
            </a:lvl2pPr>
            <a:lvl3pPr marL="1143000" indent="-228600" algn="l" rtl="0" eaLnBrk="1" fontAlgn="base" hangingPunct="1">
              <a:spcBef>
                <a:spcPct val="20000"/>
              </a:spcBef>
              <a:spcAft>
                <a:spcPct val="0"/>
              </a:spcAft>
              <a:buChar char="•"/>
              <a:defRPr sz="2400" baseline="0">
                <a:solidFill>
                  <a:schemeClr val="tx1"/>
                </a:solidFill>
                <a:latin typeface="Times New Roman" panose="02020603050405020304" pitchFamily="18" charset="0"/>
                <a:ea typeface="宋体" panose="02010600030101010101" pitchFamily="2" charset="-122"/>
              </a:defRPr>
            </a:lvl3pPr>
            <a:lvl4pPr marL="16002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ea typeface="宋体" panose="02010600030101010101" pitchFamily="2" charset="-122"/>
              </a:defRPr>
            </a:lvl4pPr>
            <a:lvl5pPr marL="20574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2100" kern="0" dirty="0"/>
              <a:t>One explanation is that it is convenient to calculate relative position between inputs.</a:t>
            </a:r>
            <a:endParaRPr lang="zh-CN" altLang="en-US" sz="2100" kern="0" dirty="0"/>
          </a:p>
        </p:txBody>
      </p:sp>
    </p:spTree>
    <p:extLst>
      <p:ext uri="{BB962C8B-B14F-4D97-AF65-F5344CB8AC3E}">
        <p14:creationId xmlns:p14="http://schemas.microsoft.com/office/powerpoint/2010/main" val="347369330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Self </a:t>
            </a:r>
            <a:r>
              <a:rPr lang="en-US" altLang="zh-CN" dirty="0"/>
              <a:t>attention </a:t>
            </a:r>
            <a:r>
              <a:rPr lang="en-US" altLang="zh-CN" dirty="0" smtClean="0"/>
              <a:t>in </a:t>
            </a:r>
            <a:r>
              <a:rPr lang="en-US" altLang="zh-CN" dirty="0"/>
              <a:t>the article</a:t>
            </a:r>
            <a:endParaRPr lang="zh-CN" altLang="en-US" dirty="0"/>
          </a:p>
        </p:txBody>
      </p:sp>
      <p:sp>
        <p:nvSpPr>
          <p:cNvPr id="3" name="内容占位符 2"/>
          <p:cNvSpPr>
            <a:spLocks noGrp="1"/>
          </p:cNvSpPr>
          <p:nvPr>
            <p:ph idx="1"/>
          </p:nvPr>
        </p:nvSpPr>
        <p:spPr/>
        <p:txBody>
          <a:bodyPr/>
          <a:lstStyle/>
          <a:p>
            <a:r>
              <a:rPr lang="en-US" altLang="zh-CN" dirty="0" smtClean="0"/>
              <a:t>Why </a:t>
            </a:r>
            <a:r>
              <a:rPr lang="en-US" altLang="zh-CN" dirty="0"/>
              <a:t>self </a:t>
            </a:r>
            <a:r>
              <a:rPr lang="en-US" altLang="zh-CN" dirty="0" smtClean="0"/>
              <a:t>attention</a:t>
            </a:r>
            <a:r>
              <a:rPr lang="zh-CN" altLang="en-US" dirty="0" smtClean="0"/>
              <a:t>？</a:t>
            </a:r>
            <a:endParaRPr lang="en-US" altLang="zh-CN" dirty="0" smtClean="0"/>
          </a:p>
          <a:p>
            <a:pPr lvl="1"/>
            <a:r>
              <a:rPr lang="en-US" altLang="zh-CN" sz="1800" dirty="0"/>
              <a:t> The total computational complexity per layer</a:t>
            </a:r>
          </a:p>
          <a:p>
            <a:pPr lvl="1"/>
            <a:r>
              <a:rPr lang="en-US" altLang="zh-CN" sz="1800" dirty="0"/>
              <a:t> The amount of computation that can be parallelized</a:t>
            </a:r>
          </a:p>
          <a:p>
            <a:pPr lvl="1"/>
            <a:r>
              <a:rPr lang="en-US" altLang="zh-CN" sz="1800" dirty="0"/>
              <a:t> The path length between long-range dependencies in the network</a:t>
            </a:r>
            <a:endParaRPr lang="zh-CN" altLang="en-US" sz="1800"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25</a:t>
            </a:fld>
            <a:endParaRPr lang="en-US" altLang="zh-CN"/>
          </a:p>
        </p:txBody>
      </p:sp>
      <p:pic>
        <p:nvPicPr>
          <p:cNvPr id="6" name="图片 5"/>
          <p:cNvPicPr>
            <a:picLocks noChangeAspect="1"/>
          </p:cNvPicPr>
          <p:nvPr/>
        </p:nvPicPr>
        <p:blipFill>
          <a:blip r:embed="rId3"/>
          <a:stretch>
            <a:fillRect/>
          </a:stretch>
        </p:blipFill>
        <p:spPr>
          <a:xfrm>
            <a:off x="1540987" y="3796081"/>
            <a:ext cx="6517163" cy="1386986"/>
          </a:xfrm>
          <a:prstGeom prst="rect">
            <a:avLst/>
          </a:prstGeom>
        </p:spPr>
      </p:pic>
    </p:spTree>
    <p:extLst>
      <p:ext uri="{BB962C8B-B14F-4D97-AF65-F5344CB8AC3E}">
        <p14:creationId xmlns:p14="http://schemas.microsoft.com/office/powerpoint/2010/main" val="346313196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484784"/>
            <a:ext cx="7344816" cy="571500"/>
          </a:xfrm>
        </p:spPr>
        <p:txBody>
          <a:bodyPr/>
          <a:lstStyle/>
          <a:p>
            <a:r>
              <a:rPr lang="en-US" altLang="zh-CN" sz="2400" dirty="0"/>
              <a:t>Outline</a:t>
            </a: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26</a:t>
            </a:fld>
            <a:endParaRPr lang="en-US" altLang="zh-CN"/>
          </a:p>
        </p:txBody>
      </p:sp>
      <p:sp>
        <p:nvSpPr>
          <p:cNvPr id="7" name="矩形 6"/>
          <p:cNvSpPr/>
          <p:nvPr/>
        </p:nvSpPr>
        <p:spPr>
          <a:xfrm>
            <a:off x="947496" y="2056284"/>
            <a:ext cx="6318702" cy="3139321"/>
          </a:xfrm>
          <a:prstGeom prst="rect">
            <a:avLst/>
          </a:prstGeom>
        </p:spPr>
        <p:txBody>
          <a:bodyPr wrap="square">
            <a:spAutoFit/>
          </a:bodyPr>
          <a:lstStyle/>
          <a:p>
            <a:pPr marL="300038" indent="-300038">
              <a:buFont typeface="Wingdings" pitchFamily="2" charset="2"/>
              <a:buChar char="Ø"/>
            </a:pPr>
            <a:r>
              <a:rPr lang="en-US" altLang="zh-CN" dirty="0">
                <a:solidFill>
                  <a:schemeClr val="bg1">
                    <a:lumMod val="50000"/>
                  </a:schemeClr>
                </a:solidFill>
              </a:rPr>
              <a:t>Encoder-Decoder Architecture</a:t>
            </a:r>
          </a:p>
          <a:p>
            <a:pPr marL="300038" indent="-300038">
              <a:buFont typeface="Wingdings" pitchFamily="2" charset="2"/>
              <a:buChar char="Ø"/>
            </a:pPr>
            <a:endParaRPr lang="en-US" altLang="zh-CN" dirty="0">
              <a:solidFill>
                <a:schemeClr val="bg1">
                  <a:lumMod val="50000"/>
                </a:schemeClr>
              </a:solidFill>
            </a:endParaRPr>
          </a:p>
          <a:p>
            <a:pPr marL="300038" indent="-300038">
              <a:buFont typeface="Wingdings" pitchFamily="2" charset="2"/>
              <a:buChar char="Ø"/>
            </a:pPr>
            <a:r>
              <a:rPr lang="en-US" altLang="zh-CN" dirty="0">
                <a:solidFill>
                  <a:schemeClr val="bg1">
                    <a:lumMod val="50000"/>
                  </a:schemeClr>
                </a:solidFill>
              </a:rPr>
              <a:t>Attention Model</a:t>
            </a:r>
          </a:p>
          <a:p>
            <a:endParaRPr lang="en-US" altLang="zh-CN" dirty="0">
              <a:solidFill>
                <a:schemeClr val="bg1">
                  <a:lumMod val="50000"/>
                </a:schemeClr>
              </a:solidFill>
            </a:endParaRPr>
          </a:p>
          <a:p>
            <a:pPr marL="300038" indent="-300038">
              <a:buFont typeface="Wingdings" pitchFamily="2" charset="2"/>
              <a:buChar char="Ø"/>
            </a:pPr>
            <a:r>
              <a:rPr lang="en-US" altLang="zh-CN" dirty="0">
                <a:solidFill>
                  <a:schemeClr val="bg1">
                    <a:lumMod val="50000"/>
                  </a:schemeClr>
                </a:solidFill>
              </a:rPr>
              <a:t>Transformer</a:t>
            </a:r>
          </a:p>
          <a:p>
            <a:pPr marL="600075" lvl="1" indent="-257175">
              <a:buFont typeface="Arial" panose="020B0604020202020204" pitchFamily="34" charset="0"/>
              <a:buChar char="•"/>
            </a:pPr>
            <a:r>
              <a:rPr lang="en-US" altLang="zh-CN" sz="1350" dirty="0">
                <a:solidFill>
                  <a:schemeClr val="bg1">
                    <a:lumMod val="50000"/>
                  </a:schemeClr>
                </a:solidFill>
              </a:rPr>
              <a:t>Scaled Dot-Product Attention</a:t>
            </a:r>
          </a:p>
          <a:p>
            <a:pPr marL="600075" lvl="1" indent="-257175">
              <a:buFont typeface="Arial" panose="020B0604020202020204" pitchFamily="34" charset="0"/>
              <a:buChar char="•"/>
            </a:pPr>
            <a:r>
              <a:rPr lang="en-US" altLang="zh-CN" sz="1350" dirty="0">
                <a:solidFill>
                  <a:schemeClr val="bg1">
                    <a:lumMod val="50000"/>
                  </a:schemeClr>
                </a:solidFill>
              </a:rPr>
              <a:t>Multi-Head Attention</a:t>
            </a:r>
          </a:p>
          <a:p>
            <a:pPr marL="600075" lvl="1" indent="-257175">
              <a:buFont typeface="Arial" panose="020B0604020202020204" pitchFamily="34" charset="0"/>
              <a:buChar char="•"/>
            </a:pPr>
            <a:r>
              <a:rPr lang="en-US" altLang="zh-CN" sz="1350" dirty="0">
                <a:solidFill>
                  <a:schemeClr val="bg1">
                    <a:lumMod val="50000"/>
                  </a:schemeClr>
                </a:solidFill>
              </a:rPr>
              <a:t>Feed-Forward Networks</a:t>
            </a:r>
          </a:p>
          <a:p>
            <a:pPr marL="600075" lvl="1" indent="-257175">
              <a:buFont typeface="Arial" panose="020B0604020202020204" pitchFamily="34" charset="0"/>
              <a:buChar char="•"/>
            </a:pPr>
            <a:r>
              <a:rPr lang="en-US" altLang="zh-CN" sz="1350" dirty="0">
                <a:solidFill>
                  <a:schemeClr val="bg1">
                    <a:lumMod val="50000"/>
                  </a:schemeClr>
                </a:solidFill>
              </a:rPr>
              <a:t>Positional Encoding</a:t>
            </a:r>
          </a:p>
          <a:p>
            <a:pPr marL="600075" lvl="1" indent="-257175">
              <a:buFont typeface="Arial" panose="020B0604020202020204" pitchFamily="34" charset="0"/>
              <a:buChar char="•"/>
            </a:pPr>
            <a:endParaRPr lang="en-US" altLang="zh-CN" dirty="0">
              <a:solidFill>
                <a:schemeClr val="bg1">
                  <a:lumMod val="50000"/>
                </a:schemeClr>
              </a:solidFill>
            </a:endParaRPr>
          </a:p>
          <a:p>
            <a:pPr marL="300038" indent="-300038">
              <a:buFont typeface="Wingdings" pitchFamily="2" charset="2"/>
              <a:buChar char="Ø"/>
            </a:pPr>
            <a:r>
              <a:rPr lang="en-US" altLang="zh-CN" b="1" dirty="0"/>
              <a:t>Experiments</a:t>
            </a:r>
            <a:r>
              <a:rPr lang="en-US" altLang="zh-CN" dirty="0"/>
              <a:t/>
            </a:r>
            <a:br>
              <a:rPr lang="en-US" altLang="zh-CN" dirty="0"/>
            </a:br>
            <a:endParaRPr lang="zh-CN" altLang="en-US" dirty="0"/>
          </a:p>
        </p:txBody>
      </p:sp>
    </p:spTree>
    <p:extLst>
      <p:ext uri="{BB962C8B-B14F-4D97-AF65-F5344CB8AC3E}">
        <p14:creationId xmlns:p14="http://schemas.microsoft.com/office/powerpoint/2010/main" val="13303596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27</a:t>
            </a:fld>
            <a:endParaRPr lang="en-US" altLang="zh-CN"/>
          </a:p>
        </p:txBody>
      </p:sp>
      <p:pic>
        <p:nvPicPr>
          <p:cNvPr id="5" name="图片 4"/>
          <p:cNvPicPr>
            <a:picLocks noChangeAspect="1"/>
          </p:cNvPicPr>
          <p:nvPr/>
        </p:nvPicPr>
        <p:blipFill>
          <a:blip r:embed="rId3"/>
          <a:stretch>
            <a:fillRect/>
          </a:stretch>
        </p:blipFill>
        <p:spPr>
          <a:xfrm>
            <a:off x="814022" y="2057402"/>
            <a:ext cx="7244129" cy="3232547"/>
          </a:xfrm>
          <a:prstGeom prst="rect">
            <a:avLst/>
          </a:prstGeom>
        </p:spPr>
      </p:pic>
    </p:spTree>
    <p:extLst>
      <p:ext uri="{BB962C8B-B14F-4D97-AF65-F5344CB8AC3E}">
        <p14:creationId xmlns:p14="http://schemas.microsoft.com/office/powerpoint/2010/main" val="411247238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28</a:t>
            </a:fld>
            <a:endParaRPr lang="en-US" altLang="zh-CN"/>
          </a:p>
        </p:txBody>
      </p:sp>
      <p:pic>
        <p:nvPicPr>
          <p:cNvPr id="5" name="图片 4"/>
          <p:cNvPicPr>
            <a:picLocks noChangeAspect="1"/>
          </p:cNvPicPr>
          <p:nvPr/>
        </p:nvPicPr>
        <p:blipFill>
          <a:blip r:embed="rId3"/>
          <a:stretch>
            <a:fillRect/>
          </a:stretch>
        </p:blipFill>
        <p:spPr>
          <a:xfrm>
            <a:off x="1743270" y="2055394"/>
            <a:ext cx="5321409" cy="3375865"/>
          </a:xfrm>
          <a:prstGeom prst="rect">
            <a:avLst/>
          </a:prstGeom>
        </p:spPr>
      </p:pic>
    </p:spTree>
    <p:extLst>
      <p:ext uri="{BB962C8B-B14F-4D97-AF65-F5344CB8AC3E}">
        <p14:creationId xmlns:p14="http://schemas.microsoft.com/office/powerpoint/2010/main" val="248243172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484784"/>
            <a:ext cx="7344816" cy="571500"/>
          </a:xfrm>
        </p:spPr>
        <p:txBody>
          <a:bodyPr/>
          <a:lstStyle/>
          <a:p>
            <a:r>
              <a:rPr lang="en-US" altLang="zh-CN" sz="2400" dirty="0"/>
              <a:t>Outline</a:t>
            </a: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3</a:t>
            </a:fld>
            <a:endParaRPr lang="en-US" altLang="zh-CN"/>
          </a:p>
        </p:txBody>
      </p:sp>
      <p:sp>
        <p:nvSpPr>
          <p:cNvPr id="7" name="矩形 6"/>
          <p:cNvSpPr/>
          <p:nvPr/>
        </p:nvSpPr>
        <p:spPr>
          <a:xfrm>
            <a:off x="947496" y="2056284"/>
            <a:ext cx="6318702" cy="3231654"/>
          </a:xfrm>
          <a:prstGeom prst="rect">
            <a:avLst/>
          </a:prstGeom>
        </p:spPr>
        <p:txBody>
          <a:bodyPr wrap="square">
            <a:spAutoFit/>
          </a:bodyPr>
          <a:lstStyle/>
          <a:p>
            <a:pPr marL="300038" indent="-300038">
              <a:buFont typeface="Wingdings" pitchFamily="2" charset="2"/>
              <a:buChar char="Ø"/>
            </a:pPr>
            <a:r>
              <a:rPr lang="en-US" altLang="zh-CN" b="1" dirty="0"/>
              <a:t>Encoder-Decoder Architecture</a:t>
            </a:r>
          </a:p>
          <a:p>
            <a:pPr marL="300038" indent="-300038">
              <a:buFont typeface="Wingdings" pitchFamily="2" charset="2"/>
              <a:buChar char="Ø"/>
            </a:pPr>
            <a:endParaRPr lang="en-US" altLang="zh-CN" dirty="0"/>
          </a:p>
          <a:p>
            <a:pPr marL="300038" indent="-300038">
              <a:buFont typeface="Wingdings" pitchFamily="2" charset="2"/>
              <a:buChar char="Ø"/>
            </a:pPr>
            <a:r>
              <a:rPr lang="en-US" altLang="zh-CN" dirty="0">
                <a:solidFill>
                  <a:schemeClr val="bg1">
                    <a:lumMod val="50000"/>
                  </a:schemeClr>
                </a:solidFill>
              </a:rPr>
              <a:t>Attention Model</a:t>
            </a:r>
          </a:p>
          <a:p>
            <a:r>
              <a:rPr lang="en-US" altLang="zh-CN" dirty="0">
                <a:solidFill>
                  <a:schemeClr val="bg1">
                    <a:lumMod val="50000"/>
                  </a:schemeClr>
                </a:solidFill>
              </a:rPr>
              <a:t>      </a:t>
            </a:r>
          </a:p>
          <a:p>
            <a:pPr marL="300038" indent="-300038">
              <a:buFont typeface="Wingdings" pitchFamily="2" charset="2"/>
              <a:buChar char="Ø"/>
            </a:pPr>
            <a:r>
              <a:rPr lang="en-US" altLang="zh-CN" dirty="0">
                <a:solidFill>
                  <a:schemeClr val="bg1">
                    <a:lumMod val="50000"/>
                  </a:schemeClr>
                </a:solidFill>
              </a:rPr>
              <a:t>Transformer</a:t>
            </a:r>
          </a:p>
          <a:p>
            <a:pPr marL="600075" lvl="1" indent="-257175">
              <a:buFont typeface="Arial" panose="020B0604020202020204" pitchFamily="34" charset="0"/>
              <a:buChar char="•"/>
            </a:pPr>
            <a:r>
              <a:rPr lang="en-US" altLang="zh-CN" sz="1500" dirty="0">
                <a:solidFill>
                  <a:schemeClr val="bg1">
                    <a:lumMod val="50000"/>
                  </a:schemeClr>
                </a:solidFill>
              </a:rPr>
              <a:t>Scaled Dot-Product Attention</a:t>
            </a:r>
          </a:p>
          <a:p>
            <a:pPr marL="600075" lvl="1" indent="-257175">
              <a:buFont typeface="Arial" panose="020B0604020202020204" pitchFamily="34" charset="0"/>
              <a:buChar char="•"/>
            </a:pPr>
            <a:r>
              <a:rPr lang="en-US" altLang="zh-CN" sz="1500" dirty="0">
                <a:solidFill>
                  <a:schemeClr val="bg1">
                    <a:lumMod val="50000"/>
                  </a:schemeClr>
                </a:solidFill>
              </a:rPr>
              <a:t>Multi-Head Attention</a:t>
            </a:r>
          </a:p>
          <a:p>
            <a:pPr marL="600075" lvl="1" indent="-257175">
              <a:buFont typeface="Arial" panose="020B0604020202020204" pitchFamily="34" charset="0"/>
              <a:buChar char="•"/>
            </a:pPr>
            <a:r>
              <a:rPr lang="en-US" altLang="zh-CN" sz="1500" dirty="0">
                <a:solidFill>
                  <a:schemeClr val="bg1">
                    <a:lumMod val="50000"/>
                  </a:schemeClr>
                </a:solidFill>
              </a:rPr>
              <a:t>Feed-Forward Networks</a:t>
            </a:r>
          </a:p>
          <a:p>
            <a:pPr marL="600075" lvl="1" indent="-257175">
              <a:buFont typeface="Arial" panose="020B0604020202020204" pitchFamily="34" charset="0"/>
              <a:buChar char="•"/>
            </a:pPr>
            <a:r>
              <a:rPr lang="en-US" altLang="zh-CN" sz="1500" dirty="0">
                <a:solidFill>
                  <a:schemeClr val="bg1">
                    <a:lumMod val="50000"/>
                  </a:schemeClr>
                </a:solidFill>
              </a:rPr>
              <a:t>Positional Encoding</a:t>
            </a:r>
          </a:p>
          <a:p>
            <a:pPr marL="600075" lvl="1" indent="-257175">
              <a:buFont typeface="Arial" panose="020B0604020202020204" pitchFamily="34" charset="0"/>
              <a:buChar char="•"/>
            </a:pPr>
            <a:endParaRPr lang="en-US" altLang="zh-CN" dirty="0">
              <a:solidFill>
                <a:schemeClr val="bg1">
                  <a:lumMod val="50000"/>
                </a:schemeClr>
              </a:solidFill>
            </a:endParaRPr>
          </a:p>
          <a:p>
            <a:pPr marL="300038" indent="-300038">
              <a:buFont typeface="Wingdings" pitchFamily="2" charset="2"/>
              <a:buChar char="Ø"/>
            </a:pPr>
            <a:r>
              <a:rPr lang="en-US" altLang="zh-CN" dirty="0">
                <a:solidFill>
                  <a:schemeClr val="bg1">
                    <a:lumMod val="50000"/>
                  </a:schemeClr>
                </a:solidFill>
              </a:rPr>
              <a:t>Experiments</a:t>
            </a:r>
            <a:r>
              <a:rPr lang="en-US" altLang="zh-CN" dirty="0"/>
              <a:t/>
            </a:r>
            <a:br>
              <a:rPr lang="en-US" altLang="zh-CN" dirty="0"/>
            </a:br>
            <a:endParaRPr lang="zh-CN" altLang="en-US" dirty="0"/>
          </a:p>
        </p:txBody>
      </p:sp>
    </p:spTree>
    <p:extLst>
      <p:ext uri="{BB962C8B-B14F-4D97-AF65-F5344CB8AC3E}">
        <p14:creationId xmlns:p14="http://schemas.microsoft.com/office/powerpoint/2010/main" val="1755625869"/>
      </p:ext>
    </p:extLst>
  </p:cSld>
  <p:clrMapOvr>
    <a:masterClrMapping/>
  </p:clrMapOvr>
  <p:transition advTm="43"/>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3113838" y="1268760"/>
            <a:ext cx="450227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p>
            <a:pPr algn="ctr" fontAlgn="base">
              <a:spcBef>
                <a:spcPct val="0"/>
              </a:spcBef>
              <a:spcAft>
                <a:spcPct val="0"/>
              </a:spcAft>
              <a:defRPr/>
            </a:pPr>
            <a:r>
              <a:rPr lang="en-US" altLang="zh-CN" sz="2700" kern="0" dirty="0">
                <a:solidFill>
                  <a:srgbClr val="000066"/>
                </a:solidFill>
                <a:latin typeface="Times New Roman" panose="02020603050405020304" pitchFamily="18" charset="0"/>
                <a:ea typeface="宋体" panose="02010600030101010101" pitchFamily="2" charset="-122"/>
                <a:cs typeface="+mj-cs"/>
              </a:rPr>
              <a:t>Encoder-Decoder</a:t>
            </a:r>
            <a:endParaRPr lang="zh-CN" altLang="en-US" sz="2700" kern="0" dirty="0">
              <a:solidFill>
                <a:srgbClr val="000066"/>
              </a:solidFill>
              <a:latin typeface="Times New Roman" panose="02020603050405020304" pitchFamily="18" charset="0"/>
              <a:ea typeface="宋体" panose="02010600030101010101" pitchFamily="2" charset="-122"/>
              <a:cs typeface="+mj-cs"/>
            </a:endParaRPr>
          </a:p>
        </p:txBody>
      </p:sp>
      <p:pic>
        <p:nvPicPr>
          <p:cNvPr id="2" name="图片 1"/>
          <p:cNvPicPr>
            <a:picLocks noChangeAspect="1"/>
          </p:cNvPicPr>
          <p:nvPr/>
        </p:nvPicPr>
        <p:blipFill>
          <a:blip r:embed="rId3"/>
          <a:stretch>
            <a:fillRect/>
          </a:stretch>
        </p:blipFill>
        <p:spPr>
          <a:xfrm>
            <a:off x="4471994" y="2072465"/>
            <a:ext cx="4572000" cy="1457325"/>
          </a:xfrm>
          <a:prstGeom prst="rect">
            <a:avLst/>
          </a:prstGeom>
        </p:spPr>
      </p:pic>
      <p:pic>
        <p:nvPicPr>
          <p:cNvPr id="11" name="图片 10"/>
          <p:cNvPicPr>
            <a:picLocks noChangeAspect="1"/>
          </p:cNvPicPr>
          <p:nvPr/>
        </p:nvPicPr>
        <p:blipFill>
          <a:blip r:embed="rId4"/>
          <a:stretch>
            <a:fillRect/>
          </a:stretch>
        </p:blipFill>
        <p:spPr>
          <a:xfrm>
            <a:off x="630698" y="2807322"/>
            <a:ext cx="2174847" cy="671644"/>
          </a:xfrm>
          <a:prstGeom prst="rect">
            <a:avLst/>
          </a:prstGeom>
        </p:spPr>
      </p:pic>
      <mc:AlternateContent xmlns:mc="http://schemas.openxmlformats.org/markup-compatibility/2006" xmlns:a14="http://schemas.microsoft.com/office/drawing/2010/main">
        <mc:Choice Requires="a14">
          <p:sp>
            <p:nvSpPr>
              <p:cNvPr id="12" name="TextBox 6"/>
              <p:cNvSpPr txBox="1"/>
              <p:nvPr/>
            </p:nvSpPr>
            <p:spPr>
              <a:xfrm>
                <a:off x="630698" y="3761996"/>
                <a:ext cx="4945643" cy="1200329"/>
              </a:xfrm>
              <a:prstGeom prst="rect">
                <a:avLst/>
              </a:prstGeom>
              <a:noFill/>
            </p:spPr>
            <p:txBody>
              <a:bodyPr wrap="square" rtlCol="0">
                <a:spAutoFit/>
              </a:bodyPr>
              <a:lstStyle/>
              <a:p>
                <a:r>
                  <a:rPr lang="en-US" altLang="zh-CN" dirty="0"/>
                  <a:t>Encoder: Encode the source and get the context C.</a:t>
                </a:r>
              </a:p>
              <a:p>
                <a:endParaRPr lang="en-US" altLang="zh-CN" dirty="0"/>
              </a:p>
              <a:p>
                <a:r>
                  <a:rPr lang="en-US" altLang="zh-CN" dirty="0"/>
                  <a:t>Decoder: Generate words </a:t>
                </a:r>
                <a14:m>
                  <m:oMath xmlns:m="http://schemas.openxmlformats.org/officeDocument/2006/math">
                    <m:sSub>
                      <m:sSubPr>
                        <m:ctrlPr>
                          <a:rPr lang="pt-BR"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en-US" altLang="zh-CN" dirty="0"/>
                  <a:t> at each time</a:t>
                </a:r>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𝑖</m:t>
                    </m:r>
                  </m:oMath>
                </a14:m>
                <a:r>
                  <a:rPr lang="en-US" altLang="zh-CN" dirty="0"/>
                  <a:t> based on the context C and the historical generated y.</a:t>
                </a:r>
                <a:endParaRPr lang="zh-CN" altLang="en-US" dirty="0"/>
              </a:p>
            </p:txBody>
          </p:sp>
        </mc:Choice>
        <mc:Fallback xmlns="">
          <p:sp>
            <p:nvSpPr>
              <p:cNvPr id="12" name="TextBox 6"/>
              <p:cNvSpPr txBox="1">
                <a:spLocks noRot="1" noChangeAspect="1" noMove="1" noResize="1" noEditPoints="1" noAdjustHandles="1" noChangeArrowheads="1" noChangeShapeType="1" noTextEdit="1"/>
              </p:cNvSpPr>
              <p:nvPr/>
            </p:nvSpPr>
            <p:spPr>
              <a:xfrm>
                <a:off x="840929" y="3872994"/>
                <a:ext cx="6594191" cy="1569660"/>
              </a:xfrm>
              <a:prstGeom prst="rect">
                <a:avLst/>
              </a:prstGeom>
              <a:blipFill rotWithShape="0">
                <a:blip r:embed="rId5"/>
                <a:stretch>
                  <a:fillRect l="-1479" t="-3101" r="-1017" b="-7752"/>
                </a:stretch>
              </a:blipFill>
            </p:spPr>
            <p:txBody>
              <a:bodyPr/>
              <a:lstStyle/>
              <a:p>
                <a:r>
                  <a:rPr lang="zh-CN" altLang="en-US">
                    <a:noFill/>
                  </a:rPr>
                  <a:t> </a:t>
                </a:r>
              </a:p>
            </p:txBody>
          </p:sp>
        </mc:Fallback>
      </mc:AlternateContent>
      <p:pic>
        <p:nvPicPr>
          <p:cNvPr id="13" name="图片 12"/>
          <p:cNvPicPr>
            <a:picLocks noChangeAspect="1"/>
          </p:cNvPicPr>
          <p:nvPr/>
        </p:nvPicPr>
        <p:blipFill>
          <a:blip r:embed="rId6"/>
          <a:stretch>
            <a:fillRect/>
          </a:stretch>
        </p:blipFill>
        <p:spPr>
          <a:xfrm>
            <a:off x="5533613" y="3809042"/>
            <a:ext cx="1979106" cy="322180"/>
          </a:xfrm>
          <a:prstGeom prst="rect">
            <a:avLst/>
          </a:prstGeom>
        </p:spPr>
      </p:pic>
      <p:pic>
        <p:nvPicPr>
          <p:cNvPr id="14" name="图片 13"/>
          <p:cNvPicPr>
            <a:picLocks noChangeAspect="1"/>
          </p:cNvPicPr>
          <p:nvPr/>
        </p:nvPicPr>
        <p:blipFill>
          <a:blip r:embed="rId7"/>
          <a:stretch>
            <a:fillRect/>
          </a:stretch>
        </p:blipFill>
        <p:spPr>
          <a:xfrm>
            <a:off x="5524578" y="4432955"/>
            <a:ext cx="2248929" cy="401595"/>
          </a:xfrm>
          <a:prstGeom prst="rect">
            <a:avLst/>
          </a:prstGeom>
        </p:spPr>
      </p:pic>
      <p:sp>
        <p:nvSpPr>
          <p:cNvPr id="15" name="Rectangle 3"/>
          <p:cNvSpPr>
            <a:spLocks noChangeArrowheads="1"/>
          </p:cNvSpPr>
          <p:nvPr/>
        </p:nvSpPr>
        <p:spPr bwMode="auto">
          <a:xfrm>
            <a:off x="2379573" y="712980"/>
            <a:ext cx="4384855" cy="28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zh-CN" altLang="zh-CN" sz="825">
                <a:solidFill>
                  <a:srgbClr val="3F3F3F"/>
                </a:solidFill>
                <a:ea typeface="-apple-system-font"/>
              </a:rPr>
              <a:t>根据句子Source的中间语义表示C和之前已经生成的历史信息</a:t>
            </a:r>
            <a:r>
              <a:rPr lang="zh-CN" altLang="zh-CN" sz="600"/>
              <a:t>  </a:t>
            </a:r>
            <a:r>
              <a:rPr lang="zh-CN" altLang="zh-CN" sz="1425">
                <a:solidFill>
                  <a:srgbClr val="3F3F3F"/>
                </a:solidFill>
                <a:ea typeface="-apple-system-font"/>
              </a:rPr>
              <a:t>来</a:t>
            </a:r>
            <a:r>
              <a:rPr lang="zh-CN" altLang="zh-CN" sz="825">
                <a:solidFill>
                  <a:srgbClr val="3F3F3F"/>
                </a:solidFill>
                <a:ea typeface="-apple-system-font"/>
              </a:rPr>
              <a:t>生成i时刻要生成的单词</a:t>
            </a:r>
            <a:r>
              <a:rPr lang="zh-CN" altLang="zh-CN" sz="600"/>
              <a:t>  </a:t>
            </a:r>
            <a:r>
              <a:rPr lang="zh-CN" altLang="zh-CN" sz="1425"/>
              <a:t> </a:t>
            </a:r>
            <a:endParaRPr lang="zh-CN" altLang="zh-CN" sz="1350"/>
          </a:p>
        </p:txBody>
      </p:sp>
      <p:sp>
        <p:nvSpPr>
          <p:cNvPr id="16" name="AutoShape 4" descr="https://mmbiz.qpic.cn/mmbiz_png/ptp8P184xjxeRHqppry03SX1TTiblocHfmWtsphMCQicEO6I56oj7OvLIjlCQ2s3ho4QsLo9E2qGjOQZeWODMvDQ/640?wx_fmt=png&amp;tp=webp&amp;wxfrom=5&amp;wx_lazy=1&amp;wx_co=1"/>
          <p:cNvSpPr>
            <a:spLocks noChangeAspect="1" noChangeArrowheads="1"/>
          </p:cNvSpPr>
          <p:nvPr/>
        </p:nvSpPr>
        <p:spPr bwMode="auto">
          <a:xfrm>
            <a:off x="2908697"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7" name="AutoShape 5" descr="https://mmbiz.qpic.cn/mmbiz_png/ptp8P184xjxeRHqppry03SX1TTiblocHf0jHv1uKJNUvxsNe1vp7DNvm6GiaGDibdc3t5QyCHK37gpiaQOjGnQDEJQ/640?wx_fmt=png&amp;tp=webp&amp;wxfrom=5&amp;wx_lazy=1&amp;wx_co=1"/>
          <p:cNvSpPr>
            <a:spLocks noChangeAspect="1" noChangeArrowheads="1"/>
          </p:cNvSpPr>
          <p:nvPr/>
        </p:nvSpPr>
        <p:spPr bwMode="auto">
          <a:xfrm>
            <a:off x="4204097"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8" name="TextBox 6"/>
          <p:cNvSpPr txBox="1"/>
          <p:nvPr/>
        </p:nvSpPr>
        <p:spPr>
          <a:xfrm>
            <a:off x="630698" y="2121497"/>
            <a:ext cx="3888432" cy="646331"/>
          </a:xfrm>
          <a:prstGeom prst="rect">
            <a:avLst/>
          </a:prstGeom>
          <a:noFill/>
        </p:spPr>
        <p:txBody>
          <a:bodyPr wrap="square" rtlCol="0">
            <a:spAutoFit/>
          </a:bodyPr>
          <a:lstStyle/>
          <a:p>
            <a:r>
              <a:rPr lang="en-US" altLang="zh-CN" dirty="0"/>
              <a:t>Given the input sentence Source, expect to generate the target sentence Target.</a:t>
            </a:r>
            <a:endParaRPr lang="zh-CN" altLang="en-US" dirty="0"/>
          </a:p>
        </p:txBody>
      </p:sp>
    </p:spTree>
    <p:extLst>
      <p:ext uri="{BB962C8B-B14F-4D97-AF65-F5344CB8AC3E}">
        <p14:creationId xmlns:p14="http://schemas.microsoft.com/office/powerpoint/2010/main" val="2246306069"/>
      </p:ext>
    </p:extLst>
  </p:cSld>
  <p:clrMapOvr>
    <a:masterClrMapping/>
  </p:clrMapOvr>
  <p:transition advTm="251"/>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Encoder-Decoder</a:t>
            </a:r>
            <a:endParaRPr lang="zh-CN" altLang="en-US" dirty="0"/>
          </a:p>
        </p:txBody>
      </p:sp>
      <p:sp>
        <p:nvSpPr>
          <p:cNvPr id="3" name="内容占位符 2"/>
          <p:cNvSpPr>
            <a:spLocks noGrp="1"/>
          </p:cNvSpPr>
          <p:nvPr>
            <p:ph idx="1"/>
          </p:nvPr>
        </p:nvSpPr>
        <p:spPr/>
        <p:txBody>
          <a:bodyPr/>
          <a:lstStyle/>
          <a:p>
            <a:r>
              <a:rPr lang="en-US" altLang="zh-CN" dirty="0" smtClean="0"/>
              <a:t>For example:</a:t>
            </a:r>
          </a:p>
          <a:p>
            <a:pPr lvl="1"/>
            <a:r>
              <a:rPr lang="en-US" altLang="zh-CN" dirty="0"/>
              <a:t>Machine translation: Source is Chinese sentences and Target is English sentences.</a:t>
            </a:r>
          </a:p>
          <a:p>
            <a:pPr lvl="1"/>
            <a:r>
              <a:rPr lang="en-US" altLang="zh-CN" dirty="0"/>
              <a:t>Extract text summaries: Source is an article and Target is description statements.</a:t>
            </a:r>
          </a:p>
          <a:p>
            <a:pPr lvl="1"/>
            <a:r>
              <a:rPr lang="en-US" altLang="zh-CN" dirty="0" smtClean="0"/>
              <a:t>Q&amp;A </a:t>
            </a:r>
            <a:r>
              <a:rPr lang="en-US" altLang="zh-CN" dirty="0"/>
              <a:t>system: Source is a question and Target is an answer.</a:t>
            </a:r>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5</a:t>
            </a:fld>
            <a:endParaRPr lang="en-US" altLang="zh-CN"/>
          </a:p>
        </p:txBody>
      </p:sp>
      <p:pic>
        <p:nvPicPr>
          <p:cNvPr id="5" name="图片 4"/>
          <p:cNvPicPr>
            <a:picLocks noChangeAspect="1"/>
          </p:cNvPicPr>
          <p:nvPr/>
        </p:nvPicPr>
        <p:blipFill>
          <a:blip r:embed="rId3"/>
          <a:stretch>
            <a:fillRect/>
          </a:stretch>
        </p:blipFill>
        <p:spPr>
          <a:xfrm>
            <a:off x="3486150" y="4171950"/>
            <a:ext cx="4572000" cy="1457325"/>
          </a:xfrm>
          <a:prstGeom prst="rect">
            <a:avLst/>
          </a:prstGeom>
        </p:spPr>
      </p:pic>
    </p:spTree>
    <p:extLst>
      <p:ext uri="{BB962C8B-B14F-4D97-AF65-F5344CB8AC3E}">
        <p14:creationId xmlns:p14="http://schemas.microsoft.com/office/powerpoint/2010/main" val="1225735692"/>
      </p:ext>
    </p:extLst>
  </p:cSld>
  <p:clrMapOvr>
    <a:masterClrMapping/>
  </p:clrMapOvr>
  <p:transition advTm="4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Encoder-Decoder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3400" y="2000250"/>
                <a:ext cx="7707443" cy="3486150"/>
              </a:xfrm>
            </p:spPr>
            <p:txBody>
              <a:bodyPr/>
              <a:lstStyle/>
              <a:p>
                <a:r>
                  <a:rPr lang="en-US" altLang="zh-CN" dirty="0" smtClean="0"/>
                  <a:t>Problems:</a:t>
                </a:r>
              </a:p>
              <a:p>
                <a:pPr lvl="1"/>
                <a:r>
                  <a:rPr lang="en-US" altLang="zh-CN" sz="1800" dirty="0"/>
                  <a:t>1. It has the same C when generating different </a:t>
                </a:r>
                <a14:m>
                  <m:oMath xmlns:m="http://schemas.openxmlformats.org/officeDocument/2006/math">
                    <m:sSub>
                      <m:sSubPr>
                        <m:ctrlPr>
                          <a:rPr lang="pt-BR"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𝑖</m:t>
                        </m:r>
                      </m:sub>
                    </m:sSub>
                  </m:oMath>
                </a14:m>
                <a:r>
                  <a:rPr lang="en-US" altLang="zh-CN" sz="1800" dirty="0"/>
                  <a:t> but the importance of input is different. </a:t>
                </a:r>
              </a:p>
              <a:p>
                <a:pPr lvl="1"/>
                <a:endParaRPr lang="en-US" altLang="zh-CN" sz="1800" dirty="0"/>
              </a:p>
              <a:p>
                <a:pPr lvl="1"/>
                <a:r>
                  <a:rPr lang="en-US" altLang="zh-CN" sz="1800" dirty="0"/>
                  <a:t>2. If the input sentence is too long, it is difficult to represent all input information by using a context C .</a:t>
                </a: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11200" y="1524000"/>
                <a:ext cx="10276590" cy="4648200"/>
              </a:xfrm>
              <a:blipFill rotWithShape="0">
                <a:blip r:embed="rId3"/>
                <a:stretch>
                  <a:fillRect l="-1365" t="-1835" r="-1602"/>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6</a:t>
            </a:fld>
            <a:endParaRPr lang="en-US" altLang="zh-CN"/>
          </a:p>
        </p:txBody>
      </p:sp>
      <p:pic>
        <p:nvPicPr>
          <p:cNvPr id="10" name="图片 9"/>
          <p:cNvPicPr>
            <a:picLocks noChangeAspect="1"/>
          </p:cNvPicPr>
          <p:nvPr/>
        </p:nvPicPr>
        <p:blipFill>
          <a:blip r:embed="rId4"/>
          <a:stretch>
            <a:fillRect/>
          </a:stretch>
        </p:blipFill>
        <p:spPr>
          <a:xfrm>
            <a:off x="3313373" y="3913370"/>
            <a:ext cx="4572000" cy="1457325"/>
          </a:xfrm>
          <a:prstGeom prst="rect">
            <a:avLst/>
          </a:prstGeom>
        </p:spPr>
      </p:pic>
      <p:pic>
        <p:nvPicPr>
          <p:cNvPr id="11" name="图片 10"/>
          <p:cNvPicPr>
            <a:picLocks noChangeAspect="1"/>
          </p:cNvPicPr>
          <p:nvPr/>
        </p:nvPicPr>
        <p:blipFill>
          <a:blip r:embed="rId5"/>
          <a:stretch>
            <a:fillRect/>
          </a:stretch>
        </p:blipFill>
        <p:spPr>
          <a:xfrm>
            <a:off x="1012560" y="4185886"/>
            <a:ext cx="1821656" cy="957263"/>
          </a:xfrm>
          <a:prstGeom prst="rect">
            <a:avLst/>
          </a:prstGeom>
        </p:spPr>
      </p:pic>
    </p:spTree>
    <p:extLst>
      <p:ext uri="{BB962C8B-B14F-4D97-AF65-F5344CB8AC3E}">
        <p14:creationId xmlns:p14="http://schemas.microsoft.com/office/powerpoint/2010/main" val="2334488710"/>
      </p:ext>
    </p:extLst>
  </p:cSld>
  <p:clrMapOvr>
    <a:masterClrMapping/>
  </p:clrMapOvr>
  <p:transition advTm="48"/>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Encoder-Decoder</a:t>
            </a:r>
            <a:endParaRPr lang="zh-CN" altLang="en-US" dirty="0"/>
          </a:p>
        </p:txBody>
      </p:sp>
      <p:sp>
        <p:nvSpPr>
          <p:cNvPr id="3" name="内容占位符 2"/>
          <p:cNvSpPr>
            <a:spLocks noGrp="1"/>
          </p:cNvSpPr>
          <p:nvPr>
            <p:ph idx="1"/>
          </p:nvPr>
        </p:nvSpPr>
        <p:spPr>
          <a:xfrm>
            <a:off x="533400" y="2000252"/>
            <a:ext cx="7953401" cy="869429"/>
          </a:xfrm>
        </p:spPr>
        <p:txBody>
          <a:bodyPr/>
          <a:lstStyle/>
          <a:p>
            <a:r>
              <a:rPr lang="en-US" altLang="zh-CN" dirty="0"/>
              <a:t>It's better to adjust the context C based on the current output word instead of using a fixed one.</a:t>
            </a:r>
            <a:endParaRPr lang="zh-CN" altLang="en-US" dirty="0"/>
          </a:p>
        </p:txBody>
      </p:sp>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7</a:t>
            </a:fld>
            <a:endParaRPr lang="en-US" altLang="zh-CN"/>
          </a:p>
        </p:txBody>
      </p:sp>
      <p:pic>
        <p:nvPicPr>
          <p:cNvPr id="9" name="图片 8"/>
          <p:cNvPicPr>
            <a:picLocks noChangeAspect="1"/>
          </p:cNvPicPr>
          <p:nvPr/>
        </p:nvPicPr>
        <p:blipFill>
          <a:blip r:embed="rId3"/>
          <a:stretch>
            <a:fillRect/>
          </a:stretch>
        </p:blipFill>
        <p:spPr>
          <a:xfrm>
            <a:off x="3501732" y="2690812"/>
            <a:ext cx="5157788" cy="2728913"/>
          </a:xfrm>
          <a:prstGeom prst="rect">
            <a:avLst/>
          </a:prstGeom>
        </p:spPr>
      </p:pic>
      <p:pic>
        <p:nvPicPr>
          <p:cNvPr id="10" name="图片 9"/>
          <p:cNvPicPr>
            <a:picLocks noChangeAspect="1"/>
          </p:cNvPicPr>
          <p:nvPr/>
        </p:nvPicPr>
        <p:blipFill>
          <a:blip r:embed="rId4"/>
          <a:stretch>
            <a:fillRect/>
          </a:stretch>
        </p:blipFill>
        <p:spPr>
          <a:xfrm>
            <a:off x="706119" y="3098281"/>
            <a:ext cx="1921446" cy="525769"/>
          </a:xfrm>
          <a:prstGeom prst="rect">
            <a:avLst/>
          </a:prstGeom>
        </p:spPr>
      </p:pic>
      <mc:AlternateContent xmlns:mc="http://schemas.openxmlformats.org/markup-compatibility/2006" xmlns:a14="http://schemas.microsoft.com/office/drawing/2010/main">
        <mc:Choice Requires="a14">
          <p:sp>
            <p:nvSpPr>
              <p:cNvPr id="11" name="内容占位符 2"/>
              <p:cNvSpPr txBox="1">
                <a:spLocks/>
              </p:cNvSpPr>
              <p:nvPr/>
            </p:nvSpPr>
            <p:spPr bwMode="auto">
              <a:xfrm>
                <a:off x="533400" y="3532367"/>
                <a:ext cx="3976688" cy="97177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baseline="0">
                    <a:solidFill>
                      <a:schemeClr val="tx1"/>
                    </a:solidFill>
                    <a:latin typeface="Times New Roman" panose="02020603050405020304" pitchFamily="18" charset="0"/>
                    <a:ea typeface="宋体" panose="02010600030101010101" pitchFamily="2" charset="-122"/>
                    <a:cs typeface="+mn-cs"/>
                  </a:defRPr>
                </a:lvl1pPr>
                <a:lvl2pPr marL="742950" indent="-285750" algn="l" rtl="0" eaLnBrk="1" fontAlgn="base" hangingPunct="1">
                  <a:spcBef>
                    <a:spcPct val="20000"/>
                  </a:spcBef>
                  <a:spcAft>
                    <a:spcPct val="0"/>
                  </a:spcAft>
                  <a:buChar char="–"/>
                  <a:defRPr sz="2800" baseline="0">
                    <a:solidFill>
                      <a:schemeClr val="tx1"/>
                    </a:solidFill>
                    <a:latin typeface="Times New Roman" panose="02020603050405020304" pitchFamily="18" charset="0"/>
                    <a:ea typeface="宋体" panose="02010600030101010101" pitchFamily="2" charset="-122"/>
                  </a:defRPr>
                </a:lvl2pPr>
                <a:lvl3pPr marL="1143000" indent="-228600" algn="l" rtl="0" eaLnBrk="1" fontAlgn="base" hangingPunct="1">
                  <a:spcBef>
                    <a:spcPct val="20000"/>
                  </a:spcBef>
                  <a:spcAft>
                    <a:spcPct val="0"/>
                  </a:spcAft>
                  <a:buChar char="•"/>
                  <a:defRPr sz="2400" baseline="0">
                    <a:solidFill>
                      <a:schemeClr val="tx1"/>
                    </a:solidFill>
                    <a:latin typeface="Times New Roman" panose="02020603050405020304" pitchFamily="18" charset="0"/>
                    <a:ea typeface="宋体" panose="02010600030101010101" pitchFamily="2" charset="-122"/>
                  </a:defRPr>
                </a:lvl3pPr>
                <a:lvl4pPr marL="16002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ea typeface="宋体" panose="02010600030101010101" pitchFamily="2" charset="-122"/>
                  </a:defRPr>
                </a:lvl4pPr>
                <a:lvl5pPr marL="20574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14:m>
                  <m:oMath xmlns:m="http://schemas.openxmlformats.org/officeDocument/2006/math">
                    <m:sSub>
                      <m:sSubPr>
                        <m:ctrlPr>
                          <a:rPr lang="pt-BR" altLang="zh-CN" sz="2400" i="1" kern="0">
                            <a:latin typeface="Cambria Math" panose="02040503050406030204" pitchFamily="18" charset="0"/>
                          </a:rPr>
                        </m:ctrlPr>
                      </m:sSubPr>
                      <m:e>
                        <m:r>
                          <a:rPr lang="en-US" altLang="zh-CN" sz="2400" i="1" kern="0">
                            <a:latin typeface="Cambria Math" panose="02040503050406030204" pitchFamily="18" charset="0"/>
                          </a:rPr>
                          <m:t>h</m:t>
                        </m:r>
                      </m:e>
                      <m:sub>
                        <m:r>
                          <a:rPr lang="en-US" altLang="zh-CN" sz="2400" i="1" kern="0">
                            <a:latin typeface="Cambria Math" panose="02040503050406030204" pitchFamily="18" charset="0"/>
                          </a:rPr>
                          <m:t>𝑗</m:t>
                        </m:r>
                        <m:r>
                          <a:rPr lang="en-US" altLang="zh-CN" sz="2400" i="1" kern="0">
                            <a:latin typeface="Cambria Math" panose="02040503050406030204" pitchFamily="18" charset="0"/>
                          </a:rPr>
                          <m:t> </m:t>
                        </m:r>
                      </m:sub>
                    </m:sSub>
                  </m:oMath>
                </a14:m>
                <a:r>
                  <a:rPr lang="en-US" altLang="zh-CN" sz="2400" kern="0" dirty="0"/>
                  <a:t>is the Semantic coding of input </a:t>
                </a:r>
                <a14:m>
                  <m:oMath xmlns:m="http://schemas.openxmlformats.org/officeDocument/2006/math">
                    <m:sSub>
                      <m:sSubPr>
                        <m:ctrlPr>
                          <a:rPr lang="pt-BR" altLang="zh-CN" sz="2400" i="1" kern="0">
                            <a:latin typeface="Cambria Math" panose="02040503050406030204" pitchFamily="18" charset="0"/>
                          </a:rPr>
                        </m:ctrlPr>
                      </m:sSubPr>
                      <m:e>
                        <m:r>
                          <a:rPr lang="en-US" altLang="zh-CN" sz="2400" i="1" kern="0">
                            <a:latin typeface="Cambria Math" panose="02040503050406030204" pitchFamily="18" charset="0"/>
                          </a:rPr>
                          <m:t>𝑥</m:t>
                        </m:r>
                      </m:e>
                      <m:sub>
                        <m:r>
                          <a:rPr lang="en-US" altLang="zh-CN" sz="2400" i="1" kern="0">
                            <a:latin typeface="Cambria Math" panose="02040503050406030204" pitchFamily="18" charset="0"/>
                          </a:rPr>
                          <m:t>𝑗</m:t>
                        </m:r>
                      </m:sub>
                    </m:sSub>
                  </m:oMath>
                </a14:m>
                <a:r>
                  <a:rPr lang="en-US" altLang="zh-CN" sz="2400" kern="0" dirty="0"/>
                  <a:t>.</a:t>
                </a:r>
                <a:endParaRPr lang="zh-CN" altLang="en-US" sz="2400" kern="0" dirty="0"/>
              </a:p>
            </p:txBody>
          </p:sp>
        </mc:Choice>
        <mc:Fallback xmlns="">
          <p:sp>
            <p:nvSpPr>
              <p:cNvPr id="11" name="内容占位符 2"/>
              <p:cNvSpPr txBox="1">
                <a:spLocks noRot="1" noChangeAspect="1" noMove="1" noResize="1" noEditPoints="1" noAdjustHandles="1" noChangeArrowheads="1" noChangeShapeType="1" noTextEdit="1"/>
              </p:cNvSpPr>
              <p:nvPr/>
            </p:nvSpPr>
            <p:spPr bwMode="auto">
              <a:xfrm>
                <a:off x="711200" y="3566820"/>
                <a:ext cx="5302250" cy="1295693"/>
              </a:xfrm>
              <a:prstGeom prst="rect">
                <a:avLst/>
              </a:prstGeom>
              <a:blipFill rotWithShape="0">
                <a:blip r:embed="rId5"/>
                <a:stretch>
                  <a:fillRect t="-6573" r="-6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328369365"/>
      </p:ext>
    </p:extLst>
  </p:cSld>
  <p:clrMapOvr>
    <a:masterClrMapping/>
  </p:clrMapOvr>
  <p:transition advTm="211"/>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Encoder-Decoder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Problem:</a:t>
                </a:r>
              </a:p>
              <a:p>
                <a:pPr lvl="1"/>
                <a:r>
                  <a:rPr lang="en-US" altLang="zh-CN" dirty="0"/>
                  <a:t>How to calculate the probability distribution </a:t>
                </a:r>
                <a14:m>
                  <m:oMath xmlns:m="http://schemas.openxmlformats.org/officeDocument/2006/math">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𝑖</m:t>
                        </m:r>
                        <m:r>
                          <a:rPr lang="en-US" altLang="zh-CN" b="0" i="1" smtClean="0">
                            <a:latin typeface="Cambria Math" panose="02040503050406030204" pitchFamily="18" charset="0"/>
                          </a:rPr>
                          <m:t>𝑗</m:t>
                        </m:r>
                      </m:sub>
                    </m:sSub>
                  </m:oMath>
                </a14:m>
                <a:r>
                  <a:rPr lang="zh-CN" altLang="en-US" dirty="0" smtClean="0"/>
                  <a:t>？</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302" t="-1835"/>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8</a:t>
            </a:fld>
            <a:endParaRPr lang="en-US" altLang="zh-CN"/>
          </a:p>
        </p:txBody>
      </p:sp>
      <p:pic>
        <p:nvPicPr>
          <p:cNvPr id="5" name="图片 4"/>
          <p:cNvPicPr>
            <a:picLocks noChangeAspect="1"/>
          </p:cNvPicPr>
          <p:nvPr/>
        </p:nvPicPr>
        <p:blipFill>
          <a:blip r:embed="rId4"/>
          <a:stretch>
            <a:fillRect/>
          </a:stretch>
        </p:blipFill>
        <p:spPr>
          <a:xfrm>
            <a:off x="3657626" y="3081338"/>
            <a:ext cx="4829175" cy="1571625"/>
          </a:xfrm>
          <a:prstGeom prst="rect">
            <a:avLst/>
          </a:prstGeom>
        </p:spPr>
      </p:pic>
      <p:sp>
        <p:nvSpPr>
          <p:cNvPr id="6" name="内容占位符 2"/>
          <p:cNvSpPr txBox="1">
            <a:spLocks/>
          </p:cNvSpPr>
          <p:nvPr/>
        </p:nvSpPr>
        <p:spPr bwMode="auto">
          <a:xfrm>
            <a:off x="4432772" y="4652962"/>
            <a:ext cx="391477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baseline="0">
                <a:solidFill>
                  <a:schemeClr val="tx1"/>
                </a:solidFill>
                <a:latin typeface="Times New Roman" panose="02020603050405020304" pitchFamily="18" charset="0"/>
                <a:ea typeface="宋体" panose="02010600030101010101" pitchFamily="2" charset="-122"/>
                <a:cs typeface="+mn-cs"/>
              </a:defRPr>
            </a:lvl1pPr>
            <a:lvl2pPr marL="742950" indent="-285750" algn="l" rtl="0" eaLnBrk="1" fontAlgn="base" hangingPunct="1">
              <a:spcBef>
                <a:spcPct val="20000"/>
              </a:spcBef>
              <a:spcAft>
                <a:spcPct val="0"/>
              </a:spcAft>
              <a:buChar char="–"/>
              <a:defRPr sz="2800" baseline="0">
                <a:solidFill>
                  <a:schemeClr val="tx1"/>
                </a:solidFill>
                <a:latin typeface="Times New Roman" panose="02020603050405020304" pitchFamily="18" charset="0"/>
                <a:ea typeface="宋体" panose="02010600030101010101" pitchFamily="2" charset="-122"/>
              </a:defRPr>
            </a:lvl2pPr>
            <a:lvl3pPr marL="1143000" indent="-228600" algn="l" rtl="0" eaLnBrk="1" fontAlgn="base" hangingPunct="1">
              <a:spcBef>
                <a:spcPct val="20000"/>
              </a:spcBef>
              <a:spcAft>
                <a:spcPct val="0"/>
              </a:spcAft>
              <a:buChar char="•"/>
              <a:defRPr sz="2400" baseline="0">
                <a:solidFill>
                  <a:schemeClr val="tx1"/>
                </a:solidFill>
                <a:latin typeface="Times New Roman" panose="02020603050405020304" pitchFamily="18" charset="0"/>
                <a:ea typeface="宋体" panose="02010600030101010101" pitchFamily="2" charset="-122"/>
              </a:defRPr>
            </a:lvl3pPr>
            <a:lvl4pPr marL="16002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ea typeface="宋体" panose="02010600030101010101" pitchFamily="2" charset="-122"/>
              </a:defRPr>
            </a:lvl4pPr>
            <a:lvl5pPr marL="20574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1500" kern="0" dirty="0"/>
              <a:t>Encoder-Decoder </a:t>
            </a:r>
            <a:r>
              <a:rPr lang="en-US" altLang="zh-CN" sz="1500" dirty="0"/>
              <a:t>Architecture of RNN</a:t>
            </a:r>
            <a:endParaRPr lang="en-US" altLang="zh-CN" sz="1500" kern="0" dirty="0"/>
          </a:p>
        </p:txBody>
      </p:sp>
      <p:pic>
        <p:nvPicPr>
          <p:cNvPr id="7" name="图片 6"/>
          <p:cNvPicPr>
            <a:picLocks noChangeAspect="1"/>
          </p:cNvPicPr>
          <p:nvPr/>
        </p:nvPicPr>
        <p:blipFill>
          <a:blip r:embed="rId5"/>
          <a:stretch>
            <a:fillRect/>
          </a:stretch>
        </p:blipFill>
        <p:spPr>
          <a:xfrm>
            <a:off x="1134790" y="2818455"/>
            <a:ext cx="1921446" cy="525769"/>
          </a:xfrm>
          <a:prstGeom prst="rect">
            <a:avLst/>
          </a:prstGeom>
        </p:spPr>
      </p:pic>
    </p:spTree>
    <p:extLst>
      <p:ext uri="{BB962C8B-B14F-4D97-AF65-F5344CB8AC3E}">
        <p14:creationId xmlns:p14="http://schemas.microsoft.com/office/powerpoint/2010/main" val="3539074141"/>
      </p:ext>
    </p:extLst>
  </p:cSld>
  <p:clrMapOvr>
    <a:masterClrMapping/>
  </p:clrMapOvr>
  <p:transition advTm="47"/>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Encoder-Decoder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9942" y="2000252"/>
                <a:ext cx="4775974" cy="2749138"/>
              </a:xfrm>
            </p:spPr>
            <p:txBody>
              <a:bodyPr/>
              <a:lstStyle/>
              <a:p>
                <a:r>
                  <a:rPr lang="en-US" altLang="zh-CN" dirty="0" smtClean="0"/>
                  <a:t>One way: </a:t>
                </a:r>
                <a:endParaRPr lang="en-US" altLang="zh-CN" dirty="0"/>
              </a:p>
              <a:p>
                <a:pPr marL="342900" lvl="1" indent="0">
                  <a:buNone/>
                </a:pPr>
                <a:r>
                  <a:rPr lang="en-US" altLang="zh-CN" dirty="0"/>
                  <a:t>	</a:t>
                </a:r>
                <a:r>
                  <a:rPr lang="en-US" altLang="zh-CN" dirty="0" smtClean="0"/>
                  <a:t>Using a function</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a14:m>
                <a:r>
                  <a:rPr lang="en-US" altLang="zh-CN" dirty="0" smtClean="0"/>
                  <a:t> </a:t>
                </a:r>
                <a:r>
                  <a:rPr lang="en-US" altLang="zh-CN" dirty="0"/>
                  <a:t>calculate </a:t>
                </a:r>
                <a:r>
                  <a:rPr lang="en-US" altLang="zh-CN" dirty="0" smtClean="0"/>
                  <a:t>the similarity </a:t>
                </a:r>
                <a:r>
                  <a:rPr lang="en-US" altLang="zh-CN" dirty="0"/>
                  <a:t>score </a:t>
                </a:r>
                <a:r>
                  <a:rPr lang="en-US" altLang="zh-CN" dirty="0" smtClean="0"/>
                  <a:t>between </a:t>
                </a:r>
                <a14:m>
                  <m:oMath xmlns:m="http://schemas.openxmlformats.org/officeDocument/2006/math">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oMath>
                </a14:m>
                <a:r>
                  <a:rPr lang="en-US" altLang="zh-CN" dirty="0"/>
                  <a:t> and </a:t>
                </a:r>
                <a:r>
                  <a:rPr lang="en-US" altLang="zh-CN" dirty="0" smtClean="0"/>
                  <a:t>all hidden states</a:t>
                </a:r>
                <a:r>
                  <a:rPr lang="en-US" altLang="zh-CN" dirty="0"/>
                  <a:t>. Then use </a:t>
                </a:r>
                <a:r>
                  <a:rPr lang="en-US" altLang="zh-CN" dirty="0" smtClean="0"/>
                  <a:t>a </a:t>
                </a:r>
                <a:r>
                  <a:rPr lang="en-US" altLang="zh-CN" dirty="0" err="1" smtClean="0"/>
                  <a:t>softmax</a:t>
                </a:r>
                <a:r>
                  <a:rPr lang="en-US" altLang="zh-CN" dirty="0" smtClean="0"/>
                  <a:t> </a:t>
                </a:r>
                <a:r>
                  <a:rPr lang="en-US" altLang="zh-CN" dirty="0"/>
                  <a:t>function to normalize </a:t>
                </a:r>
                <a:r>
                  <a:rPr lang="en-US" altLang="zh-CN" dirty="0" smtClean="0"/>
                  <a:t>it. We call the result Attention.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9921" y="1524000"/>
                <a:ext cx="6367965" cy="3665517"/>
              </a:xfrm>
              <a:blipFill rotWithShape="0">
                <a:blip r:embed="rId3"/>
                <a:stretch>
                  <a:fillRect l="-2203" t="-2329"/>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4DC82EA9-B3C8-4183-A256-5937B417A7C0}" type="slidenum">
              <a:rPr lang="en-US" altLang="zh-CN" smtClean="0"/>
              <a:pPr>
                <a:defRPr/>
              </a:pPr>
              <a:t>9</a:t>
            </a:fld>
            <a:endParaRPr lang="en-US" altLang="zh-CN"/>
          </a:p>
        </p:txBody>
      </p:sp>
      <p:pic>
        <p:nvPicPr>
          <p:cNvPr id="11" name="图片 10"/>
          <p:cNvPicPr>
            <a:picLocks noChangeAspect="1"/>
          </p:cNvPicPr>
          <p:nvPr/>
        </p:nvPicPr>
        <p:blipFill>
          <a:blip r:embed="rId4"/>
          <a:stretch>
            <a:fillRect/>
          </a:stretch>
        </p:blipFill>
        <p:spPr>
          <a:xfrm>
            <a:off x="4789009" y="2000250"/>
            <a:ext cx="4231325" cy="3259961"/>
          </a:xfrm>
          <a:prstGeom prst="rect">
            <a:avLst/>
          </a:prstGeom>
        </p:spPr>
      </p:pic>
    </p:spTree>
    <p:extLst>
      <p:ext uri="{BB962C8B-B14F-4D97-AF65-F5344CB8AC3E}">
        <p14:creationId xmlns:p14="http://schemas.microsoft.com/office/powerpoint/2010/main" val="3211258154"/>
      </p:ext>
    </p:extLst>
  </p:cSld>
  <p:clrMapOvr>
    <a:masterClrMapping/>
  </p:clrMapOvr>
  <p:transition advTm="2546"/>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1321</TotalTime>
  <Words>1762</Words>
  <Application>Microsoft Office PowerPoint</Application>
  <PresentationFormat>全屏显示(4:3)</PresentationFormat>
  <Paragraphs>294</Paragraphs>
  <Slides>28</Slides>
  <Notes>28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8" baseType="lpstr">
      <vt:lpstr>-apple-system-font</vt:lpstr>
      <vt:lpstr>楷体_GB2312</vt:lpstr>
      <vt:lpstr>宋体</vt:lpstr>
      <vt:lpstr>Arial</vt:lpstr>
      <vt:lpstr>Calibri</vt:lpstr>
      <vt:lpstr>Cambria Math</vt:lpstr>
      <vt:lpstr>Times New Roman</vt:lpstr>
      <vt:lpstr>Wingdings</vt:lpstr>
      <vt:lpstr>默认设计模板</vt:lpstr>
      <vt:lpstr>Equation</vt:lpstr>
      <vt:lpstr>PowerPoint 演示文稿</vt:lpstr>
      <vt:lpstr>Outline </vt:lpstr>
      <vt:lpstr>Outline </vt:lpstr>
      <vt:lpstr>PowerPoint 演示文稿</vt:lpstr>
      <vt:lpstr>Encoder-Decoder</vt:lpstr>
      <vt:lpstr>Encoder-Decoder</vt:lpstr>
      <vt:lpstr>Encoder-Decoder</vt:lpstr>
      <vt:lpstr>Encoder-Decoder</vt:lpstr>
      <vt:lpstr>Encoder-Decoder</vt:lpstr>
      <vt:lpstr>Encoder-Decoder</vt:lpstr>
      <vt:lpstr>Outline </vt:lpstr>
      <vt:lpstr>Attention Model</vt:lpstr>
      <vt:lpstr>Attention Model</vt:lpstr>
      <vt:lpstr>Self Attention</vt:lpstr>
      <vt:lpstr>Self Attention</vt:lpstr>
      <vt:lpstr>Outline </vt:lpstr>
      <vt:lpstr>The Transformer model architecture</vt:lpstr>
      <vt:lpstr>Encoder part</vt:lpstr>
      <vt:lpstr> Multi-Head Attention</vt:lpstr>
      <vt:lpstr>Encoder Part</vt:lpstr>
      <vt:lpstr>Decoder Part</vt:lpstr>
      <vt:lpstr>Three attention layer in the model</vt:lpstr>
      <vt:lpstr>Positional Encoding</vt:lpstr>
      <vt:lpstr>Positional Encoding</vt:lpstr>
      <vt:lpstr>Self attention in the article</vt:lpstr>
      <vt:lpstr>Outline </vt:lpstr>
      <vt:lpstr>Experiments</vt:lpstr>
      <vt:lpstr>Experiments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ljq</dc:creator>
  <cp:lastModifiedBy>ljq</cp:lastModifiedBy>
  <cp:revision>135</cp:revision>
  <dcterms:created xsi:type="dcterms:W3CDTF">2018-10-10T07:06:10Z</dcterms:created>
  <dcterms:modified xsi:type="dcterms:W3CDTF">2018-10-25T09:16:36Z</dcterms:modified>
</cp:coreProperties>
</file>