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0"/>
  </p:notesMasterIdLst>
  <p:sldIdLst>
    <p:sldId id="290" r:id="rId2"/>
    <p:sldId id="291" r:id="rId3"/>
    <p:sldId id="319" r:id="rId4"/>
    <p:sldId id="295" r:id="rId5"/>
    <p:sldId id="296" r:id="rId6"/>
    <p:sldId id="320" r:id="rId7"/>
    <p:sldId id="297" r:id="rId8"/>
    <p:sldId id="294" r:id="rId9"/>
    <p:sldId id="321" r:id="rId10"/>
    <p:sldId id="299" r:id="rId11"/>
    <p:sldId id="298" r:id="rId12"/>
    <p:sldId id="314" r:id="rId13"/>
    <p:sldId id="322" r:id="rId14"/>
    <p:sldId id="301" r:id="rId15"/>
    <p:sldId id="292" r:id="rId16"/>
    <p:sldId id="293" r:id="rId17"/>
    <p:sldId id="302" r:id="rId18"/>
    <p:sldId id="323" r:id="rId19"/>
    <p:sldId id="304" r:id="rId20"/>
    <p:sldId id="305" r:id="rId21"/>
    <p:sldId id="307" r:id="rId22"/>
    <p:sldId id="308" r:id="rId23"/>
    <p:sldId id="309" r:id="rId24"/>
    <p:sldId id="313" r:id="rId25"/>
    <p:sldId id="315" r:id="rId26"/>
    <p:sldId id="316" r:id="rId27"/>
    <p:sldId id="317" r:id="rId28"/>
    <p:sldId id="318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29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5" autoAdjust="0"/>
    <p:restoredTop sz="93184" autoAdjust="0"/>
  </p:normalViewPr>
  <p:slideViewPr>
    <p:cSldViewPr>
      <p:cViewPr>
        <p:scale>
          <a:sx n="100" d="100"/>
          <a:sy n="100" d="100"/>
        </p:scale>
        <p:origin x="-2196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C0975-DFB6-4779-91C9-75347155BE5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3243F-7234-45D7-ADD1-6CC11CF900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8297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3243F-7234-45D7-ADD1-6CC11CF900D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3243F-7234-45D7-ADD1-6CC11CF900D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这个表里面展现的结果是在差异性很大的数据集上面训练得到的</a:t>
            </a:r>
            <a:r>
              <a:rPr lang="zh-CN" altLang="en-US" baseline="0" dirty="0" smtClean="0"/>
              <a:t> 说明在这种情况下</a:t>
            </a:r>
            <a:r>
              <a:rPr lang="en-US" altLang="zh-CN" baseline="0" dirty="0" err="1" smtClean="0"/>
              <a:t>funtuniing</a:t>
            </a:r>
            <a:r>
              <a:rPr lang="zh-CN" altLang="en-US" baseline="0" dirty="0" smtClean="0"/>
              <a:t>不利于在新的任务上学习。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3243F-7234-45D7-ADD1-6CC11CF900D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5</a:t>
            </a:r>
            <a:r>
              <a:rPr lang="zh-CN" altLang="en-US" dirty="0" smtClean="0"/>
              <a:t>是不同的任务顺序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3243F-7234-45D7-ADD1-6CC11CF900D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/>
            </a:lvl1pPr>
          </a:lstStyle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89071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191563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aseline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304800"/>
            <a:ext cx="9144000" cy="6172200"/>
          </a:xfrm>
          <a:prstGeom prst="roundRect">
            <a:avLst>
              <a:gd name="adj" fmla="val 4093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aseline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2052" name="Line 5"/>
          <p:cNvSpPr>
            <a:spLocks noChangeShapeType="1"/>
          </p:cNvSpPr>
          <p:nvPr/>
        </p:nvSpPr>
        <p:spPr bwMode="auto">
          <a:xfrm>
            <a:off x="381000" y="6324600"/>
            <a:ext cx="8382000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483768" y="457200"/>
            <a:ext cx="600303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077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92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62D2DB-BFE5-4F2C-A5EE-2671C09203F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3348038" y="6521450"/>
            <a:ext cx="2614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600" b="0" baseline="0" smtClean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雷达信号处理重点实验室</a:t>
            </a:r>
          </a:p>
        </p:txBody>
      </p:sp>
      <p:pic>
        <p:nvPicPr>
          <p:cNvPr id="2057" name="Picture 10" descr="logo"/>
          <p:cNvPicPr>
            <a:picLocks noChangeAspect="1" noChangeArrowheads="1"/>
          </p:cNvPicPr>
          <p:nvPr/>
        </p:nvPicPr>
        <p:blipFill>
          <a:blip r:embed="rId3" cstate="print">
            <a:lum bright="16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3375"/>
            <a:ext cx="935037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4250" y="6308725"/>
            <a:ext cx="5254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 userDrawn="1"/>
        </p:nvSpPr>
        <p:spPr bwMode="auto">
          <a:xfrm>
            <a:off x="323528" y="6237312"/>
            <a:ext cx="8280920" cy="144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矩形 1"/>
          <p:cNvSpPr/>
          <p:nvPr userDrawn="1"/>
        </p:nvSpPr>
        <p:spPr bwMode="auto">
          <a:xfrm>
            <a:off x="2267744" y="1263650"/>
            <a:ext cx="6419056" cy="77118"/>
          </a:xfrm>
          <a:prstGeom prst="rect">
            <a:avLst/>
          </a:prstGeom>
          <a:solidFill>
            <a:srgbClr val="09029C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aseline="0">
          <a:solidFill>
            <a:srgbClr val="000066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66"/>
          </a:solidFill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66"/>
          </a:solidFill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66"/>
          </a:solidFill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66"/>
          </a:solidFill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66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66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66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66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7.png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26.png"/><Relationship Id="rId9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43.png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png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920880" cy="174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588224" y="350100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ICML 2018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6216" y="42930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Wenchao</a:t>
            </a:r>
            <a:r>
              <a:rPr lang="en-US" altLang="zh-CN" dirty="0" smtClean="0"/>
              <a:t> Chen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78143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2627784" y="548680"/>
            <a:ext cx="600303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Continual learning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62880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way for continual learning: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213285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Finetuning</a:t>
            </a:r>
            <a:r>
              <a:rPr lang="en-US" altLang="zh-CN" dirty="0" smtClean="0"/>
              <a:t> a </a:t>
            </a:r>
            <a:r>
              <a:rPr lang="en-US" altLang="zh-CN" dirty="0" err="1" smtClean="0"/>
              <a:t>pretrained</a:t>
            </a:r>
            <a:r>
              <a:rPr lang="en-US" altLang="zh-CN" dirty="0" smtClean="0"/>
              <a:t> model on a target domain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263691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Introduce task-specific parameters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321297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The use of episodic memory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37890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Regularising</a:t>
            </a:r>
            <a:r>
              <a:rPr lang="en-US" altLang="zh-CN" dirty="0" smtClean="0"/>
              <a:t> learning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1052736"/>
            <a:ext cx="6003032" cy="379512"/>
          </a:xfrm>
        </p:spPr>
        <p:txBody>
          <a:bodyPr/>
          <a:lstStyle/>
          <a:p>
            <a:r>
              <a:rPr lang="en-US" altLang="zh-CN" dirty="0" smtClean="0"/>
              <a:t>Using episodic 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899592" y="148478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accent2"/>
                </a:solidFill>
              </a:rPr>
              <a:t>C</a:t>
            </a:r>
            <a:r>
              <a:rPr lang="en-US" altLang="zh-CN" dirty="0" err="1" smtClean="0">
                <a:solidFill>
                  <a:schemeClr val="accent2"/>
                </a:solidFill>
              </a:rPr>
              <a:t>oreset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653136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/>
                </a:solidFill>
              </a:rPr>
              <a:t>Gradient</a:t>
            </a:r>
            <a:r>
              <a:rPr lang="en-US" altLang="zh-CN" sz="1400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Episodic</a:t>
            </a:r>
            <a:r>
              <a:rPr lang="en-US" altLang="zh-CN" sz="1400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Memory for continual learning      NIPS2017</a:t>
            </a:r>
            <a:r>
              <a:rPr lang="en-US" altLang="zh-CN" sz="1400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9512" y="5589240"/>
            <a:ext cx="921702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600" dirty="0" smtClean="0">
                <a:solidFill>
                  <a:srgbClr val="FF0000"/>
                </a:solidFill>
              </a:rPr>
              <a:t>Need to be </a:t>
            </a:r>
            <a:r>
              <a:rPr lang="en-US" altLang="zh-CN" sz="1600" dirty="0" smtClean="0">
                <a:solidFill>
                  <a:srgbClr val="FF0000"/>
                </a:solidFill>
              </a:rPr>
              <a:t>stored in memory, which could quickly become a limiting factor in </a:t>
            </a:r>
            <a:r>
              <a:rPr lang="en-US" altLang="zh-CN" sz="1600" dirty="0" smtClean="0">
                <a:solidFill>
                  <a:srgbClr val="FF0000"/>
                </a:solidFill>
              </a:rPr>
              <a:t>large scale problems!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3312368" cy="2043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772816"/>
            <a:ext cx="355694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1547664" y="4005064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Random sampling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 bwMode="auto">
          <a:xfrm>
            <a:off x="4067944" y="2492896"/>
            <a:ext cx="504056" cy="288032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4088" y="40050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Cor</a:t>
            </a:r>
            <a:r>
              <a:rPr lang="en-US" altLang="zh-CN" dirty="0" err="1" smtClean="0"/>
              <a:t>e</a:t>
            </a:r>
            <a:r>
              <a:rPr lang="en-US" altLang="zh-CN" dirty="0" err="1" smtClean="0"/>
              <a:t>set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35696" y="1484784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:</a:t>
            </a:r>
            <a:r>
              <a:rPr lang="en-US" altLang="zh-CN" dirty="0" err="1" smtClean="0">
                <a:solidFill>
                  <a:schemeClr val="accent2"/>
                </a:solidFill>
              </a:rPr>
              <a:t>Coresets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and Their </a:t>
            </a:r>
            <a:r>
              <a:rPr lang="en-US" altLang="zh-CN" dirty="0" smtClean="0">
                <a:solidFill>
                  <a:schemeClr val="accent2"/>
                </a:solidFill>
              </a:rPr>
              <a:t>Applications. </a:t>
            </a:r>
            <a:r>
              <a:rPr lang="en-US" altLang="zh-CN" dirty="0" smtClean="0">
                <a:solidFill>
                  <a:schemeClr val="accent2"/>
                </a:solidFill>
              </a:rPr>
              <a:t>Proceedings of the </a:t>
            </a:r>
            <a:r>
              <a:rPr lang="en-US" altLang="zh-CN" dirty="0" err="1" smtClean="0">
                <a:solidFill>
                  <a:schemeClr val="accent2"/>
                </a:solidFill>
              </a:rPr>
              <a:t>Spie</a:t>
            </a:r>
            <a:r>
              <a:rPr lang="en-US" altLang="zh-CN" dirty="0" smtClean="0">
                <a:solidFill>
                  <a:schemeClr val="accent2"/>
                </a:solidFill>
              </a:rPr>
              <a:t>, 2010</a:t>
            </a:r>
            <a:r>
              <a:rPr lang="en-US" altLang="zh-CN" dirty="0" smtClean="0">
                <a:solidFill>
                  <a:schemeClr val="accent2"/>
                </a:solidFill>
              </a:rPr>
              <a:t>,</a:t>
            </a:r>
            <a:r>
              <a:rPr lang="en-US" altLang="zh-CN" dirty="0" smtClean="0">
                <a:solidFill>
                  <a:schemeClr val="accent2"/>
                </a:solidFill>
              </a:rPr>
              <a:t/>
            </a:r>
            <a:br>
              <a:rPr lang="en-US" altLang="zh-CN" dirty="0" smtClean="0">
                <a:solidFill>
                  <a:schemeClr val="accent2"/>
                </a:solidFill>
              </a:rPr>
            </a:b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1052736"/>
            <a:ext cx="6003032" cy="235496"/>
          </a:xfrm>
        </p:spPr>
        <p:txBody>
          <a:bodyPr/>
          <a:lstStyle/>
          <a:p>
            <a:r>
              <a:rPr lang="en-US" altLang="zh-CN" dirty="0" smtClean="0"/>
              <a:t>Using episodic memory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95536" y="1628800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Continual Learning with Deep Generative </a:t>
            </a:r>
            <a:r>
              <a:rPr lang="en-US" altLang="zh-CN" dirty="0" smtClean="0"/>
              <a:t>Replay    NIPS 2017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276872"/>
            <a:ext cx="75914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899592" y="4869160"/>
          <a:ext cx="7632848" cy="437688"/>
        </p:xfrm>
        <a:graphic>
          <a:graphicData uri="http://schemas.openxmlformats.org/presentationml/2006/ole">
            <p:oleObj spid="_x0000_s19459" name="MathType 6.0 Equation" r:id="rId4" imgW="5321160" imgH="30456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9512" y="44371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Training Generator: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530120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Training Solver:</a:t>
            </a:r>
            <a:endParaRPr lang="zh-CN" altLang="en-US" dirty="0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5661248"/>
            <a:ext cx="75914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9793088" cy="762000"/>
          </a:xfrm>
        </p:spPr>
        <p:txBody>
          <a:bodyPr/>
          <a:lstStyle/>
          <a:p>
            <a:r>
              <a:rPr lang="en-US" altLang="zh-CN" dirty="0" smtClean="0"/>
              <a:t>Using episodic memory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23528" y="2204864"/>
            <a:ext cx="8424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70C0"/>
                </a:solidFill>
              </a:rPr>
              <a:t>A continual learning method should not suffer from catastrophic forgetting. </a:t>
            </a:r>
          </a:p>
          <a:p>
            <a:pPr marL="400050" indent="-400050">
              <a:buFont typeface="Wingdings" pitchFamily="2" charset="2"/>
              <a:buChar char="Ø"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400050" indent="-4000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70C0"/>
                </a:solidFill>
              </a:rPr>
              <a:t>It </a:t>
            </a:r>
            <a:r>
              <a:rPr lang="en-US" altLang="zh-CN" dirty="0" smtClean="0">
                <a:solidFill>
                  <a:srgbClr val="0070C0"/>
                </a:solidFill>
              </a:rPr>
              <a:t>should be able to learn new tasks while taking advantage of knowledge extracted from previous </a:t>
            </a:r>
            <a:r>
              <a:rPr lang="en-US" altLang="zh-CN" dirty="0" smtClean="0">
                <a:solidFill>
                  <a:srgbClr val="0070C0"/>
                </a:solidFill>
              </a:rPr>
              <a:t>tasks.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00050" indent="-400050"/>
            <a:r>
              <a:rPr lang="en-US" altLang="zh-CN" dirty="0" smtClean="0">
                <a:solidFill>
                  <a:srgbClr val="0070C0"/>
                </a:solidFill>
              </a:rPr>
              <a:t>     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00050" indent="-4000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70C0"/>
                </a:solidFill>
              </a:rPr>
              <a:t>It </a:t>
            </a:r>
            <a:r>
              <a:rPr lang="en-US" altLang="zh-CN" dirty="0" smtClean="0">
                <a:solidFill>
                  <a:srgbClr val="0070C0"/>
                </a:solidFill>
              </a:rPr>
              <a:t>should </a:t>
            </a:r>
            <a:r>
              <a:rPr lang="en-US" altLang="zh-CN" dirty="0" smtClean="0">
                <a:solidFill>
                  <a:srgbClr val="0070C0"/>
                </a:solidFill>
              </a:rPr>
              <a:t>be trainable on a large number of tasks.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00050" indent="-400050">
              <a:buFont typeface="Wingdings" pitchFamily="2" charset="2"/>
              <a:buChar char="Ø"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400050" indent="-4000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70C0"/>
                </a:solidFill>
              </a:rPr>
              <a:t>It should enable positive backwards transfer as </a:t>
            </a:r>
            <a:r>
              <a:rPr lang="en-US" altLang="zh-CN" dirty="0" smtClean="0">
                <a:solidFill>
                  <a:srgbClr val="0070C0"/>
                </a:solidFill>
              </a:rPr>
              <a:t>well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00050" indent="-400050">
              <a:buFont typeface="Wingdings" pitchFamily="2" charset="2"/>
              <a:buChar char="Ø"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400050" indent="-4000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70C0"/>
                </a:solidFill>
              </a:rPr>
              <a:t>It should be able to learn without requiring task </a:t>
            </a:r>
            <a:r>
              <a:rPr lang="en-US" altLang="zh-CN" dirty="0" smtClean="0">
                <a:solidFill>
                  <a:srgbClr val="0070C0"/>
                </a:solidFill>
              </a:rPr>
              <a:t>labels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2627784" y="548680"/>
            <a:ext cx="600303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Continual learning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62880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way for continual learning: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213285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Finetuning</a:t>
            </a:r>
            <a:r>
              <a:rPr lang="en-US" altLang="zh-CN" dirty="0" smtClean="0"/>
              <a:t> a </a:t>
            </a:r>
            <a:r>
              <a:rPr lang="en-US" altLang="zh-CN" dirty="0" err="1" smtClean="0"/>
              <a:t>pretrained</a:t>
            </a:r>
            <a:r>
              <a:rPr lang="en-US" altLang="zh-CN" dirty="0" smtClean="0"/>
              <a:t> model on a target domain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263691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Introduce task-specific parameters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321297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The use of episodic memory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37890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rgbClr val="FF0000"/>
                </a:solidFill>
              </a:rPr>
              <a:t>Regularising</a:t>
            </a:r>
            <a:r>
              <a:rPr lang="en-US" altLang="zh-CN" dirty="0" smtClean="0">
                <a:solidFill>
                  <a:srgbClr val="FF0000"/>
                </a:solidFill>
              </a:rPr>
              <a:t> learning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3120" y="980728"/>
            <a:ext cx="7920880" cy="432048"/>
          </a:xfrm>
        </p:spPr>
        <p:txBody>
          <a:bodyPr/>
          <a:lstStyle/>
          <a:p>
            <a:r>
              <a:rPr lang="en-US" altLang="zh-CN" dirty="0" smtClean="0"/>
              <a:t>Elastic weight </a:t>
            </a:r>
            <a:r>
              <a:rPr lang="en-US" altLang="zh-CN" dirty="0" smtClean="0"/>
              <a:t>consolidation(EWC)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53100" y="1772816"/>
            <a:ext cx="33909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259632" y="5877272"/>
          <a:ext cx="4392488" cy="566219"/>
        </p:xfrm>
        <a:graphic>
          <a:graphicData uri="http://schemas.openxmlformats.org/presentationml/2006/ole">
            <p:oleObj spid="_x0000_s4100" name="Unknown" r:id="rId5" imgW="3251160" imgH="419040" progId="Equation.DSMT4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467544" y="1844824"/>
          <a:ext cx="1072119" cy="288032"/>
        </p:xfrm>
        <a:graphic>
          <a:graphicData uri="http://schemas.openxmlformats.org/presentationml/2006/ole">
            <p:oleObj spid="_x0000_s4101" name="Unknown" r:id="rId6" imgW="850680" imgH="228600" progId="Equation.DSMT4">
              <p:embed/>
            </p:oleObj>
          </a:graphicData>
        </a:graphic>
      </p:graphicFrame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2276872"/>
            <a:ext cx="1728192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/>
          <p:cNvSpPr/>
          <p:nvPr/>
        </p:nvSpPr>
        <p:spPr bwMode="auto">
          <a:xfrm>
            <a:off x="2699792" y="3501008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11760" y="1772816"/>
            <a:ext cx="349188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accent6"/>
                </a:solidFill>
              </a:rPr>
              <a:t>All the information about task A must therefore have been absorbed into the </a:t>
            </a:r>
            <a:r>
              <a:rPr lang="en-US" altLang="zh-CN" sz="1600" dirty="0" smtClean="0">
                <a:solidFill>
                  <a:schemeClr val="accent6"/>
                </a:solidFill>
              </a:rPr>
              <a:t>posterior distribution                </a:t>
            </a:r>
            <a:r>
              <a:rPr lang="en-US" altLang="zh-CN" dirty="0" smtClean="0"/>
              <a:t>. 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4307971" y="2348880"/>
          <a:ext cx="768085" cy="288032"/>
        </p:xfrm>
        <a:graphic>
          <a:graphicData uri="http://schemas.openxmlformats.org/presentationml/2006/ole">
            <p:oleObj spid="_x0000_s4105" name="Unknown" r:id="rId8" imgW="609480" imgH="228600" progId="Equation.DSMT4">
              <p:embed/>
            </p:oleObj>
          </a:graphicData>
        </a:graphic>
      </p:graphicFrame>
      <p:cxnSp>
        <p:nvCxnSpPr>
          <p:cNvPr id="22" name="直接箭头连接符 21"/>
          <p:cNvCxnSpPr/>
          <p:nvPr/>
        </p:nvCxnSpPr>
        <p:spPr bwMode="auto">
          <a:xfrm flipH="1">
            <a:off x="3707904" y="2564904"/>
            <a:ext cx="648072" cy="864097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395536" y="2924944"/>
          <a:ext cx="4464496" cy="892899"/>
        </p:xfrm>
        <a:graphic>
          <a:graphicData uri="http://schemas.openxmlformats.org/presentationml/2006/ole">
            <p:oleObj spid="_x0000_s4106" name="Unknown" r:id="rId9" imgW="3365280" imgH="672840" progId="Equation.DSMT4">
              <p:embed/>
            </p:oleObj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1331640" y="5301208"/>
          <a:ext cx="2664296" cy="556467"/>
        </p:xfrm>
        <a:graphic>
          <a:graphicData uri="http://schemas.openxmlformats.org/presentationml/2006/ole">
            <p:oleObj spid="_x0000_s4107" name="Unknown" r:id="rId10" imgW="2006280" imgH="419040" progId="Equation.DSMT4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95536" y="53732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Task b: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5536" y="59492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Task c: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7504" y="407707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Approximate the posterior using the Laplace approximation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03640" y="5085184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Shortcoming: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Laplace approximation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Point  estimate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Regular item increase linearly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1619672" y="4509120"/>
          <a:ext cx="2101998" cy="360040"/>
        </p:xfrm>
        <a:graphic>
          <a:graphicData uri="http://schemas.openxmlformats.org/presentationml/2006/ole">
            <p:oleObj spid="_x0000_s4108" name="Unknown" r:id="rId11" imgW="1473120" imgH="241200" progId="Equation.DSMT4">
              <p:embed/>
            </p:oleObj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1501775" y="4868863"/>
          <a:ext cx="2338388" cy="360362"/>
        </p:xfrm>
        <a:graphic>
          <a:graphicData uri="http://schemas.openxmlformats.org/presentationml/2006/ole">
            <p:oleObj spid="_x0000_s4109" name="MathType 6.0 Equation" r:id="rId12" imgW="1638000" imgH="241200" progId="Equation.DSMT4">
              <p:embed/>
            </p:oleObj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79512" y="5085184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So: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355976" y="4437112"/>
            <a:ext cx="518457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/>
              <a:t>centred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at the maximum a posteriori (</a:t>
            </a:r>
            <a:r>
              <a:rPr lang="en-US" altLang="zh-CN" sz="1600" dirty="0" smtClean="0"/>
              <a:t>MAP) parameter</a:t>
            </a:r>
          </a:p>
          <a:p>
            <a:r>
              <a:rPr lang="en-US" altLang="zh-CN" sz="1600" dirty="0" smtClean="0"/>
              <a:t> </a:t>
            </a:r>
            <a:r>
              <a:rPr lang="en-US" altLang="zh-CN" sz="1600" dirty="0" smtClean="0"/>
              <a:t>when learning task </a:t>
            </a:r>
            <a:r>
              <a:rPr lang="en-US" altLang="zh-CN" sz="1600" i="1" dirty="0" err="1" smtClean="0"/>
              <a:t>i</a:t>
            </a:r>
            <a:r>
              <a:rPr lang="en-US" altLang="zh-CN" sz="1600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aphicFrame>
        <p:nvGraphicFramePr>
          <p:cNvPr id="4114" name="Object 18"/>
          <p:cNvGraphicFramePr>
            <a:graphicFrameLocks noChangeAspect="1"/>
          </p:cNvGraphicFramePr>
          <p:nvPr/>
        </p:nvGraphicFramePr>
        <p:xfrm>
          <a:off x="4211960" y="4509120"/>
          <a:ext cx="216024" cy="293176"/>
        </p:xfrm>
        <a:graphic>
          <a:graphicData uri="http://schemas.openxmlformats.org/presentationml/2006/ole">
            <p:oleObj spid="_x0000_s4114" name="Unknown" r:id="rId13" imgW="177480" imgH="241200" progId="Equation.DSMT4">
              <p:embed/>
            </p:oleObj>
          </a:graphicData>
        </a:graphic>
      </p:graphicFrame>
      <p:sp>
        <p:nvSpPr>
          <p:cNvPr id="43" name="矩形 42"/>
          <p:cNvSpPr/>
          <p:nvPr/>
        </p:nvSpPr>
        <p:spPr>
          <a:xfrm>
            <a:off x="0" y="1340768"/>
            <a:ext cx="932452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Overcoming catastrophic forgetting </a:t>
            </a:r>
            <a:r>
              <a:rPr lang="en-US" altLang="zh-CN" sz="1600" dirty="0" smtClean="0"/>
              <a:t>in neural networks. </a:t>
            </a:r>
            <a:r>
              <a:rPr lang="en-US" altLang="zh-CN" sz="1600" i="1" dirty="0" smtClean="0"/>
              <a:t>Proceedings of the National Academy of </a:t>
            </a:r>
            <a:r>
              <a:rPr lang="en-US" altLang="zh-CN" sz="1600" i="1" dirty="0" smtClean="0"/>
              <a:t>Sciences</a:t>
            </a:r>
            <a:r>
              <a:rPr lang="en-US" altLang="zh-CN" sz="1600" dirty="0" smtClean="0"/>
              <a:t>,2017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836712"/>
            <a:ext cx="7524328" cy="762000"/>
          </a:xfrm>
        </p:spPr>
        <p:txBody>
          <a:bodyPr/>
          <a:lstStyle/>
          <a:p>
            <a:r>
              <a:rPr lang="en-US" altLang="zh-CN" dirty="0" err="1" smtClean="0"/>
              <a:t>Variational</a:t>
            </a:r>
            <a:r>
              <a:rPr lang="en-US" altLang="zh-CN" dirty="0" smtClean="0"/>
              <a:t> Continual </a:t>
            </a:r>
            <a:r>
              <a:rPr lang="en-US" altLang="zh-CN" dirty="0" smtClean="0"/>
              <a:t>Learning(VCL)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Weight uncertainty +online VB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636912"/>
            <a:ext cx="508973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0" y="4869160"/>
            <a:ext cx="2448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each weight has a fixed value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486916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smtClean="0"/>
              <a:t>each weight is assigned a distribution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21328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Weight uncertainty neural network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364088" y="2123564"/>
            <a:ext cx="1363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online VB</a:t>
            </a:r>
            <a:endParaRPr lang="zh-CN" altLang="en-US" dirty="0"/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6145561" y="2564904"/>
          <a:ext cx="1018727" cy="300608"/>
        </p:xfrm>
        <a:graphic>
          <a:graphicData uri="http://schemas.openxmlformats.org/presentationml/2006/ole">
            <p:oleObj spid="_x0000_s3081" name="Unknown" r:id="rId4" imgW="774360" imgH="22860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425481" y="256490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数据集</a:t>
            </a:r>
            <a:endParaRPr lang="zh-CN" altLang="en-US" sz="1600" dirty="0"/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5508104" y="2996952"/>
          <a:ext cx="2016224" cy="297475"/>
        </p:xfrm>
        <a:graphic>
          <a:graphicData uri="http://schemas.openxmlformats.org/presentationml/2006/ole">
            <p:oleObj spid="_x0000_s3082" name="Unknown" r:id="rId5" imgW="1549080" imgH="228600" progId="Equation.DSMT4">
              <p:embed/>
            </p:oleObj>
          </a:graphicData>
        </a:graphic>
      </p:graphicFrame>
      <p:graphicFrame>
        <p:nvGraphicFramePr>
          <p:cNvPr id="3086" name="Object 14"/>
          <p:cNvGraphicFramePr>
            <a:graphicFrameLocks noChangeAspect="1"/>
          </p:cNvGraphicFramePr>
          <p:nvPr/>
        </p:nvGraphicFramePr>
        <p:xfrm>
          <a:off x="5508104" y="3356992"/>
          <a:ext cx="3103011" cy="936104"/>
        </p:xfrm>
        <a:graphic>
          <a:graphicData uri="http://schemas.openxmlformats.org/presentationml/2006/ole">
            <p:oleObj spid="_x0000_s3086" name="Unknown" r:id="rId6" imgW="2273040" imgH="685800" progId="Equation.DSMT4">
              <p:embed/>
            </p:oleObj>
          </a:graphicData>
        </a:graphic>
      </p:graphicFrame>
      <p:graphicFrame>
        <p:nvGraphicFramePr>
          <p:cNvPr id="3087" name="Object 15"/>
          <p:cNvGraphicFramePr>
            <a:graphicFrameLocks noChangeAspect="1"/>
          </p:cNvGraphicFramePr>
          <p:nvPr/>
        </p:nvGraphicFramePr>
        <p:xfrm>
          <a:off x="5525597" y="4293096"/>
          <a:ext cx="3618403" cy="648072"/>
        </p:xfrm>
        <a:graphic>
          <a:graphicData uri="http://schemas.openxmlformats.org/presentationml/2006/ole">
            <p:oleObj spid="_x0000_s3087" name="Unknown" r:id="rId7" imgW="2552400" imgH="457200" progId="Equation.DSMT4">
              <p:embed/>
            </p:oleObj>
          </a:graphicData>
        </a:graphic>
      </p:graphicFrame>
      <p:sp>
        <p:nvSpPr>
          <p:cNvPr id="24" name="矩形 23"/>
          <p:cNvSpPr/>
          <p:nvPr/>
        </p:nvSpPr>
        <p:spPr>
          <a:xfrm>
            <a:off x="107504" y="5805264"/>
            <a:ext cx="968456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/>
              <a:t>Variational</a:t>
            </a:r>
            <a:r>
              <a:rPr lang="en-US" altLang="zh-CN" sz="1600" dirty="0" smtClean="0"/>
              <a:t> Continual </a:t>
            </a:r>
            <a:r>
              <a:rPr lang="en-US" altLang="zh-CN" sz="1600" dirty="0" smtClean="0"/>
              <a:t>Learning </a:t>
            </a:r>
            <a:r>
              <a:rPr lang="en-US" altLang="zh-CN" sz="1600" dirty="0" err="1" smtClean="0"/>
              <a:t>Cuong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V. </a:t>
            </a:r>
            <a:r>
              <a:rPr lang="en-US" altLang="zh-CN" sz="1600" dirty="0" smtClean="0"/>
              <a:t>Nguyen, </a:t>
            </a:r>
            <a:r>
              <a:rPr lang="en-US" altLang="zh-CN" sz="1600" dirty="0" err="1" smtClean="0"/>
              <a:t>Yingzhen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Li,Thang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D. </a:t>
            </a:r>
            <a:r>
              <a:rPr lang="en-US" altLang="zh-CN" sz="1600" dirty="0" smtClean="0"/>
              <a:t>Bui and </a:t>
            </a:r>
            <a:r>
              <a:rPr lang="en-US" altLang="zh-CN" sz="1600" dirty="0" smtClean="0"/>
              <a:t>Richard E. </a:t>
            </a:r>
            <a:r>
              <a:rPr lang="en-US" altLang="zh-CN" sz="1600" dirty="0" smtClean="0"/>
              <a:t>Turner </a:t>
            </a:r>
          </a:p>
          <a:p>
            <a:r>
              <a:rPr lang="en-US" altLang="zh-CN" sz="1600" dirty="0" smtClean="0"/>
              <a:t> </a:t>
            </a:r>
            <a:r>
              <a:rPr lang="en-US" altLang="zh-CN" sz="1600" dirty="0" smtClean="0"/>
              <a:t>                                                                                                                                              ICLR 2018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5208" y="476672"/>
            <a:ext cx="7128792" cy="762000"/>
          </a:xfrm>
        </p:spPr>
        <p:txBody>
          <a:bodyPr/>
          <a:lstStyle/>
          <a:p>
            <a:r>
              <a:rPr lang="en-US" altLang="zh-CN" dirty="0" err="1" smtClean="0"/>
              <a:t>Variational</a:t>
            </a:r>
            <a:r>
              <a:rPr lang="en-US" altLang="zh-CN" dirty="0" smtClean="0"/>
              <a:t> Continual Learning(VCL)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467544" y="16288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Discriminate model: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39330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Generative model(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 : VAE):</a:t>
            </a:r>
            <a:endParaRPr lang="zh-CN" alt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779912" y="1340768"/>
          <a:ext cx="2024454" cy="576064"/>
        </p:xfrm>
        <a:graphic>
          <a:graphicData uri="http://schemas.openxmlformats.org/presentationml/2006/ole">
            <p:oleObj spid="_x0000_s7170" name="Unknown" r:id="rId3" imgW="1562040" imgH="444240" progId="Equation.DSMT4">
              <p:embed/>
            </p:oleObj>
          </a:graphicData>
        </a:graphic>
      </p:graphicFrame>
      <p:sp>
        <p:nvSpPr>
          <p:cNvPr id="8" name="下箭头 7"/>
          <p:cNvSpPr/>
          <p:nvPr/>
        </p:nvSpPr>
        <p:spPr bwMode="auto">
          <a:xfrm>
            <a:off x="5148064" y="1772816"/>
            <a:ext cx="288032" cy="504056"/>
          </a:xfrm>
          <a:prstGeom prst="downArrow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4365104"/>
            <a:ext cx="41052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5373216"/>
            <a:ext cx="71723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下箭头 11"/>
          <p:cNvSpPr/>
          <p:nvPr/>
        </p:nvSpPr>
        <p:spPr bwMode="auto">
          <a:xfrm>
            <a:off x="4788024" y="5085184"/>
            <a:ext cx="288032" cy="432048"/>
          </a:xfrm>
          <a:prstGeom prst="downArrow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2119313" y="2133600"/>
          <a:ext cx="5949950" cy="1655763"/>
        </p:xfrm>
        <a:graphic>
          <a:graphicData uri="http://schemas.openxmlformats.org/presentationml/2006/ole">
            <p:oleObj spid="_x0000_s7174" name="Unknown" r:id="rId6" imgW="5155920" imgH="1434960" progId="Equation.DSMT4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 bwMode="auto">
          <a:xfrm>
            <a:off x="5220072" y="3284984"/>
            <a:ext cx="1368152" cy="50405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64288" y="3861048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Regular item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17" name="直接箭头连接符 16"/>
          <p:cNvCxnSpPr>
            <a:stCxn id="15" idx="1"/>
          </p:cNvCxnSpPr>
          <p:nvPr/>
        </p:nvCxnSpPr>
        <p:spPr bwMode="auto">
          <a:xfrm flipH="1" flipV="1">
            <a:off x="6660232" y="3789040"/>
            <a:ext cx="504056" cy="256674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268760"/>
            <a:ext cx="9793088" cy="329952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accent2"/>
                </a:solidFill>
              </a:rPr>
              <a:t>Regularising</a:t>
            </a:r>
            <a:r>
              <a:rPr lang="en-US" altLang="zh-CN" dirty="0" smtClean="0">
                <a:solidFill>
                  <a:schemeClr val="accent2"/>
                </a:solidFill>
              </a:rPr>
              <a:t> learning</a:t>
            </a: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23528" y="2204864"/>
            <a:ext cx="8424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/>
                </a:solidFill>
              </a:rPr>
              <a:t>A continual learning method should not suffer from catastrophic forgetting. </a:t>
            </a:r>
          </a:p>
          <a:p>
            <a:pPr marL="400050" indent="-400050">
              <a:buFont typeface="Wingdings" pitchFamily="2" charset="2"/>
              <a:buChar char="Ø"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400050" indent="-4000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It </a:t>
            </a:r>
            <a:r>
              <a:rPr lang="en-US" altLang="zh-CN" dirty="0" smtClean="0">
                <a:solidFill>
                  <a:srgbClr val="FF0000"/>
                </a:solidFill>
              </a:rPr>
              <a:t>should be able to learn new tasks while taking advantage of knowledge extracted from previous </a:t>
            </a:r>
            <a:r>
              <a:rPr lang="en-US" altLang="zh-CN" dirty="0" smtClean="0">
                <a:solidFill>
                  <a:srgbClr val="FF0000"/>
                </a:solidFill>
              </a:rPr>
              <a:t>tasks.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00050" indent="-400050"/>
            <a:r>
              <a:rPr lang="en-US" altLang="zh-CN" dirty="0" smtClean="0">
                <a:solidFill>
                  <a:srgbClr val="0070C0"/>
                </a:solidFill>
              </a:rPr>
              <a:t>     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00050" indent="-4000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70C0"/>
                </a:solidFill>
              </a:rPr>
              <a:t>It </a:t>
            </a:r>
            <a:r>
              <a:rPr lang="en-US" altLang="zh-CN" dirty="0" smtClean="0">
                <a:solidFill>
                  <a:srgbClr val="0070C0"/>
                </a:solidFill>
              </a:rPr>
              <a:t>should </a:t>
            </a:r>
            <a:r>
              <a:rPr lang="en-US" altLang="zh-CN" dirty="0" smtClean="0">
                <a:solidFill>
                  <a:srgbClr val="0070C0"/>
                </a:solidFill>
              </a:rPr>
              <a:t>be trainable on a large number of tasks.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00050" indent="-400050">
              <a:buFont typeface="Wingdings" pitchFamily="2" charset="2"/>
              <a:buChar char="Ø"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400050" indent="-4000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It should enable positive backwards transfer as </a:t>
            </a:r>
            <a:r>
              <a:rPr lang="en-US" altLang="zh-CN" dirty="0" smtClean="0">
                <a:solidFill>
                  <a:srgbClr val="FF0000"/>
                </a:solidFill>
              </a:rPr>
              <a:t>well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00050" indent="-400050">
              <a:buFont typeface="Wingdings" pitchFamily="2" charset="2"/>
              <a:buChar char="Ø"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400050" indent="-4000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/>
                </a:solidFill>
              </a:rPr>
              <a:t>It should be able to learn without requiring task </a:t>
            </a:r>
            <a:r>
              <a:rPr lang="en-US" altLang="zh-CN" dirty="0" smtClean="0">
                <a:solidFill>
                  <a:schemeClr val="accent2"/>
                </a:solidFill>
              </a:rPr>
              <a:t>labels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8460432" cy="762000"/>
          </a:xfrm>
        </p:spPr>
        <p:txBody>
          <a:bodyPr/>
          <a:lstStyle/>
          <a:p>
            <a:r>
              <a:rPr lang="en-US" altLang="zh-CN" dirty="0" smtClean="0"/>
              <a:t>The Progress and Compress framework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13285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Key way: Progressive </a:t>
            </a:r>
            <a:r>
              <a:rPr lang="en-US" altLang="zh-CN" dirty="0" smtClean="0"/>
              <a:t>Neural </a:t>
            </a:r>
            <a:r>
              <a:rPr lang="en-US" altLang="zh-CN" dirty="0" smtClean="0"/>
              <a:t>Network + EWC 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564904"/>
            <a:ext cx="5472608" cy="236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3568" y="5517232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C: compress phases</a:t>
            </a:r>
          </a:p>
          <a:p>
            <a:r>
              <a:rPr lang="en-US" altLang="zh-CN" sz="2000" dirty="0" smtClean="0"/>
              <a:t>P : progress phases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484784"/>
            <a:ext cx="8604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Main idea : unifying existent method in </a:t>
            </a:r>
            <a:r>
              <a:rPr lang="en-US" altLang="zh-CN" dirty="0" smtClean="0"/>
              <a:t>a framework that satisfies multiple desiderata, by </a:t>
            </a:r>
            <a:r>
              <a:rPr lang="en-US" altLang="zh-CN" dirty="0" smtClean="0"/>
              <a:t>taking advantage </a:t>
            </a:r>
            <a:r>
              <a:rPr lang="en-US" altLang="zh-CN" dirty="0" smtClean="0"/>
              <a:t>of their complementary strengths while </a:t>
            </a:r>
            <a:r>
              <a:rPr lang="en-US" altLang="zh-CN" dirty="0" err="1" smtClean="0"/>
              <a:t>minimising</a:t>
            </a:r>
            <a:r>
              <a:rPr lang="en-US" altLang="zh-CN" dirty="0" smtClean="0"/>
              <a:t> their weaknesses.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47864" y="5085184"/>
            <a:ext cx="58681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Two phases of </a:t>
            </a:r>
            <a:r>
              <a:rPr lang="en-US" altLang="zh-CN" dirty="0" smtClean="0">
                <a:solidFill>
                  <a:schemeClr val="accent2"/>
                </a:solidFill>
              </a:rPr>
              <a:t>learning 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/>
                </a:solidFill>
              </a:rPr>
              <a:t>Learning a new </a:t>
            </a:r>
            <a:r>
              <a:rPr lang="en-US" altLang="zh-CN" dirty="0" smtClean="0">
                <a:solidFill>
                  <a:schemeClr val="accent2"/>
                </a:solidFill>
              </a:rPr>
              <a:t>task(progress phases)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/>
                </a:solidFill>
              </a:rPr>
              <a:t>Distillation </a:t>
            </a:r>
            <a:r>
              <a:rPr lang="en-US" altLang="zh-CN" dirty="0" smtClean="0">
                <a:solidFill>
                  <a:schemeClr val="accent2"/>
                </a:solidFill>
              </a:rPr>
              <a:t>and </a:t>
            </a:r>
            <a:r>
              <a:rPr lang="en-US" altLang="zh-CN" dirty="0" smtClean="0">
                <a:solidFill>
                  <a:schemeClr val="accent2"/>
                </a:solidFill>
              </a:rPr>
              <a:t>knowledge preservation(compress phases) </a:t>
            </a:r>
            <a:r>
              <a:rPr lang="en-US" altLang="zh-CN" dirty="0" smtClean="0">
                <a:solidFill>
                  <a:schemeClr val="accent2"/>
                </a:solidFill>
              </a:rPr>
              <a:t/>
            </a:r>
            <a:br>
              <a:rPr lang="en-US" altLang="zh-CN" dirty="0" smtClean="0">
                <a:solidFill>
                  <a:schemeClr val="accent2"/>
                </a:solidFill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47864" y="6021288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accent2"/>
                </a:solidFill>
              </a:rPr>
              <a:t>The two components are learnt </a:t>
            </a:r>
            <a:r>
              <a:rPr lang="en-US" altLang="zh-CN" dirty="0" smtClean="0">
                <a:solidFill>
                  <a:schemeClr val="accent2"/>
                </a:solidFill>
              </a:rPr>
              <a:t> in </a:t>
            </a:r>
            <a:r>
              <a:rPr lang="en-US" altLang="zh-CN" dirty="0" smtClean="0">
                <a:solidFill>
                  <a:schemeClr val="accent2"/>
                </a:solidFill>
              </a:rPr>
              <a:t>alternating phases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24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ICML 2018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Continual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524000"/>
            <a:ext cx="8431088" cy="4648200"/>
          </a:xfrm>
        </p:spPr>
        <p:txBody>
          <a:bodyPr/>
          <a:lstStyle/>
          <a:p>
            <a:r>
              <a:rPr lang="en-US" altLang="zh-CN" sz="2000" dirty="0" smtClean="0"/>
              <a:t>Continual  learning: lifelong  learning, never-ending learning</a:t>
            </a:r>
          </a:p>
          <a:p>
            <a:r>
              <a:rPr lang="en-US" altLang="zh-CN" sz="2000" dirty="0" smtClean="0"/>
              <a:t>Similar: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Online learning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Multitask learning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Transfer learning</a:t>
            </a:r>
            <a:endParaRPr lang="zh-CN" altLang="en-US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Why continual learning?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右大括号 4"/>
          <p:cNvSpPr/>
          <p:nvPr/>
        </p:nvSpPr>
        <p:spPr bwMode="auto">
          <a:xfrm>
            <a:off x="2915816" y="2348880"/>
            <a:ext cx="288032" cy="504056"/>
          </a:xfrm>
          <a:prstGeom prst="rightBrace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5856" y="2420888"/>
            <a:ext cx="446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Online multitask learning = continual learning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5576" y="59492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real world tasks continually evolve over time 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429000"/>
            <a:ext cx="4392488" cy="217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3779912" y="2924944"/>
            <a:ext cx="52565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accent2"/>
                </a:solidFill>
              </a:rPr>
              <a:t>continual learning systems must adapt to perform well </a:t>
            </a:r>
            <a:r>
              <a:rPr lang="en-US" altLang="zh-CN" sz="1600" dirty="0" smtClean="0">
                <a:solidFill>
                  <a:schemeClr val="accent2"/>
                </a:solidFill>
              </a:rPr>
              <a:t>on the </a:t>
            </a:r>
            <a:r>
              <a:rPr lang="en-US" altLang="zh-CN" sz="1600" dirty="0" smtClean="0">
                <a:solidFill>
                  <a:schemeClr val="accent2"/>
                </a:solidFill>
              </a:rPr>
              <a:t>entire set of tasks in an online way that avoids revisiting all previous data at each stage </a:t>
            </a:r>
            <a:r>
              <a:rPr lang="en-US" altLang="zh-CN" dirty="0" smtClean="0">
                <a:solidFill>
                  <a:schemeClr val="accent2"/>
                </a:solidFill>
              </a:rPr>
              <a:t/>
            </a:r>
            <a:br>
              <a:rPr lang="en-US" altLang="zh-CN" dirty="0" smtClean="0">
                <a:solidFill>
                  <a:schemeClr val="accent2"/>
                </a:solidFill>
              </a:rPr>
            </a:b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9672" y="1340768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1400" dirty="0" smtClean="0">
                <a:solidFill>
                  <a:schemeClr val="accent2"/>
                </a:solidFill>
              </a:rPr>
              <a:t>a very general form of </a:t>
            </a:r>
            <a:r>
              <a:rPr lang="en-US" altLang="zh-CN" sz="1400" dirty="0" smtClean="0">
                <a:solidFill>
                  <a:schemeClr val="accent2"/>
                </a:solidFill>
              </a:rPr>
              <a:t>online learning </a:t>
            </a:r>
            <a:r>
              <a:rPr lang="en-US" altLang="zh-CN" sz="1400" dirty="0" smtClean="0">
                <a:solidFill>
                  <a:schemeClr val="accent2"/>
                </a:solidFill>
              </a:rPr>
              <a:t>in which data continuously arrive in a possibly non 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i.i.d</a:t>
            </a:r>
            <a:r>
              <a:rPr lang="en-US" altLang="zh-CN" sz="1400" dirty="0" smtClean="0">
                <a:solidFill>
                  <a:schemeClr val="accent2"/>
                </a:solidFill>
              </a:rPr>
              <a:t>. way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457200"/>
            <a:ext cx="7920880" cy="762000"/>
          </a:xfrm>
        </p:spPr>
        <p:txBody>
          <a:bodyPr/>
          <a:lstStyle/>
          <a:p>
            <a:r>
              <a:rPr lang="en-US" altLang="zh-CN" dirty="0" smtClean="0"/>
              <a:t>The Progress and Compress framework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323528" y="155679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Learning a new task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988840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Knowledge base is fixed , active column(progress phases) is learnt without </a:t>
            </a:r>
            <a:r>
              <a:rPr lang="en-US" altLang="zh-CN" dirty="0" err="1" smtClean="0"/>
              <a:t>regularisation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56490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ith</a:t>
            </a:r>
            <a:r>
              <a:rPr lang="en-US" altLang="zh-CN" dirty="0" smtClean="0"/>
              <a:t> layer of the active column is compute as: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068960"/>
            <a:ext cx="51054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左大括号 9"/>
          <p:cNvSpPr/>
          <p:nvPr/>
        </p:nvSpPr>
        <p:spPr bwMode="auto">
          <a:xfrm>
            <a:off x="539552" y="5373216"/>
            <a:ext cx="288032" cy="936104"/>
          </a:xfrm>
          <a:prstGeom prst="leftBrace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515719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Fine-tuning : similar tasks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609329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re-</a:t>
            </a:r>
            <a:r>
              <a:rPr lang="en-US" altLang="zh-CN" dirty="0" err="1" smtClean="0"/>
              <a:t>initialising</a:t>
            </a:r>
            <a:r>
              <a:rPr lang="en-US" altLang="zh-CN" dirty="0" smtClean="0"/>
              <a:t> : diverse tasks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393305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</a:t>
            </a:r>
            <a:r>
              <a:rPr lang="en-US" altLang="zh-CN" dirty="0" smtClean="0"/>
              <a:t>s a trainable vector of size equal to the number of units in layer </a:t>
            </a:r>
            <a:r>
              <a:rPr lang="en-US" altLang="zh-CN" dirty="0" err="1" smtClean="0"/>
              <a:t>i.i.t</a:t>
            </a:r>
            <a:r>
              <a:rPr lang="en-US" altLang="zh-CN" dirty="0" smtClean="0"/>
              <a:t> is </a:t>
            </a:r>
            <a:r>
              <a:rPr lang="en-US" altLang="zh-CN" dirty="0" err="1" smtClean="0"/>
              <a:t>initalised</a:t>
            </a:r>
            <a:r>
              <a:rPr lang="en-US" altLang="zh-CN" dirty="0" smtClean="0"/>
              <a:t> by sampling from </a:t>
            </a:r>
            <a:endParaRPr lang="zh-CN" altLang="en-US" dirty="0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11560" y="3933056"/>
          <a:ext cx="288032" cy="360040"/>
        </p:xfrm>
        <a:graphic>
          <a:graphicData uri="http://schemas.openxmlformats.org/presentationml/2006/ole">
            <p:oleObj spid="_x0000_s9219" name="Unknown" r:id="rId4" imgW="164880" imgH="228600" progId="Equation.DSMT4">
              <p:embed/>
            </p:oleObj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339752" y="4293096"/>
          <a:ext cx="756084" cy="288032"/>
        </p:xfrm>
        <a:graphic>
          <a:graphicData uri="http://schemas.openxmlformats.org/presentationml/2006/ole">
            <p:oleObj spid="_x0000_s9220" name="Unknown" r:id="rId5" imgW="53316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457200"/>
            <a:ext cx="7776864" cy="762000"/>
          </a:xfrm>
        </p:spPr>
        <p:txBody>
          <a:bodyPr/>
          <a:lstStyle/>
          <a:p>
            <a:r>
              <a:rPr lang="en-US" altLang="zh-CN" dirty="0" smtClean="0"/>
              <a:t>The Progress and Compress framework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611560" y="155679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/>
                </a:solidFill>
              </a:rPr>
              <a:t>Distillation : transfer the knowledge from a cumbersome model to a small model that is more suitable for deployment.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2348880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Minimizing the </a:t>
            </a:r>
            <a:r>
              <a:rPr lang="en-US" altLang="zh-CN" dirty="0" smtClean="0"/>
              <a:t>KL-divergence </a:t>
            </a:r>
            <a:r>
              <a:rPr lang="en-US" altLang="zh-CN" dirty="0" smtClean="0"/>
              <a:t>between </a:t>
            </a:r>
            <a:r>
              <a:rPr lang="en-US" altLang="zh-CN" dirty="0" smtClean="0"/>
              <a:t>the teacher’s (active column) </a:t>
            </a:r>
            <a:r>
              <a:rPr lang="en-US" altLang="zh-CN" dirty="0" smtClean="0"/>
              <a:t>and student’s </a:t>
            </a:r>
            <a:r>
              <a:rPr lang="en-US" altLang="zh-CN" dirty="0" smtClean="0"/>
              <a:t>(knowledge base) prediction/policy.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350100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/>
                </a:solidFill>
              </a:rPr>
              <a:t>Knowledge preservation : rely on EWC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148064" y="4221088"/>
            <a:ext cx="223224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221088"/>
            <a:ext cx="5760640" cy="789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 bwMode="auto">
          <a:xfrm>
            <a:off x="4716016" y="4221088"/>
            <a:ext cx="2520280" cy="720080"/>
          </a:xfrm>
          <a:prstGeom prst="rect">
            <a:avLst/>
          </a:prstGeom>
          <a:noFill/>
          <a:ln>
            <a:solidFill>
              <a:srgbClr val="09029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50851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 EWC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1475656" y="4221088"/>
            <a:ext cx="2952328" cy="720080"/>
          </a:xfrm>
          <a:prstGeom prst="rect">
            <a:avLst/>
          </a:prstGeom>
          <a:noFill/>
          <a:ln>
            <a:solidFill>
              <a:srgbClr val="09029C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95736" y="5085184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Distillation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Online EWC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79512" y="1556792"/>
            <a:ext cx="8964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The problem of EWC :the number of </a:t>
            </a:r>
            <a:r>
              <a:rPr lang="en-US" altLang="zh-CN" dirty="0" err="1" smtClean="0"/>
              <a:t>regularisation</a:t>
            </a:r>
            <a:r>
              <a:rPr lang="en-US" altLang="zh-CN" dirty="0" smtClean="0"/>
              <a:t> terms grow linearly in the number of tasks, meaning that the original EWC algorithm is not scalable to a large number of tasks 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348880"/>
            <a:ext cx="24098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708920"/>
            <a:ext cx="33813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9512" y="407707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Laplace’s approximation:</a:t>
            </a:r>
            <a:endParaRPr lang="zh-CN" alt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2492896"/>
            <a:ext cx="38957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右箭头 10"/>
          <p:cNvSpPr/>
          <p:nvPr/>
        </p:nvSpPr>
        <p:spPr bwMode="auto">
          <a:xfrm>
            <a:off x="3995936" y="3212976"/>
            <a:ext cx="792088" cy="144016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4725144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右箭头 12"/>
          <p:cNvSpPr/>
          <p:nvPr/>
        </p:nvSpPr>
        <p:spPr bwMode="auto">
          <a:xfrm rot="5400000">
            <a:off x="4968044" y="3969060"/>
            <a:ext cx="1368152" cy="144016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547664" y="3501008"/>
            <a:ext cx="1224136" cy="43204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2915816" y="3933056"/>
            <a:ext cx="2160240" cy="1080120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940152" y="33569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“re-</a:t>
            </a:r>
            <a:r>
              <a:rPr lang="en-US" altLang="zh-CN" dirty="0" err="1" smtClean="0"/>
              <a:t>centred</a:t>
            </a:r>
            <a:r>
              <a:rPr lang="en-US" altLang="zh-CN" dirty="0" smtClean="0"/>
              <a:t>” </a:t>
            </a:r>
            <a:r>
              <a:rPr lang="en-US" altLang="zh-CN" dirty="0" smtClean="0"/>
              <a:t>at the </a:t>
            </a:r>
            <a:r>
              <a:rPr lang="en-US" altLang="zh-CN" dirty="0" smtClean="0"/>
              <a:t>latest </a:t>
            </a:r>
            <a:r>
              <a:rPr lang="en-US" altLang="zh-CN" dirty="0" smtClean="0"/>
              <a:t>MAP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parameter </a:t>
            </a:r>
            <a:br>
              <a:rPr lang="en-US" altLang="zh-CN" dirty="0" smtClean="0"/>
            </a:br>
            <a:endParaRPr lang="zh-CN" altLang="en-US" dirty="0"/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79512" y="4797152"/>
          <a:ext cx="2520280" cy="432048"/>
        </p:xfrm>
        <a:graphic>
          <a:graphicData uri="http://schemas.openxmlformats.org/presentationml/2006/ole">
            <p:oleObj spid="_x0000_s11271" name="Unknown" r:id="rId7" imgW="1473120" imgH="241200" progId="Equation.DSMT4">
              <p:embed/>
            </p:oleObj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7092280" y="3701030"/>
          <a:ext cx="288032" cy="304034"/>
        </p:xfrm>
        <a:graphic>
          <a:graphicData uri="http://schemas.openxmlformats.org/presentationml/2006/ole">
            <p:oleObj spid="_x0000_s11272" name="Unknown" r:id="rId8" imgW="228600" imgH="241200" progId="Equation.DSMT4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5904656" y="42210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sum of the Fishers 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Online EWC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23528" y="1484784"/>
            <a:ext cx="8820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Shifting the </a:t>
            </a:r>
            <a:r>
              <a:rPr lang="en-US" altLang="zh-CN" dirty="0" smtClean="0"/>
              <a:t>mean to </a:t>
            </a:r>
            <a:r>
              <a:rPr lang="en-US" altLang="zh-CN" dirty="0" smtClean="0"/>
              <a:t>the latest MAP value will mean that older tasks will </a:t>
            </a:r>
            <a:r>
              <a:rPr lang="en-US" altLang="zh-CN" dirty="0" smtClean="0"/>
              <a:t>be remembered </a:t>
            </a:r>
            <a:r>
              <a:rPr lang="en-US" altLang="zh-CN" dirty="0" smtClean="0"/>
              <a:t>less well, 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988840"/>
            <a:ext cx="4320480" cy="2593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43608" y="458112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dirty="0" smtClean="0"/>
              <a:t>re the MAP parameter and overall Fisher after presentation of i-1 tasks</a:t>
            </a:r>
            <a:endParaRPr lang="zh-CN" altLang="en-US" dirty="0"/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467544" y="4627860"/>
          <a:ext cx="643106" cy="313308"/>
        </p:xfrm>
        <a:graphic>
          <a:graphicData uri="http://schemas.openxmlformats.org/presentationml/2006/ole">
            <p:oleObj spid="_x0000_s12293" name="Unknown" r:id="rId4" imgW="495000" imgH="241200" progId="Equation.DSMT4">
              <p:embed/>
            </p:oleObj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323528" y="5445224"/>
          <a:ext cx="702078" cy="432048"/>
        </p:xfrm>
        <a:graphic>
          <a:graphicData uri="http://schemas.openxmlformats.org/presentationml/2006/ole">
            <p:oleObj spid="_x0000_s12294" name="Unknown" r:id="rId5" imgW="330120" imgH="203040" progId="Equation.DSMT4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3851920" y="5013176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avoiding the need for identifying the task labels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771800" y="5445224"/>
            <a:ext cx="6588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via the </a:t>
            </a:r>
            <a:r>
              <a:rPr lang="en-US" altLang="zh-CN" i="1" dirty="0" smtClean="0"/>
              <a:t>γ </a:t>
            </a:r>
            <a:r>
              <a:rPr lang="en-US" altLang="zh-CN" dirty="0" smtClean="0"/>
              <a:t>down-weighting, explicitly </a:t>
            </a:r>
            <a:r>
              <a:rPr lang="en-US" altLang="zh-CN" dirty="0" smtClean="0"/>
              <a:t>forget older </a:t>
            </a:r>
            <a:r>
              <a:rPr lang="en-US" altLang="zh-CN" dirty="0" smtClean="0"/>
              <a:t>tasks in a graceful and controlled (rather than catastrophic) manner 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6887" y="4869161"/>
            <a:ext cx="3677041" cy="659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5877272"/>
            <a:ext cx="2304256" cy="44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699792" y="616530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updata</a:t>
            </a:r>
            <a:r>
              <a:rPr lang="en-US" altLang="zh-CN" dirty="0" smtClean="0"/>
              <a:t> for fisher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 bwMode="auto">
          <a:xfrm flipH="1" flipV="1">
            <a:off x="2555776" y="6237312"/>
            <a:ext cx="72008" cy="144016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8486800" cy="762000"/>
          </a:xfrm>
        </p:spPr>
        <p:txBody>
          <a:bodyPr/>
          <a:lstStyle/>
          <a:p>
            <a:r>
              <a:rPr lang="en-US" altLang="zh-CN" dirty="0" smtClean="0"/>
              <a:t>experiments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5330252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580112" y="306896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Computational graph of network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used </a:t>
            </a:r>
            <a:r>
              <a:rPr lang="en-US" altLang="zh-CN" dirty="0" smtClean="0"/>
              <a:t>for experiments </a:t>
            </a:r>
            <a:r>
              <a:rPr lang="en-US" altLang="zh-CN" dirty="0" smtClean="0"/>
              <a:t>in RL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11560" y="1484784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we aim to answer the </a:t>
            </a:r>
            <a:r>
              <a:rPr lang="en-US" altLang="zh-CN" dirty="0" smtClean="0"/>
              <a:t>following questions: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To what extent is the method affected </a:t>
            </a:r>
            <a:r>
              <a:rPr lang="en-US" altLang="zh-CN" dirty="0" smtClean="0"/>
              <a:t>by catastrophic </a:t>
            </a:r>
            <a:r>
              <a:rPr lang="en-US" altLang="zh-CN" dirty="0" smtClean="0"/>
              <a:t>forgetting? 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(</a:t>
            </a:r>
            <a:r>
              <a:rPr lang="en-US" altLang="zh-CN" dirty="0" smtClean="0"/>
              <a:t>ii) Does P&amp;C achieve </a:t>
            </a:r>
            <a:r>
              <a:rPr lang="en-US" altLang="zh-CN" dirty="0" smtClean="0"/>
              <a:t>positive transfer</a:t>
            </a:r>
            <a:r>
              <a:rPr lang="en-US" altLang="zh-CN" dirty="0" smtClean="0"/>
              <a:t>? 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(</a:t>
            </a:r>
            <a:r>
              <a:rPr lang="en-US" altLang="zh-CN" dirty="0" smtClean="0"/>
              <a:t>iii) How well does the knowledge base </a:t>
            </a:r>
            <a:r>
              <a:rPr lang="en-US" altLang="zh-CN" dirty="0" smtClean="0"/>
              <a:t>perform across </a:t>
            </a:r>
            <a:r>
              <a:rPr lang="en-US" altLang="zh-CN" dirty="0" smtClean="0"/>
              <a:t>all tasks after learning? 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996952"/>
            <a:ext cx="44958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95536" y="3933056"/>
            <a:ext cx="3960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The </a:t>
            </a:r>
            <a:r>
              <a:rPr lang="en-US" altLang="zh-CN" dirty="0" err="1" smtClean="0"/>
              <a:t>behaviour</a:t>
            </a:r>
            <a:r>
              <a:rPr lang="en-US" altLang="zh-CN" dirty="0" smtClean="0"/>
              <a:t> </a:t>
            </a:r>
            <a:r>
              <a:rPr lang="en-US" altLang="zh-CN" dirty="0" smtClean="0"/>
              <a:t>of methods designed to overcome </a:t>
            </a:r>
            <a:r>
              <a:rPr lang="en-US" altLang="zh-CN" dirty="0" smtClean="0"/>
              <a:t>catastrophic forgetting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60032" y="27089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>
                <a:solidFill>
                  <a:schemeClr val="accent2"/>
                </a:solidFill>
              </a:rPr>
              <a:t>Omniglot</a:t>
            </a:r>
            <a:r>
              <a:rPr lang="en-US" altLang="zh-CN" dirty="0" smtClean="0">
                <a:solidFill>
                  <a:schemeClr val="accent2"/>
                </a:solidFill>
              </a:rPr>
              <a:t> dataset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83568" y="1484784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achieve </a:t>
            </a:r>
            <a:r>
              <a:rPr lang="en-US" altLang="zh-CN" dirty="0" smtClean="0"/>
              <a:t>positive transfer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793482"/>
            <a:ext cx="3384376" cy="241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1484784"/>
            <a:ext cx="3168352" cy="2603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4437112"/>
            <a:ext cx="3888432" cy="189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4788024" y="5229200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/>
              <a:t>To quantify positive transfer, we record the </a:t>
            </a:r>
            <a:r>
              <a:rPr lang="en-US" altLang="zh-CN" sz="1600" dirty="0" smtClean="0"/>
              <a:t>score after </a:t>
            </a:r>
            <a:r>
              <a:rPr lang="en-US" altLang="zh-CN" sz="1600" dirty="0" smtClean="0"/>
              <a:t>training on a unique task, having visited a </a:t>
            </a:r>
            <a:r>
              <a:rPr lang="en-US" altLang="zh-CN" sz="1600" dirty="0" smtClean="0"/>
              <a:t>varying number </a:t>
            </a:r>
            <a:r>
              <a:rPr lang="en-US" altLang="zh-CN" sz="1600" dirty="0" smtClean="0"/>
              <a:t>of different games beforehand.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5536" y="4221088"/>
            <a:ext cx="5472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more diverse task set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004048" y="4077072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/>
              <a:t>train on a </a:t>
            </a:r>
            <a:r>
              <a:rPr lang="en-US" altLang="zh-CN" sz="1600" dirty="0" smtClean="0"/>
              <a:t>held-out maze </a:t>
            </a:r>
            <a:r>
              <a:rPr lang="en-US" altLang="zh-CN" sz="1600" dirty="0" smtClean="0"/>
              <a:t>after having visited all 7 previous mazes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348880"/>
            <a:ext cx="858998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043608" y="1484784"/>
            <a:ext cx="5688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the </a:t>
            </a:r>
            <a:r>
              <a:rPr lang="en-US" altLang="zh-CN" dirty="0" smtClean="0"/>
              <a:t>overall performance </a:t>
            </a:r>
            <a:r>
              <a:rPr lang="en-US" altLang="zh-CN" dirty="0" smtClean="0"/>
              <a:t>for all methods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44208" y="19168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>
                <a:solidFill>
                  <a:schemeClr val="accent2"/>
                </a:solidFill>
              </a:rPr>
              <a:t>Omniglot</a:t>
            </a:r>
            <a:r>
              <a:rPr lang="en-US" altLang="zh-CN" dirty="0" smtClean="0">
                <a:solidFill>
                  <a:schemeClr val="accent2"/>
                </a:solidFill>
              </a:rPr>
              <a:t> alphabets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65803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0" y="5733256"/>
            <a:ext cx="8892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In the case of P&amp;C, we only show </a:t>
            </a:r>
            <a:r>
              <a:rPr lang="en-US" altLang="zh-CN" dirty="0" smtClean="0"/>
              <a:t>rewards collected </a:t>
            </a:r>
            <a:r>
              <a:rPr lang="en-US" altLang="zh-CN" dirty="0" smtClean="0"/>
              <a:t>during the compress phase as the parameters remain unchanged when the active column is learning a </a:t>
            </a:r>
            <a:r>
              <a:rPr lang="en-US" altLang="zh-CN" dirty="0" smtClean="0"/>
              <a:t>new task</a:t>
            </a:r>
            <a:r>
              <a:rPr lang="en-US" altLang="zh-CN" dirty="0" smtClean="0"/>
              <a:t>.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41277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reinforcement  learning on Atari games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9793088" cy="762000"/>
          </a:xfrm>
        </p:spPr>
        <p:txBody>
          <a:bodyPr/>
          <a:lstStyle/>
          <a:p>
            <a:r>
              <a:rPr lang="en-US" altLang="zh-CN" sz="3200" dirty="0" smtClean="0"/>
              <a:t>The Progress and Compress framework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31032" y="1412776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dirty="0" smtClean="0"/>
              <a:t>here </a:t>
            </a:r>
            <a:r>
              <a:rPr lang="en-US" altLang="zh-CN" dirty="0" smtClean="0"/>
              <a:t>are multiple, often competing, desiderata for </a:t>
            </a:r>
            <a:r>
              <a:rPr lang="en-US" altLang="zh-CN" dirty="0" smtClean="0"/>
              <a:t>continual learning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3528" y="2204864"/>
            <a:ext cx="8424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Wingdings" pitchFamily="2" charset="2"/>
              <a:buChar char="Ø"/>
            </a:pPr>
            <a:r>
              <a:rPr lang="en-US" altLang="zh-CN" dirty="0" smtClean="0"/>
              <a:t>A continual learning method should not suffer from catastrophic forgetting. </a:t>
            </a:r>
          </a:p>
          <a:p>
            <a:pPr marL="400050" indent="-400050">
              <a:buFont typeface="Wingdings" pitchFamily="2" charset="2"/>
              <a:buChar char="Ø"/>
            </a:pPr>
            <a:endParaRPr lang="en-US" altLang="zh-CN" dirty="0" smtClean="0"/>
          </a:p>
          <a:p>
            <a:pPr marL="400050" indent="-400050">
              <a:buFont typeface="Wingdings" pitchFamily="2" charset="2"/>
              <a:buChar char="Ø"/>
            </a:pPr>
            <a:r>
              <a:rPr lang="en-US" altLang="zh-CN" dirty="0" smtClean="0"/>
              <a:t>It </a:t>
            </a:r>
            <a:r>
              <a:rPr lang="en-US" altLang="zh-CN" dirty="0" smtClean="0"/>
              <a:t>should be able to learn new tasks while taking advantage of knowledge extracted from previous </a:t>
            </a:r>
            <a:r>
              <a:rPr lang="en-US" altLang="zh-CN" dirty="0" smtClean="0"/>
              <a:t>tasks.</a:t>
            </a:r>
            <a:endParaRPr lang="en-US" altLang="zh-CN" dirty="0" smtClean="0"/>
          </a:p>
          <a:p>
            <a:pPr marL="400050" indent="-400050"/>
            <a:r>
              <a:rPr lang="en-US" altLang="zh-CN" dirty="0" smtClean="0"/>
              <a:t>      </a:t>
            </a:r>
            <a:endParaRPr lang="en-US" altLang="zh-CN" dirty="0" smtClean="0"/>
          </a:p>
          <a:p>
            <a:pPr marL="400050" indent="-400050">
              <a:buFont typeface="Wingdings" pitchFamily="2" charset="2"/>
              <a:buChar char="Ø"/>
            </a:pPr>
            <a:r>
              <a:rPr lang="en-US" altLang="zh-CN" dirty="0" smtClean="0"/>
              <a:t>It </a:t>
            </a:r>
            <a:r>
              <a:rPr lang="en-US" altLang="zh-CN" dirty="0" smtClean="0"/>
              <a:t>should </a:t>
            </a:r>
            <a:r>
              <a:rPr lang="en-US" altLang="zh-CN" dirty="0" smtClean="0"/>
              <a:t>be trainable on a large number of tasks. </a:t>
            </a:r>
            <a:endParaRPr lang="en-US" altLang="zh-CN" dirty="0" smtClean="0"/>
          </a:p>
          <a:p>
            <a:pPr marL="400050" indent="-400050">
              <a:buFont typeface="Wingdings" pitchFamily="2" charset="2"/>
              <a:buChar char="Ø"/>
            </a:pPr>
            <a:endParaRPr lang="en-US" altLang="zh-CN" dirty="0" smtClean="0"/>
          </a:p>
          <a:p>
            <a:pPr marL="400050" indent="-400050">
              <a:buFont typeface="Wingdings" pitchFamily="2" charset="2"/>
              <a:buChar char="Ø"/>
            </a:pPr>
            <a:r>
              <a:rPr lang="en-US" altLang="zh-CN" dirty="0" smtClean="0"/>
              <a:t>It should enable positive backwards transfer as </a:t>
            </a:r>
            <a:r>
              <a:rPr lang="en-US" altLang="zh-CN" dirty="0" smtClean="0"/>
              <a:t>well</a:t>
            </a:r>
            <a:endParaRPr lang="en-US" altLang="zh-CN" dirty="0" smtClean="0"/>
          </a:p>
          <a:p>
            <a:pPr marL="400050" indent="-400050">
              <a:buFont typeface="Wingdings" pitchFamily="2" charset="2"/>
              <a:buChar char="Ø"/>
            </a:pPr>
            <a:endParaRPr lang="en-US" altLang="zh-CN" dirty="0" smtClean="0"/>
          </a:p>
          <a:p>
            <a:pPr marL="400050" indent="-400050">
              <a:buFont typeface="Wingdings" pitchFamily="2" charset="2"/>
              <a:buChar char="Ø"/>
            </a:pPr>
            <a:r>
              <a:rPr lang="en-US" altLang="zh-CN" dirty="0" smtClean="0"/>
              <a:t>It should be able to learn without requiring task </a:t>
            </a:r>
            <a:r>
              <a:rPr lang="en-US" altLang="zh-CN" dirty="0" smtClean="0"/>
              <a:t>labels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2627784" y="548680"/>
            <a:ext cx="600303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Continual learning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62880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way for continual learning: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213285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Feature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Extraction</a:t>
            </a:r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and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Fine-tuning a </a:t>
            </a:r>
            <a:r>
              <a:rPr lang="en-US" altLang="zh-CN" dirty="0" err="1" smtClean="0">
                <a:solidFill>
                  <a:srgbClr val="FF0000"/>
                </a:solidFill>
              </a:rPr>
              <a:t>pretrained</a:t>
            </a:r>
            <a:r>
              <a:rPr lang="en-US" altLang="zh-CN" dirty="0" smtClean="0">
                <a:solidFill>
                  <a:srgbClr val="FF0000"/>
                </a:solidFill>
              </a:rPr>
              <a:t> model on a target domain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263691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Introduce task-specific parameters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321297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The use of episodic memory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386104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Regularising</a:t>
            </a:r>
            <a:r>
              <a:rPr lang="en-US" altLang="zh-CN" dirty="0" smtClean="0"/>
              <a:t> learning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9361040" cy="595536"/>
          </a:xfrm>
        </p:spPr>
        <p:txBody>
          <a:bodyPr/>
          <a:lstStyle/>
          <a:p>
            <a:r>
              <a:rPr lang="en-US" altLang="zh-CN" sz="3200" dirty="0" smtClean="0"/>
              <a:t>Feature Extraction </a:t>
            </a:r>
            <a:r>
              <a:rPr lang="en-US" altLang="zh-CN" sz="3200" dirty="0" smtClean="0"/>
              <a:t>and Fine-tuning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717032"/>
            <a:ext cx="4752528" cy="193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340768"/>
            <a:ext cx="5040560" cy="202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4139952" y="3284984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Feature Extraction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27984" y="5517232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Fine-tuning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340768"/>
            <a:ext cx="23241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51520" y="5157192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Only for similar task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7624" y="6021288"/>
            <a:ext cx="7812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Li, </a:t>
            </a:r>
            <a:r>
              <a:rPr lang="en-US" altLang="zh-CN" dirty="0" err="1" smtClean="0"/>
              <a:t>Zhizhong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Hoiem</a:t>
            </a:r>
            <a:r>
              <a:rPr lang="en-US" altLang="zh-CN" dirty="0" smtClean="0"/>
              <a:t>, Derek. Learning without forgetting. </a:t>
            </a:r>
            <a:r>
              <a:rPr lang="en-US" altLang="zh-CN" dirty="0" smtClean="0"/>
              <a:t>TPAMI 2017</a:t>
            </a:r>
            <a:r>
              <a:rPr lang="en-US" altLang="zh-CN" dirty="0" smtClean="0"/>
              <a:t>. 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9793088" cy="762000"/>
          </a:xfrm>
        </p:spPr>
        <p:txBody>
          <a:bodyPr/>
          <a:lstStyle/>
          <a:p>
            <a:r>
              <a:rPr lang="en-US" altLang="zh-CN" dirty="0" smtClean="0"/>
              <a:t>Feature Extraction and Fine-tuning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23528" y="2204864"/>
            <a:ext cx="8424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A continual learning method should not suffer from catastrophic forgetting. </a:t>
            </a:r>
          </a:p>
          <a:p>
            <a:pPr marL="400050" indent="-400050">
              <a:buFont typeface="Wingdings" pitchFamily="2" charset="2"/>
              <a:buChar char="Ø"/>
            </a:pPr>
            <a:endParaRPr lang="en-US" altLang="zh-CN" dirty="0" smtClean="0"/>
          </a:p>
          <a:p>
            <a:pPr marL="400050" indent="-4000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9029C"/>
                </a:solidFill>
              </a:rPr>
              <a:t>It </a:t>
            </a:r>
            <a:r>
              <a:rPr lang="en-US" altLang="zh-CN" dirty="0" smtClean="0">
                <a:solidFill>
                  <a:srgbClr val="09029C"/>
                </a:solidFill>
              </a:rPr>
              <a:t>should be able to learn new tasks while taking advantage of knowledge extracted from previous </a:t>
            </a:r>
            <a:r>
              <a:rPr lang="en-US" altLang="zh-CN" dirty="0" smtClean="0">
                <a:solidFill>
                  <a:srgbClr val="09029C"/>
                </a:solidFill>
              </a:rPr>
              <a:t>tasks.</a:t>
            </a:r>
            <a:endParaRPr lang="en-US" altLang="zh-CN" dirty="0" smtClean="0">
              <a:solidFill>
                <a:srgbClr val="09029C"/>
              </a:solidFill>
            </a:endParaRPr>
          </a:p>
          <a:p>
            <a:pPr marL="400050" indent="-400050"/>
            <a:r>
              <a:rPr lang="en-US" altLang="zh-CN" dirty="0" smtClean="0"/>
              <a:t>      </a:t>
            </a:r>
            <a:endParaRPr lang="en-US" altLang="zh-CN" dirty="0" smtClean="0"/>
          </a:p>
          <a:p>
            <a:pPr marL="400050" indent="-4000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It </a:t>
            </a:r>
            <a:r>
              <a:rPr lang="en-US" altLang="zh-CN" dirty="0" smtClean="0">
                <a:solidFill>
                  <a:srgbClr val="FF0000"/>
                </a:solidFill>
              </a:rPr>
              <a:t>should </a:t>
            </a:r>
            <a:r>
              <a:rPr lang="en-US" altLang="zh-CN" dirty="0" smtClean="0">
                <a:solidFill>
                  <a:srgbClr val="FF0000"/>
                </a:solidFill>
              </a:rPr>
              <a:t>be trainable on a large number of tasks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pPr marL="400050" indent="-400050">
              <a:buFont typeface="Wingdings" pitchFamily="2" charset="2"/>
              <a:buChar char="Ø"/>
            </a:pPr>
            <a:endParaRPr lang="en-US" altLang="zh-CN" dirty="0" smtClean="0"/>
          </a:p>
          <a:p>
            <a:pPr marL="400050" indent="-4000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It should enable positive backwards transfer as </a:t>
            </a:r>
            <a:r>
              <a:rPr lang="en-US" altLang="zh-CN" dirty="0" smtClean="0">
                <a:solidFill>
                  <a:srgbClr val="FF0000"/>
                </a:solidFill>
              </a:rPr>
              <a:t>well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00050" indent="-400050">
              <a:buFont typeface="Wingdings" pitchFamily="2" charset="2"/>
              <a:buChar char="Ø"/>
            </a:pPr>
            <a:endParaRPr lang="en-US" altLang="zh-CN" dirty="0" smtClean="0"/>
          </a:p>
          <a:p>
            <a:pPr marL="400050" indent="-4000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It should be able to learn without requiring task </a:t>
            </a:r>
            <a:r>
              <a:rPr lang="en-US" altLang="zh-CN" dirty="0" smtClean="0">
                <a:solidFill>
                  <a:srgbClr val="FF0000"/>
                </a:solidFill>
              </a:rPr>
              <a:t>labels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2627784" y="548680"/>
            <a:ext cx="600303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Continual learning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62880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way for continual learning: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213285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Fine-tuning a </a:t>
            </a:r>
            <a:r>
              <a:rPr lang="en-US" altLang="zh-CN" dirty="0" err="1" smtClean="0"/>
              <a:t>pretrained</a:t>
            </a:r>
            <a:r>
              <a:rPr lang="en-US" altLang="zh-CN" dirty="0" smtClean="0"/>
              <a:t> model on a target domain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263691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Introduce task-specific parameters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321297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The use of episodic memory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386104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Regularising</a:t>
            </a:r>
            <a:r>
              <a:rPr lang="en-US" altLang="zh-CN" dirty="0" smtClean="0"/>
              <a:t> learning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Progressive Neural Network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412776"/>
            <a:ext cx="38385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4869160"/>
            <a:ext cx="33337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7504" y="1700808"/>
            <a:ext cx="489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solve </a:t>
            </a:r>
            <a:r>
              <a:rPr lang="en-US" altLang="zh-CN" i="1" dirty="0" smtClean="0"/>
              <a:t>K </a:t>
            </a:r>
            <a:r>
              <a:rPr lang="en-US" altLang="zh-CN" dirty="0" smtClean="0"/>
              <a:t>independent tasks at the end </a:t>
            </a:r>
            <a:r>
              <a:rPr lang="en-US" altLang="zh-CN" dirty="0" smtClean="0"/>
              <a:t>of training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008" y="20608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accelerate learning via transfer when possible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2008" y="24226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avoid catastrophic forgetting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41490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ake no </a:t>
            </a:r>
            <a:r>
              <a:rPr lang="en-US" altLang="zh-CN" dirty="0" smtClean="0">
                <a:solidFill>
                  <a:srgbClr val="FF0000"/>
                </a:solidFill>
              </a:rPr>
              <a:t>assumptions about the relationship between tasks, which may in practice be orthogonal or </a:t>
            </a:r>
            <a:r>
              <a:rPr lang="en-US" altLang="zh-CN" dirty="0" smtClean="0">
                <a:solidFill>
                  <a:srgbClr val="FF0000"/>
                </a:solidFill>
              </a:rPr>
              <a:t>even adversarial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5733256"/>
            <a:ext cx="6876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Rusu</a:t>
            </a:r>
            <a:r>
              <a:rPr lang="en-US" altLang="zh-CN" dirty="0" smtClean="0"/>
              <a:t>, Andrei A, </a:t>
            </a:r>
            <a:r>
              <a:rPr lang="en-US" altLang="zh-CN" dirty="0" err="1" smtClean="0"/>
              <a:t>Rabinowitz</a:t>
            </a:r>
            <a:r>
              <a:rPr lang="en-US" altLang="zh-CN" dirty="0" smtClean="0"/>
              <a:t>, etc Progressive neural networks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r>
              <a:rPr lang="en-US" altLang="zh-CN" i="1" dirty="0" err="1" smtClean="0"/>
              <a:t>arXiv</a:t>
            </a:r>
            <a:r>
              <a:rPr lang="en-US" altLang="zh-CN" i="1" dirty="0" smtClean="0"/>
              <a:t> </a:t>
            </a:r>
            <a:r>
              <a:rPr lang="en-US" altLang="zh-CN" i="1" dirty="0" smtClean="0"/>
              <a:t>preprint arXiv:1606.04671</a:t>
            </a:r>
            <a:r>
              <a:rPr lang="en-US" altLang="zh-CN" dirty="0" smtClean="0"/>
              <a:t>, 2016. 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5661248"/>
            <a:ext cx="26384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5796136" y="3207437"/>
          <a:ext cx="237108" cy="255347"/>
        </p:xfrm>
        <a:graphic>
          <a:graphicData uri="http://schemas.openxmlformats.org/presentationml/2006/ole">
            <p:oleObj spid="_x0000_s2055" name="Unknown" r:id="rId6" imgW="164880" imgH="177480" progId="Equation.DSMT4">
              <p:embed/>
            </p:oleObj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6732240" y="3284984"/>
          <a:ext cx="321816" cy="321816"/>
        </p:xfrm>
        <a:graphic>
          <a:graphicData uri="http://schemas.openxmlformats.org/presentationml/2006/ole">
            <p:oleObj spid="_x0000_s2056" name="Unknown" r:id="rId7" imgW="177480" imgH="177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9793088" cy="762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9029C"/>
                </a:solidFill>
              </a:rPr>
              <a:t>Introduce task-specific parameters</a:t>
            </a: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82EA9-B3C8-4183-A256-5937B417A7C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23528" y="2204864"/>
            <a:ext cx="8424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9029C"/>
                </a:solidFill>
              </a:rPr>
              <a:t>A continual learning method should not suffer from catastrophic forgetting. </a:t>
            </a:r>
          </a:p>
          <a:p>
            <a:pPr marL="400050" indent="-400050">
              <a:buFont typeface="Wingdings" pitchFamily="2" charset="2"/>
              <a:buChar char="Ø"/>
            </a:pPr>
            <a:endParaRPr lang="en-US" altLang="zh-CN" dirty="0" smtClean="0"/>
          </a:p>
          <a:p>
            <a:pPr marL="400050" indent="-4000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9029C"/>
                </a:solidFill>
              </a:rPr>
              <a:t>It </a:t>
            </a:r>
            <a:r>
              <a:rPr lang="en-US" altLang="zh-CN" dirty="0" smtClean="0">
                <a:solidFill>
                  <a:srgbClr val="09029C"/>
                </a:solidFill>
              </a:rPr>
              <a:t>should be able to learn new tasks while taking advantage of knowledge extracted from previous </a:t>
            </a:r>
            <a:r>
              <a:rPr lang="en-US" altLang="zh-CN" dirty="0" smtClean="0">
                <a:solidFill>
                  <a:srgbClr val="09029C"/>
                </a:solidFill>
              </a:rPr>
              <a:t>tasks.</a:t>
            </a:r>
            <a:endParaRPr lang="en-US" altLang="zh-CN" dirty="0" smtClean="0">
              <a:solidFill>
                <a:srgbClr val="09029C"/>
              </a:solidFill>
            </a:endParaRPr>
          </a:p>
          <a:p>
            <a:pPr marL="400050" indent="-400050"/>
            <a:r>
              <a:rPr lang="en-US" altLang="zh-CN" dirty="0" smtClean="0"/>
              <a:t>      </a:t>
            </a:r>
            <a:endParaRPr lang="en-US" altLang="zh-CN" dirty="0" smtClean="0"/>
          </a:p>
          <a:p>
            <a:pPr marL="400050" indent="-4000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It </a:t>
            </a:r>
            <a:r>
              <a:rPr lang="en-US" altLang="zh-CN" dirty="0" smtClean="0">
                <a:solidFill>
                  <a:srgbClr val="FF0000"/>
                </a:solidFill>
              </a:rPr>
              <a:t>should </a:t>
            </a:r>
            <a:r>
              <a:rPr lang="en-US" altLang="zh-CN" dirty="0" smtClean="0">
                <a:solidFill>
                  <a:srgbClr val="FF0000"/>
                </a:solidFill>
              </a:rPr>
              <a:t>be trainable on a large number of tasks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pPr marL="400050" indent="-400050">
              <a:buFont typeface="Wingdings" pitchFamily="2" charset="2"/>
              <a:buChar char="Ø"/>
            </a:pPr>
            <a:endParaRPr lang="en-US" altLang="zh-CN" dirty="0" smtClean="0"/>
          </a:p>
          <a:p>
            <a:pPr marL="400050" indent="-4000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It should enable positive backwards transfer as </a:t>
            </a:r>
            <a:r>
              <a:rPr lang="en-US" altLang="zh-CN" dirty="0" smtClean="0">
                <a:solidFill>
                  <a:srgbClr val="FF0000"/>
                </a:solidFill>
              </a:rPr>
              <a:t>well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00050" indent="-400050">
              <a:buFont typeface="Wingdings" pitchFamily="2" charset="2"/>
              <a:buChar char="Ø"/>
            </a:pPr>
            <a:endParaRPr lang="en-US" altLang="zh-CN" dirty="0" smtClean="0"/>
          </a:p>
          <a:p>
            <a:pPr marL="400050" indent="-4000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It should be able to learn without requiring task </a:t>
            </a:r>
            <a:r>
              <a:rPr lang="en-US" altLang="zh-CN" dirty="0" smtClean="0">
                <a:solidFill>
                  <a:srgbClr val="FF0000"/>
                </a:solidFill>
              </a:rPr>
              <a:t>labels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Char char="n"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Char char="n"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电子所主题</Template>
  <TotalTime>48851</TotalTime>
  <Words>1338</Words>
  <Application>Microsoft Office PowerPoint</Application>
  <PresentationFormat>全屏显示(4:3)</PresentationFormat>
  <Paragraphs>239</Paragraphs>
  <Slides>28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1" baseType="lpstr">
      <vt:lpstr>默认设计模板</vt:lpstr>
      <vt:lpstr>Unknown</vt:lpstr>
      <vt:lpstr>MathType 6.0 Equation</vt:lpstr>
      <vt:lpstr>幻灯片 1</vt:lpstr>
      <vt:lpstr>Continual learning</vt:lpstr>
      <vt:lpstr>The Progress and Compress framework  </vt:lpstr>
      <vt:lpstr>幻灯片 4</vt:lpstr>
      <vt:lpstr>Feature Extraction and Fine-tuning</vt:lpstr>
      <vt:lpstr>Feature Extraction and Fine-tuning </vt:lpstr>
      <vt:lpstr>幻灯片 7</vt:lpstr>
      <vt:lpstr>Progressive Neural Network</vt:lpstr>
      <vt:lpstr>Introduce task-specific parameters </vt:lpstr>
      <vt:lpstr>幻灯片 10</vt:lpstr>
      <vt:lpstr>Using episodic memory </vt:lpstr>
      <vt:lpstr>Using episodic memory </vt:lpstr>
      <vt:lpstr>Using episodic memory </vt:lpstr>
      <vt:lpstr>幻灯片 14</vt:lpstr>
      <vt:lpstr>Elastic weight consolidation(EWC) </vt:lpstr>
      <vt:lpstr>Variational Continual Learning(VCL)  </vt:lpstr>
      <vt:lpstr>Variational Continual Learning(VCL)</vt:lpstr>
      <vt:lpstr>Regularising learning  </vt:lpstr>
      <vt:lpstr>The Progress and Compress framework</vt:lpstr>
      <vt:lpstr>The Progress and Compress framework</vt:lpstr>
      <vt:lpstr>The Progress and Compress framework</vt:lpstr>
      <vt:lpstr>Online EWC</vt:lpstr>
      <vt:lpstr>Online EWC</vt:lpstr>
      <vt:lpstr>experiments </vt:lpstr>
      <vt:lpstr>experiments</vt:lpstr>
      <vt:lpstr>experiments</vt:lpstr>
      <vt:lpstr>experiments</vt:lpstr>
      <vt:lpstr>experiments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属性散射中心模型特征提取问题的进展及未来工作规划</dc:title>
  <dc:creator>Admin</dc:creator>
  <cp:lastModifiedBy>xd</cp:lastModifiedBy>
  <cp:revision>3139</cp:revision>
  <dcterms:created xsi:type="dcterms:W3CDTF">2014-10-31T13:52:10Z</dcterms:created>
  <dcterms:modified xsi:type="dcterms:W3CDTF">2018-09-27T06:05:11Z</dcterms:modified>
</cp:coreProperties>
</file>