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2" r:id="rId5"/>
    <p:sldId id="265" r:id="rId6"/>
    <p:sldId id="266" r:id="rId7"/>
    <p:sldId id="263" r:id="rId8"/>
    <p:sldId id="267" r:id="rId9"/>
    <p:sldId id="26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6"/>
    <p:restoredTop sz="94673"/>
  </p:normalViewPr>
  <p:slideViewPr>
    <p:cSldViewPr snapToGrid="0" snapToObjects="1">
      <p:cViewPr varScale="1">
        <p:scale>
          <a:sx n="125" d="100"/>
          <a:sy n="125"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127.0.0.1:3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Node.js - </a:t>
            </a:r>
            <a:r>
              <a:rPr lang="en-US" dirty="0" err="1"/>
              <a:t>Kurs</a:t>
            </a:r>
            <a:endParaRPr lang="en-US" dirty="0"/>
          </a:p>
        </p:txBody>
      </p:sp>
      <p:sp>
        <p:nvSpPr>
          <p:cNvPr id="3" name="Subtitle 2"/>
          <p:cNvSpPr>
            <a:spLocks noGrp="1"/>
          </p:cNvSpPr>
          <p:nvPr>
            <p:ph type="subTitle" idx="1"/>
          </p:nvPr>
        </p:nvSpPr>
        <p:spPr/>
        <p:txBody>
          <a:bodyPr/>
          <a:lstStyle/>
          <a:p>
            <a:r>
              <a:rPr lang="sv-SE" dirty="0"/>
              <a:t>Introduktion</a:t>
            </a:r>
          </a:p>
        </p:txBody>
      </p:sp>
    </p:spTree>
    <p:extLst>
      <p:ext uri="{BB962C8B-B14F-4D97-AF65-F5344CB8AC3E}">
        <p14:creationId xmlns:p14="http://schemas.microsoft.com/office/powerpoint/2010/main" val="165599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01BC-8926-0241-9BA9-9023ED950724}"/>
              </a:ext>
            </a:extLst>
          </p:cNvPr>
          <p:cNvSpPr>
            <a:spLocks noGrp="1"/>
          </p:cNvSpPr>
          <p:nvPr>
            <p:ph type="title"/>
          </p:nvPr>
        </p:nvSpPr>
        <p:spPr/>
        <p:txBody>
          <a:bodyPr/>
          <a:lstStyle/>
          <a:p>
            <a:r>
              <a:rPr lang="en-US" dirty="0"/>
              <a:t>The main idea of Node.js</a:t>
            </a:r>
          </a:p>
        </p:txBody>
      </p:sp>
      <p:sp>
        <p:nvSpPr>
          <p:cNvPr id="3" name="Content Placeholder 2">
            <a:extLst>
              <a:ext uri="{FF2B5EF4-FFF2-40B4-BE49-F238E27FC236}">
                <a16:creationId xmlns:a16="http://schemas.microsoft.com/office/drawing/2014/main" id="{AD3E5EB4-1A33-D545-860B-B142755849DD}"/>
              </a:ext>
            </a:extLst>
          </p:cNvPr>
          <p:cNvSpPr>
            <a:spLocks noGrp="1"/>
          </p:cNvSpPr>
          <p:nvPr>
            <p:ph idx="1"/>
          </p:nvPr>
        </p:nvSpPr>
        <p:spPr/>
        <p:txBody>
          <a:bodyPr/>
          <a:lstStyle/>
          <a:p>
            <a:r>
              <a:rPr lang="en" dirty="0"/>
              <a:t>The main idea of Node.js: use non-blocking, event-driven I/O to remain lightweight and efficient in the face of data-intensive real-time applications that run across distributed devices.</a:t>
            </a:r>
          </a:p>
          <a:p>
            <a:r>
              <a:rPr lang="en" dirty="0"/>
              <a:t>What it </a:t>
            </a:r>
            <a:r>
              <a:rPr lang="en" i="1" dirty="0"/>
              <a:t>really</a:t>
            </a:r>
            <a:r>
              <a:rPr lang="en" dirty="0"/>
              <a:t> means is that Node.js is </a:t>
            </a:r>
            <a:r>
              <a:rPr lang="en" i="1" dirty="0"/>
              <a:t>not</a:t>
            </a:r>
            <a:r>
              <a:rPr lang="en" dirty="0"/>
              <a:t> a silver-bullet new platform that will dominate the web development world. </a:t>
            </a:r>
            <a:r>
              <a:rPr lang="en" b="1" dirty="0"/>
              <a:t>Instead, it’s a platform that fills a particular need.</a:t>
            </a:r>
            <a:r>
              <a:rPr lang="en" dirty="0"/>
              <a:t> And understanding this is absolutely essential. You definitely don’t want to use Node.js for CPU-intensive operations; in fact, using it for heavy computation will annul nearly all of its advantages. Where Node.js really shines is in building fast, scalable network applications, as it’s capable of handling a huge number of simultaneous connections with high throughput, which equates to high scalability.</a:t>
            </a:r>
          </a:p>
          <a:p>
            <a:endParaRPr lang="en-US" dirty="0"/>
          </a:p>
        </p:txBody>
      </p:sp>
    </p:spTree>
    <p:extLst>
      <p:ext uri="{BB962C8B-B14F-4D97-AF65-F5344CB8AC3E}">
        <p14:creationId xmlns:p14="http://schemas.microsoft.com/office/powerpoint/2010/main" val="306672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Kurs innehåll</a:t>
            </a:r>
          </a:p>
        </p:txBody>
      </p:sp>
      <p:sp>
        <p:nvSpPr>
          <p:cNvPr id="3" name="Content Placeholder 2"/>
          <p:cNvSpPr>
            <a:spLocks noGrp="1"/>
          </p:cNvSpPr>
          <p:nvPr>
            <p:ph idx="1"/>
          </p:nvPr>
        </p:nvSpPr>
        <p:spPr>
          <a:xfrm>
            <a:off x="677334" y="1422401"/>
            <a:ext cx="8596668" cy="4618962"/>
          </a:xfrm>
        </p:spPr>
        <p:txBody>
          <a:bodyPr/>
          <a:lstStyle/>
          <a:p>
            <a:r>
              <a:rPr lang="sv-SE" dirty="0"/>
              <a:t>Installation av utvecklings miljö och ”</a:t>
            </a:r>
            <a:r>
              <a:rPr lang="sv-SE" dirty="0" err="1"/>
              <a:t>proof</a:t>
            </a:r>
            <a:r>
              <a:rPr lang="sv-SE" dirty="0"/>
              <a:t> </a:t>
            </a:r>
            <a:r>
              <a:rPr lang="sv-SE" dirty="0" err="1"/>
              <a:t>of</a:t>
            </a:r>
            <a:r>
              <a:rPr lang="sv-SE" dirty="0"/>
              <a:t> </a:t>
            </a:r>
            <a:r>
              <a:rPr lang="sv-SE" dirty="0" err="1"/>
              <a:t>concetpt</a:t>
            </a:r>
            <a:r>
              <a:rPr lang="sv-SE" dirty="0"/>
              <a:t>”</a:t>
            </a:r>
          </a:p>
          <a:p>
            <a:r>
              <a:rPr lang="sv-SE" dirty="0" err="1"/>
              <a:t>Node.js</a:t>
            </a:r>
            <a:r>
              <a:rPr lang="sv-SE" dirty="0"/>
              <a:t> uppbyggnad och NPM (</a:t>
            </a:r>
            <a:r>
              <a:rPr lang="sv-SE" dirty="0" err="1"/>
              <a:t>Node</a:t>
            </a:r>
            <a:r>
              <a:rPr lang="sv-SE" dirty="0"/>
              <a:t> Packet Manager), Web </a:t>
            </a:r>
            <a:r>
              <a:rPr lang="sv-SE" dirty="0" err="1"/>
              <a:t>Module</a:t>
            </a:r>
            <a:endParaRPr lang="sv-SE" dirty="0"/>
          </a:p>
          <a:p>
            <a:r>
              <a:rPr lang="sv-SE" dirty="0"/>
              <a:t>Event driven utveckling, non-</a:t>
            </a:r>
            <a:r>
              <a:rPr lang="sv-SE" dirty="0" err="1"/>
              <a:t>blocking</a:t>
            </a:r>
            <a:r>
              <a:rPr lang="sv-SE" dirty="0"/>
              <a:t>, callback.</a:t>
            </a:r>
          </a:p>
          <a:p>
            <a:r>
              <a:rPr lang="sv-SE" dirty="0"/>
              <a:t> Streaming, </a:t>
            </a:r>
            <a:r>
              <a:rPr lang="sv-SE" dirty="0" err="1"/>
              <a:t>buffer</a:t>
            </a:r>
            <a:r>
              <a:rPr lang="sv-SE" dirty="0"/>
              <a:t> och filhantering</a:t>
            </a:r>
          </a:p>
          <a:p>
            <a:r>
              <a:rPr lang="sv-SE" dirty="0"/>
              <a:t>Rest-</a:t>
            </a:r>
            <a:r>
              <a:rPr lang="sv-SE" dirty="0" err="1"/>
              <a:t>Api</a:t>
            </a:r>
            <a:r>
              <a:rPr lang="sv-SE" dirty="0"/>
              <a:t> utveckling utan paket (</a:t>
            </a:r>
            <a:r>
              <a:rPr lang="sv-SE" dirty="0" err="1"/>
              <a:t>clean</a:t>
            </a:r>
            <a:r>
              <a:rPr lang="sv-SE" dirty="0"/>
              <a:t>).</a:t>
            </a:r>
          </a:p>
          <a:p>
            <a:r>
              <a:rPr lang="sv-SE" dirty="0"/>
              <a:t>Express </a:t>
            </a:r>
            <a:r>
              <a:rPr lang="sv-SE" dirty="0" err="1"/>
              <a:t>Framework</a:t>
            </a:r>
            <a:endParaRPr lang="sv-SE" dirty="0"/>
          </a:p>
          <a:p>
            <a:r>
              <a:rPr lang="sv-SE" dirty="0"/>
              <a:t>Databas och kopplingar till </a:t>
            </a:r>
            <a:r>
              <a:rPr lang="sv-SE" dirty="0" err="1"/>
              <a:t>MySQL</a:t>
            </a:r>
            <a:r>
              <a:rPr lang="sv-SE" dirty="0"/>
              <a:t> </a:t>
            </a:r>
          </a:p>
          <a:p>
            <a:r>
              <a:rPr lang="sv-SE" dirty="0" err="1"/>
              <a:t>MongoDB</a:t>
            </a:r>
            <a:endParaRPr lang="sv-SE" dirty="0"/>
          </a:p>
          <a:p>
            <a:r>
              <a:rPr lang="sv-SE" dirty="0"/>
              <a:t>Praktiska övningar</a:t>
            </a:r>
          </a:p>
        </p:txBody>
      </p:sp>
    </p:spTree>
    <p:extLst>
      <p:ext uri="{BB962C8B-B14F-4D97-AF65-F5344CB8AC3E}">
        <p14:creationId xmlns:p14="http://schemas.microsoft.com/office/powerpoint/2010/main" val="127255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Vad är </a:t>
            </a:r>
            <a:r>
              <a:rPr lang="sv-SE" dirty="0" err="1"/>
              <a:t>Node.js</a:t>
            </a:r>
            <a:r>
              <a:rPr lang="sv-SE" dirty="0"/>
              <a:t>?</a:t>
            </a:r>
          </a:p>
        </p:txBody>
      </p:sp>
      <p:sp>
        <p:nvSpPr>
          <p:cNvPr id="3" name="Content Placeholder 2"/>
          <p:cNvSpPr>
            <a:spLocks noGrp="1"/>
          </p:cNvSpPr>
          <p:nvPr>
            <p:ph idx="1"/>
          </p:nvPr>
        </p:nvSpPr>
        <p:spPr>
          <a:xfrm>
            <a:off x="677334" y="1493519"/>
            <a:ext cx="8596668" cy="4547843"/>
          </a:xfrm>
        </p:spPr>
        <p:txBody>
          <a:bodyPr/>
          <a:lstStyle/>
          <a:p>
            <a:r>
              <a:rPr lang="en-US" dirty="0"/>
              <a:t>Node.js is an open-source, cross-platform JavaScript run-time environment that executes JavaScript code outside of a browser.</a:t>
            </a:r>
            <a:endParaRPr lang="sv-SE" dirty="0"/>
          </a:p>
          <a:p>
            <a:r>
              <a:rPr lang="sv-SE" dirty="0" err="1"/>
              <a:t>Node.js</a:t>
            </a:r>
            <a:r>
              <a:rPr lang="sv-SE" dirty="0"/>
              <a:t> är ett programsystem designat för att skapa skalbara internetapplikationer, i synnerhet webbservrar. Program skrivs i Javascript för att köras på systemet, och använder sig av händelsedrivet, asynkront I/O för att minimera overhead och maximera skalbarhet.</a:t>
            </a:r>
          </a:p>
          <a:p>
            <a:r>
              <a:rPr lang="sv-SE" dirty="0"/>
              <a:t>JavaScript baserat</a:t>
            </a:r>
          </a:p>
          <a:p>
            <a:r>
              <a:rPr lang="sv-SE" dirty="0" err="1"/>
              <a:t>None.js</a:t>
            </a:r>
            <a:r>
              <a:rPr lang="sv-SE" dirty="0"/>
              <a:t> är event driven och "</a:t>
            </a:r>
            <a:r>
              <a:rPr lang="sv-SE" dirty="0" err="1"/>
              <a:t>none-blocking</a:t>
            </a:r>
            <a:r>
              <a:rPr lang="sv-SE" dirty="0"/>
              <a:t>"</a:t>
            </a:r>
          </a:p>
          <a:p>
            <a:r>
              <a:rPr lang="sv-SE" dirty="0" err="1"/>
              <a:t>Node.js</a:t>
            </a:r>
            <a:r>
              <a:rPr lang="sv-SE" dirty="0"/>
              <a:t> använder JavaScript och parsern är V8 från Google.</a:t>
            </a:r>
          </a:p>
          <a:p>
            <a:r>
              <a:rPr lang="sv-SE" dirty="0" err="1"/>
              <a:t>Node.js</a:t>
            </a:r>
            <a:r>
              <a:rPr lang="sv-SE" dirty="0"/>
              <a:t> gör det enkelt och kraftfullt att skapa server applikationer</a:t>
            </a:r>
          </a:p>
          <a:p>
            <a:r>
              <a:rPr lang="sv-SE" dirty="0" err="1"/>
              <a:t>Node.js</a:t>
            </a:r>
            <a:r>
              <a:rPr lang="sv-SE" dirty="0"/>
              <a:t> är modulbaserad</a:t>
            </a:r>
          </a:p>
        </p:txBody>
      </p:sp>
    </p:spTree>
    <p:extLst>
      <p:ext uri="{BB962C8B-B14F-4D97-AF65-F5344CB8AC3E}">
        <p14:creationId xmlns:p14="http://schemas.microsoft.com/office/powerpoint/2010/main" val="50504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Fördelar</a:t>
            </a:r>
          </a:p>
        </p:txBody>
      </p:sp>
      <p:sp>
        <p:nvSpPr>
          <p:cNvPr id="3" name="Content Placeholder 2"/>
          <p:cNvSpPr>
            <a:spLocks noGrp="1"/>
          </p:cNvSpPr>
          <p:nvPr>
            <p:ph idx="1"/>
          </p:nvPr>
        </p:nvSpPr>
        <p:spPr>
          <a:xfrm>
            <a:off x="677334" y="1493519"/>
            <a:ext cx="8596668" cy="4547843"/>
          </a:xfrm>
        </p:spPr>
        <p:txBody>
          <a:bodyPr/>
          <a:lstStyle/>
          <a:p>
            <a:pPr fontAlgn="base"/>
            <a:r>
              <a:rPr lang="en" dirty="0"/>
              <a:t>Web development in a dynamic language (JavaScript) on a VM that is incredibly fast (V8). It is much faster than PHO, Ruby, Python or Perl</a:t>
            </a:r>
          </a:p>
          <a:p>
            <a:pPr fontAlgn="base"/>
            <a:r>
              <a:rPr lang="en" dirty="0"/>
              <a:t>Ability to handle thousands of concurrent connections with minimal overhead on a single process.</a:t>
            </a:r>
          </a:p>
          <a:p>
            <a:pPr fontAlgn="base"/>
            <a:r>
              <a:rPr lang="en" dirty="0"/>
              <a:t>JavaScript is perfect for event loops with first class function objects and closures. People already know how to use it this way having used it in the browser to respond to user initiated events.</a:t>
            </a:r>
          </a:p>
          <a:p>
            <a:pPr fontAlgn="base"/>
            <a:r>
              <a:rPr lang="en" dirty="0"/>
              <a:t>A lot of people already know JavaScript, even people who do not claim to be programmers. It is arguably the most popular programming language.</a:t>
            </a:r>
          </a:p>
          <a:p>
            <a:pPr fontAlgn="base"/>
            <a:r>
              <a:rPr lang="en" dirty="0"/>
              <a:t>Using JavaScript on a web server as well as the browser reduces the impedance mismatch between the two programming environments which can communicate data structures via JSON that work the same on both sides of the equation. Duplicate form validation code can be shared between server and client, etc.</a:t>
            </a:r>
          </a:p>
        </p:txBody>
      </p:sp>
    </p:spTree>
    <p:extLst>
      <p:ext uri="{BB962C8B-B14F-4D97-AF65-F5344CB8AC3E}">
        <p14:creationId xmlns:p14="http://schemas.microsoft.com/office/powerpoint/2010/main" val="199638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Vad används </a:t>
            </a:r>
            <a:r>
              <a:rPr lang="sv-SE" dirty="0" err="1"/>
              <a:t>Node.js</a:t>
            </a:r>
            <a:r>
              <a:rPr lang="sv-SE" dirty="0"/>
              <a:t> till?</a:t>
            </a:r>
          </a:p>
        </p:txBody>
      </p:sp>
      <p:sp>
        <p:nvSpPr>
          <p:cNvPr id="3" name="Content Placeholder 2"/>
          <p:cNvSpPr>
            <a:spLocks noGrp="1"/>
          </p:cNvSpPr>
          <p:nvPr>
            <p:ph idx="1"/>
          </p:nvPr>
        </p:nvSpPr>
        <p:spPr>
          <a:xfrm>
            <a:off x="677334" y="1493519"/>
            <a:ext cx="8596668" cy="4547843"/>
          </a:xfrm>
        </p:spPr>
        <p:txBody>
          <a:bodyPr/>
          <a:lstStyle/>
          <a:p>
            <a:pPr fontAlgn="base"/>
            <a:r>
              <a:rPr lang="sv-SE" dirty="0"/>
              <a:t>En enskild </a:t>
            </a:r>
            <a:r>
              <a:rPr lang="sv-SE" dirty="0" err="1"/>
              <a:t>app</a:t>
            </a:r>
            <a:r>
              <a:rPr lang="sv-SE" dirty="0"/>
              <a:t> (SPA) innebär allokering av en hel applikation på en sid. </a:t>
            </a:r>
          </a:p>
          <a:p>
            <a:pPr fontAlgn="base"/>
            <a:r>
              <a:rPr lang="sv-SE" dirty="0"/>
              <a:t>RTAs real-</a:t>
            </a:r>
            <a:r>
              <a:rPr lang="sv-SE" dirty="0" err="1"/>
              <a:t>time</a:t>
            </a:r>
            <a:r>
              <a:rPr lang="sv-SE" dirty="0"/>
              <a:t> </a:t>
            </a:r>
            <a:r>
              <a:rPr lang="sv-SE" dirty="0" err="1"/>
              <a:t>app</a:t>
            </a:r>
            <a:r>
              <a:rPr lang="sv-SE" dirty="0"/>
              <a:t>, som </a:t>
            </a:r>
            <a:r>
              <a:rPr lang="en" dirty="0"/>
              <a:t>Google Doc/Spreadsheets </a:t>
            </a:r>
            <a:r>
              <a:rPr lang="en" dirty="0" err="1"/>
              <a:t>och</a:t>
            </a:r>
            <a:r>
              <a:rPr lang="en" dirty="0"/>
              <a:t> Slack</a:t>
            </a:r>
          </a:p>
          <a:p>
            <a:pPr fontAlgn="base"/>
            <a:r>
              <a:rPr lang="sv-SE" dirty="0"/>
              <a:t>REST APIs</a:t>
            </a:r>
          </a:p>
          <a:p>
            <a:pPr fontAlgn="base"/>
            <a:r>
              <a:rPr lang="sv-SE" dirty="0"/>
              <a:t>Data streaming </a:t>
            </a:r>
            <a:r>
              <a:rPr lang="sv-SE" dirty="0" err="1"/>
              <a:t>apps</a:t>
            </a:r>
            <a:r>
              <a:rPr lang="sv-SE" dirty="0"/>
              <a:t> som Chats, börskurser, videostreamin etc. </a:t>
            </a:r>
          </a:p>
          <a:p>
            <a:pPr fontAlgn="base"/>
            <a:r>
              <a:rPr lang="sv-SE" dirty="0" err="1"/>
              <a:t>Hårdvaru</a:t>
            </a:r>
            <a:r>
              <a:rPr lang="sv-SE" dirty="0"/>
              <a:t> </a:t>
            </a:r>
            <a:r>
              <a:rPr lang="sv-SE" dirty="0" err="1"/>
              <a:t>programming</a:t>
            </a:r>
            <a:r>
              <a:rPr lang="sv-SE" dirty="0"/>
              <a:t> like robotar (på frammarsch)</a:t>
            </a:r>
          </a:p>
          <a:p>
            <a:pPr fontAlgn="base"/>
            <a:r>
              <a:rPr lang="sv-SE" dirty="0"/>
              <a:t>Server-</a:t>
            </a:r>
            <a:r>
              <a:rPr lang="sv-SE" dirty="0" err="1"/>
              <a:t>side</a:t>
            </a:r>
            <a:r>
              <a:rPr lang="sv-SE" dirty="0"/>
              <a:t> web </a:t>
            </a:r>
            <a:r>
              <a:rPr lang="sv-SE" dirty="0" err="1"/>
              <a:t>apps</a:t>
            </a:r>
            <a:r>
              <a:rPr lang="sv-SE" dirty="0"/>
              <a:t>, bygga full  Web server, med t ex. </a:t>
            </a:r>
            <a:r>
              <a:rPr lang="sv-SE"/>
              <a:t>Express packet.</a:t>
            </a:r>
            <a:endParaRPr lang="sv-SE" dirty="0"/>
          </a:p>
          <a:p>
            <a:pPr fontAlgn="base"/>
            <a:r>
              <a:rPr lang="sv-SE" dirty="0"/>
              <a:t>Browser Games</a:t>
            </a:r>
          </a:p>
          <a:p>
            <a:pPr fontAlgn="base"/>
            <a:r>
              <a:rPr lang="sv-SE" dirty="0"/>
              <a:t>Inte lämpligt är CPU krävande, intensive databas hantering (CREUD)</a:t>
            </a:r>
          </a:p>
          <a:p>
            <a:pPr fontAlgn="base"/>
            <a:endParaRPr lang="sv-SE" dirty="0"/>
          </a:p>
          <a:p>
            <a:pPr fontAlgn="base"/>
            <a:endParaRPr lang="en" dirty="0"/>
          </a:p>
        </p:txBody>
      </p:sp>
    </p:spTree>
    <p:extLst>
      <p:ext uri="{BB962C8B-B14F-4D97-AF65-F5344CB8AC3E}">
        <p14:creationId xmlns:p14="http://schemas.microsoft.com/office/powerpoint/2010/main" val="140612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Vilka använder </a:t>
            </a:r>
            <a:r>
              <a:rPr lang="sv-SE" dirty="0" err="1"/>
              <a:t>Node.js</a:t>
            </a:r>
            <a:r>
              <a:rPr lang="sv-SE" dirty="0"/>
              <a:t>?</a:t>
            </a:r>
          </a:p>
        </p:txBody>
      </p:sp>
      <p:sp>
        <p:nvSpPr>
          <p:cNvPr id="3" name="Content Placeholder 2"/>
          <p:cNvSpPr>
            <a:spLocks noGrp="1"/>
          </p:cNvSpPr>
          <p:nvPr>
            <p:ph idx="1"/>
          </p:nvPr>
        </p:nvSpPr>
        <p:spPr>
          <a:xfrm>
            <a:off x="677334" y="1493519"/>
            <a:ext cx="8596668" cy="4547843"/>
          </a:xfrm>
        </p:spPr>
        <p:txBody>
          <a:bodyPr/>
          <a:lstStyle/>
          <a:p>
            <a:pPr fontAlgn="base"/>
            <a:r>
              <a:rPr lang="sv-SE" dirty="0" err="1"/>
              <a:t>PayPal</a:t>
            </a:r>
            <a:r>
              <a:rPr lang="sv-SE" dirty="0"/>
              <a:t> </a:t>
            </a:r>
          </a:p>
          <a:p>
            <a:pPr fontAlgn="base"/>
            <a:r>
              <a:rPr lang="sv-SE" dirty="0"/>
              <a:t>Linkedin</a:t>
            </a:r>
          </a:p>
          <a:p>
            <a:pPr fontAlgn="base"/>
            <a:r>
              <a:rPr lang="en" dirty="0"/>
              <a:t>Down Jones</a:t>
            </a:r>
          </a:p>
          <a:p>
            <a:pPr fontAlgn="base"/>
            <a:r>
              <a:rPr lang="en" dirty="0"/>
              <a:t>Walmart</a:t>
            </a:r>
          </a:p>
          <a:p>
            <a:pPr fontAlgn="base"/>
            <a:r>
              <a:rPr lang="en" dirty="0"/>
              <a:t>New York Times</a:t>
            </a:r>
          </a:p>
          <a:p>
            <a:pPr fontAlgn="base"/>
            <a:r>
              <a:rPr lang="en" dirty="0"/>
              <a:t>Netflix</a:t>
            </a:r>
          </a:p>
          <a:p>
            <a:pPr fontAlgn="base"/>
            <a:r>
              <a:rPr lang="en" dirty="0"/>
              <a:t>AWS</a:t>
            </a:r>
          </a:p>
          <a:p>
            <a:pPr fontAlgn="base"/>
            <a:r>
              <a:rPr lang="en" dirty="0"/>
              <a:t>SAP</a:t>
            </a:r>
          </a:p>
          <a:p>
            <a:pPr marL="0" indent="0" fontAlgn="base">
              <a:buNone/>
            </a:pPr>
            <a:endParaRPr lang="en" dirty="0"/>
          </a:p>
          <a:p>
            <a:pPr fontAlgn="base"/>
            <a:endParaRPr lang="en" dirty="0"/>
          </a:p>
        </p:txBody>
      </p:sp>
    </p:spTree>
    <p:extLst>
      <p:ext uri="{BB962C8B-B14F-4D97-AF65-F5344CB8AC3E}">
        <p14:creationId xmlns:p14="http://schemas.microsoft.com/office/powerpoint/2010/main" val="26176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897-BDE2-9E45-9B35-9CB33ED2467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B8E380F8-C810-9143-ADE3-D1E976EAC246}"/>
              </a:ext>
            </a:extLst>
          </p:cNvPr>
          <p:cNvSpPr>
            <a:spLocks noGrp="1"/>
          </p:cNvSpPr>
          <p:nvPr>
            <p:ph idx="1"/>
          </p:nvPr>
        </p:nvSpPr>
        <p:spPr>
          <a:xfrm>
            <a:off x="677334" y="1503680"/>
            <a:ext cx="8596668" cy="4537683"/>
          </a:xfrm>
        </p:spPr>
        <p:txBody>
          <a:bodyPr/>
          <a:lstStyle/>
          <a:p>
            <a:pPr lvl="0"/>
            <a:r>
              <a:rPr lang="sv-SE" dirty="0"/>
              <a:t>Öppna Terminal för Mac eller </a:t>
            </a:r>
            <a:r>
              <a:rPr lang="sv-SE" dirty="0" err="1"/>
              <a:t>Command</a:t>
            </a:r>
            <a:r>
              <a:rPr lang="sv-SE" dirty="0"/>
              <a:t> Prompt för Windows.</a:t>
            </a:r>
          </a:p>
          <a:p>
            <a:r>
              <a:rPr lang="sv-SE" dirty="0"/>
              <a:t>Kontroller om </a:t>
            </a:r>
            <a:r>
              <a:rPr lang="sv-SE" dirty="0" err="1"/>
              <a:t>Node.js</a:t>
            </a:r>
            <a:r>
              <a:rPr lang="sv-SE" dirty="0"/>
              <a:t> är installerat med </a:t>
            </a:r>
            <a:r>
              <a:rPr lang="sv-SE" dirty="0" err="1"/>
              <a:t>node</a:t>
            </a:r>
            <a:r>
              <a:rPr lang="sv-SE" dirty="0"/>
              <a:t> –v (</a:t>
            </a:r>
            <a:r>
              <a:rPr lang="sv-SE" dirty="0" err="1"/>
              <a:t>versionsnr</a:t>
            </a:r>
            <a:r>
              <a:rPr lang="sv-SE" dirty="0"/>
              <a:t> visas)</a:t>
            </a:r>
          </a:p>
          <a:p>
            <a:pPr lvl="0"/>
            <a:r>
              <a:rPr lang="sv-SE" dirty="0"/>
              <a:t>Om inte gå till </a:t>
            </a:r>
            <a:r>
              <a:rPr lang="sv-SE" dirty="0" err="1"/>
              <a:t>https</a:t>
            </a:r>
            <a:r>
              <a:rPr lang="sv-SE" dirty="0"/>
              <a:t>://</a:t>
            </a:r>
            <a:r>
              <a:rPr lang="sv-SE" dirty="0" err="1"/>
              <a:t>nodejs.org</a:t>
            </a:r>
            <a:r>
              <a:rPr lang="sv-SE" dirty="0"/>
              <a:t>/en/ och ladda ner senaste versionen</a:t>
            </a:r>
          </a:p>
          <a:p>
            <a:pPr lvl="0"/>
            <a:r>
              <a:rPr lang="sv-SE" dirty="0"/>
              <a:t>Kör installationen </a:t>
            </a:r>
          </a:p>
          <a:p>
            <a:endParaRPr lang="en-US" dirty="0"/>
          </a:p>
        </p:txBody>
      </p:sp>
      <p:pic>
        <p:nvPicPr>
          <p:cNvPr id="4" name="Picture 3">
            <a:extLst>
              <a:ext uri="{FF2B5EF4-FFF2-40B4-BE49-F238E27FC236}">
                <a16:creationId xmlns:a16="http://schemas.microsoft.com/office/drawing/2014/main" id="{FD0BAA39-594D-B64B-9722-AC2E4DD0D231}"/>
              </a:ext>
            </a:extLst>
          </p:cNvPr>
          <p:cNvPicPr>
            <a:picLocks noChangeAspect="1"/>
          </p:cNvPicPr>
          <p:nvPr/>
        </p:nvPicPr>
        <p:blipFill>
          <a:blip r:embed="rId2"/>
          <a:stretch>
            <a:fillRect/>
          </a:stretch>
        </p:blipFill>
        <p:spPr>
          <a:xfrm>
            <a:off x="3282949" y="2810126"/>
            <a:ext cx="4841971" cy="3438273"/>
          </a:xfrm>
          <a:prstGeom prst="rect">
            <a:avLst/>
          </a:prstGeom>
        </p:spPr>
      </p:pic>
    </p:spTree>
    <p:extLst>
      <p:ext uri="{BB962C8B-B14F-4D97-AF65-F5344CB8AC3E}">
        <p14:creationId xmlns:p14="http://schemas.microsoft.com/office/powerpoint/2010/main" val="373027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897-BDE2-9E45-9B35-9CB33ED2467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B8E380F8-C810-9143-ADE3-D1E976EAC246}"/>
              </a:ext>
            </a:extLst>
          </p:cNvPr>
          <p:cNvSpPr>
            <a:spLocks noGrp="1"/>
          </p:cNvSpPr>
          <p:nvPr>
            <p:ph idx="1"/>
          </p:nvPr>
        </p:nvSpPr>
        <p:spPr>
          <a:xfrm>
            <a:off x="677334" y="1503680"/>
            <a:ext cx="8596668" cy="4537683"/>
          </a:xfrm>
        </p:spPr>
        <p:txBody>
          <a:bodyPr/>
          <a:lstStyle/>
          <a:p>
            <a:pPr lvl="0"/>
            <a:r>
              <a:rPr lang="sv-SE" dirty="0"/>
              <a:t>Exempel från </a:t>
            </a:r>
            <a:r>
              <a:rPr lang="sv-SE" dirty="0" err="1"/>
              <a:t>Node.js</a:t>
            </a:r>
            <a:r>
              <a:rPr lang="sv-SE" dirty="0"/>
              <a:t> hemsida.</a:t>
            </a:r>
          </a:p>
          <a:p>
            <a:r>
              <a:rPr lang="sv-SE" dirty="0"/>
              <a:t>Skapa projekt folder </a:t>
            </a:r>
            <a:r>
              <a:rPr lang="sv-SE" dirty="0" err="1"/>
              <a:t>t.ex</a:t>
            </a:r>
            <a:r>
              <a:rPr lang="sv-SE" dirty="0"/>
              <a:t> </a:t>
            </a:r>
            <a:r>
              <a:rPr lang="sv-SE" dirty="0" err="1"/>
              <a:t>nodejs-ec</a:t>
            </a:r>
            <a:r>
              <a:rPr lang="sv-SE" dirty="0"/>
              <a:t>/hello-</a:t>
            </a:r>
            <a:r>
              <a:rPr lang="sv-SE" dirty="0" err="1"/>
              <a:t>world</a:t>
            </a:r>
            <a:endParaRPr lang="sv-SE" dirty="0"/>
          </a:p>
          <a:p>
            <a:r>
              <a:rPr lang="sv-SE" dirty="0"/>
              <a:t>Skapa filen hello-</a:t>
            </a:r>
            <a:r>
              <a:rPr lang="sv-SE" dirty="0" err="1"/>
              <a:t>world.js</a:t>
            </a:r>
            <a:r>
              <a:rPr lang="sv-SE" dirty="0"/>
              <a:t> fyll i enl. bild nästa sida</a:t>
            </a:r>
          </a:p>
          <a:p>
            <a:r>
              <a:rPr lang="sv-SE" dirty="0"/>
              <a:t>Kör från terminal alternativt i Visual </a:t>
            </a:r>
            <a:r>
              <a:rPr lang="sv-SE" dirty="0" err="1"/>
              <a:t>codes</a:t>
            </a:r>
            <a:r>
              <a:rPr lang="sv-SE" dirty="0"/>
              <a:t> terminal</a:t>
            </a:r>
          </a:p>
          <a:p>
            <a:r>
              <a:rPr lang="sv-SE" dirty="0" err="1"/>
              <a:t>node</a:t>
            </a:r>
            <a:r>
              <a:rPr lang="sv-SE" dirty="0"/>
              <a:t> hello-</a:t>
            </a:r>
            <a:r>
              <a:rPr lang="sv-SE" dirty="0" err="1"/>
              <a:t>world.js</a:t>
            </a:r>
            <a:endParaRPr lang="sv-SE" dirty="0"/>
          </a:p>
          <a:p>
            <a:r>
              <a:rPr lang="sv-SE" dirty="0"/>
              <a:t>Server </a:t>
            </a:r>
            <a:r>
              <a:rPr lang="sv-SE" dirty="0" err="1"/>
              <a:t>runing</a:t>
            </a:r>
            <a:r>
              <a:rPr lang="sv-SE" dirty="0"/>
              <a:t> at 127.0.0.1:3000</a:t>
            </a:r>
          </a:p>
          <a:p>
            <a:r>
              <a:rPr lang="sv-SE" dirty="0"/>
              <a:t>Go till browser och skriv in </a:t>
            </a:r>
            <a:r>
              <a:rPr lang="sv-SE" dirty="0">
                <a:hlinkClick r:id="rId2"/>
              </a:rPr>
              <a:t>http://127.0.0.1:3000</a:t>
            </a:r>
            <a:endParaRPr lang="sv-SE" dirty="0"/>
          </a:p>
          <a:p>
            <a:r>
              <a:rPr lang="sv-SE" dirty="0"/>
              <a:t>Hello World visas.</a:t>
            </a:r>
          </a:p>
          <a:p>
            <a:endParaRPr lang="sv-SE" dirty="0"/>
          </a:p>
        </p:txBody>
      </p:sp>
    </p:spTree>
    <p:extLst>
      <p:ext uri="{BB962C8B-B14F-4D97-AF65-F5344CB8AC3E}">
        <p14:creationId xmlns:p14="http://schemas.microsoft.com/office/powerpoint/2010/main" val="215514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Hello World </a:t>
            </a:r>
            <a:r>
              <a:rPr lang="sv-SE" dirty="0" err="1"/>
              <a:t>kode</a:t>
            </a:r>
            <a:br>
              <a:rPr lang="sv-SE" dirty="0"/>
            </a:br>
            <a:endParaRPr lang="sv-SE" sz="1800" dirty="0">
              <a:solidFill>
                <a:schemeClr val="bg1">
                  <a:lumMod val="65000"/>
                </a:schemeClr>
              </a:solidFill>
            </a:endParaRPr>
          </a:p>
        </p:txBody>
      </p:sp>
      <p:pic>
        <p:nvPicPr>
          <p:cNvPr id="7" name="Content Placeholder 6">
            <a:extLst>
              <a:ext uri="{FF2B5EF4-FFF2-40B4-BE49-F238E27FC236}">
                <a16:creationId xmlns:a16="http://schemas.microsoft.com/office/drawing/2014/main" id="{ABE02014-7BCE-AD4F-8256-84A2B9701478}"/>
              </a:ext>
            </a:extLst>
          </p:cNvPr>
          <p:cNvPicPr>
            <a:picLocks noGrp="1" noChangeAspect="1"/>
          </p:cNvPicPr>
          <p:nvPr>
            <p:ph idx="1"/>
          </p:nvPr>
        </p:nvPicPr>
        <p:blipFill>
          <a:blip r:embed="rId2"/>
          <a:stretch>
            <a:fillRect/>
          </a:stretch>
        </p:blipFill>
        <p:spPr>
          <a:xfrm>
            <a:off x="677334" y="1635760"/>
            <a:ext cx="5825066" cy="3881437"/>
          </a:xfrm>
          <a:prstGeom prst="rect">
            <a:avLst/>
          </a:prstGeom>
        </p:spPr>
      </p:pic>
    </p:spTree>
    <p:extLst>
      <p:ext uri="{BB962C8B-B14F-4D97-AF65-F5344CB8AC3E}">
        <p14:creationId xmlns:p14="http://schemas.microsoft.com/office/powerpoint/2010/main" val="1895757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964</TotalTime>
  <Words>586</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Node.js - Kurs</vt:lpstr>
      <vt:lpstr>Kurs innehåll</vt:lpstr>
      <vt:lpstr>Vad är Node.js?</vt:lpstr>
      <vt:lpstr>Fördelar</vt:lpstr>
      <vt:lpstr>Vad används Node.js till?</vt:lpstr>
      <vt:lpstr>Vilka använder Node.js?</vt:lpstr>
      <vt:lpstr>Installation</vt:lpstr>
      <vt:lpstr>Installation</vt:lpstr>
      <vt:lpstr>Hello World kode </vt:lpstr>
      <vt:lpstr>The main idea of Node.js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Cero Business</dc:title>
  <dc:creator>Bo Grusell</dc:creator>
  <cp:lastModifiedBy>Bo Grusell</cp:lastModifiedBy>
  <cp:revision>25</cp:revision>
  <dcterms:created xsi:type="dcterms:W3CDTF">2017-08-31T20:19:12Z</dcterms:created>
  <dcterms:modified xsi:type="dcterms:W3CDTF">2019-03-05T06:21:10Z</dcterms:modified>
</cp:coreProperties>
</file>