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1" r:id="rId6"/>
    <p:sldId id="256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7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1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3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C9A-5A23-4795-9EBE-9268313EE40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4C9A-5A23-4795-9EBE-9268313EE40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Evaluation of la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SyreDesign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 3, 2015</a:t>
            </a:r>
          </a:p>
        </p:txBody>
      </p:sp>
    </p:spTree>
    <p:extLst>
      <p:ext uri="{BB962C8B-B14F-4D97-AF65-F5344CB8AC3E}">
        <p14:creationId xmlns:p14="http://schemas.microsoft.com/office/powerpoint/2010/main" val="364518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61517"/>
            <a:ext cx="8163876" cy="493776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la0</a:t>
            </a:r>
            <a:r>
              <a:rPr lang="en-US" dirty="0"/>
              <a:t>. Simple formula (boot camp 2014) does not account for non uniform distribution of flux density at  the airgap. All radial space (r – s) is weighted the same. Total carrier space </a:t>
            </a:r>
            <a:r>
              <a:rPr lang="en-US" dirty="0" err="1"/>
              <a:t>ly</a:t>
            </a:r>
            <a:r>
              <a:rPr lang="en-US" dirty="0"/>
              <a:t> is taken from r - s</a:t>
            </a:r>
          </a:p>
          <a:p>
            <a:pPr marL="0" indent="0">
              <a:buNone/>
            </a:pPr>
            <a:r>
              <a:rPr lang="en-US" dirty="0"/>
              <a:t>	la0 = r – s – </a:t>
            </a:r>
            <a:r>
              <a:rPr lang="en-US" dirty="0" err="1"/>
              <a:t>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Result: la is too big, steel saturates heavily</a:t>
            </a:r>
          </a:p>
          <a:p>
            <a:r>
              <a:rPr lang="en-US" i="1" dirty="0"/>
              <a:t>la1</a:t>
            </a:r>
            <a:r>
              <a:rPr lang="en-US" dirty="0"/>
              <a:t>. Second simple formula. Radial space corresponding to p*alpha1 </a:t>
            </a:r>
            <a:r>
              <a:rPr lang="en-US" dirty="0" err="1"/>
              <a:t>elt</a:t>
            </a:r>
            <a:r>
              <a:rPr lang="en-US" dirty="0"/>
              <a:t> </a:t>
            </a:r>
            <a:r>
              <a:rPr lang="en-US" dirty="0" err="1"/>
              <a:t>degs</a:t>
            </a:r>
            <a:r>
              <a:rPr lang="en-US" dirty="0"/>
              <a:t> is not accounted for. Total radial space is reduced to x0 – </a:t>
            </a:r>
            <a:r>
              <a:rPr lang="en-US" dirty="0" err="1"/>
              <a:t>rbeta</a:t>
            </a:r>
            <a:r>
              <a:rPr lang="en-US" dirty="0"/>
              <a:t> – s, and </a:t>
            </a:r>
            <a:r>
              <a:rPr lang="en-US" dirty="0" err="1"/>
              <a:t>ly</a:t>
            </a:r>
            <a:r>
              <a:rPr lang="en-US" dirty="0"/>
              <a:t> is taken from there</a:t>
            </a:r>
          </a:p>
          <a:p>
            <a:pPr marL="0" indent="0">
              <a:buNone/>
            </a:pPr>
            <a:r>
              <a:rPr lang="en-US" dirty="0"/>
              <a:t>	la1 = x0 – </a:t>
            </a:r>
            <a:r>
              <a:rPr lang="en-US" dirty="0" err="1"/>
              <a:t>rbeta</a:t>
            </a:r>
            <a:r>
              <a:rPr lang="en-US" dirty="0"/>
              <a:t> - s – </a:t>
            </a:r>
            <a:r>
              <a:rPr lang="en-US" dirty="0" err="1"/>
              <a:t>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Result: la is too small. Steel is poorly loaded.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45247"/>
          <a:stretch/>
        </p:blipFill>
        <p:spPr>
          <a:xfrm>
            <a:off x="9002076" y="577737"/>
            <a:ext cx="2918707" cy="28800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r="49279"/>
          <a:stretch/>
        </p:blipFill>
        <p:spPr>
          <a:xfrm>
            <a:off x="9002076" y="3592674"/>
            <a:ext cx="270379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Formula, Nov 2015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16135"/>
            <a:ext cx="8038514" cy="491280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la</a:t>
            </a:r>
            <a:r>
              <a:rPr lang="en-US" dirty="0"/>
              <a:t>. Under assumptions of sinusoidal airgap flux density distribution </a:t>
            </a:r>
            <a:r>
              <a:rPr lang="en-US" b="1" dirty="0"/>
              <a:t>and even </a:t>
            </a:r>
            <a:r>
              <a:rPr lang="en-US" b="1" dirty="0" err="1"/>
              <a:t>hc</a:t>
            </a:r>
            <a:r>
              <a:rPr lang="en-US" b="1" dirty="0"/>
              <a:t> </a:t>
            </a:r>
            <a:r>
              <a:rPr lang="en-US" dirty="0"/>
              <a:t>radial space corresponding to (p*alpha1) </a:t>
            </a:r>
            <a:r>
              <a:rPr lang="en-US" dirty="0" err="1"/>
              <a:t>elt</a:t>
            </a:r>
            <a:r>
              <a:rPr lang="en-US" dirty="0"/>
              <a:t> </a:t>
            </a:r>
            <a:r>
              <a:rPr lang="en-US" dirty="0" err="1"/>
              <a:t>degs</a:t>
            </a:r>
            <a:r>
              <a:rPr lang="en-US" dirty="0"/>
              <a:t> accounts for a portion of half pole flux that is 1 – cos(p*alpha1), and this flows in </a:t>
            </a:r>
            <a:r>
              <a:rPr lang="en-US" dirty="0" err="1"/>
              <a:t>nlay</a:t>
            </a:r>
            <a:r>
              <a:rPr lang="en-US" dirty="0"/>
              <a:t> – ½ carriers (-1/2 accounts for the half-size spider). Reduced radial space x0 – </a:t>
            </a:r>
            <a:r>
              <a:rPr lang="en-US" dirty="0" err="1"/>
              <a:t>rbeta</a:t>
            </a:r>
            <a:r>
              <a:rPr lang="en-US" dirty="0"/>
              <a:t> – s contains the remaining portion of pole flux, worth cos(p*alpha1). Therefore a portion of </a:t>
            </a:r>
            <a:r>
              <a:rPr lang="en-US" dirty="0" err="1"/>
              <a:t>ly</a:t>
            </a:r>
            <a:r>
              <a:rPr lang="en-US" dirty="0"/>
              <a:t> equal to </a:t>
            </a:r>
            <a:r>
              <a:rPr lang="en-US" dirty="0" err="1"/>
              <a:t>ly</a:t>
            </a:r>
            <a:r>
              <a:rPr lang="en-US" dirty="0"/>
              <a:t>*cos(p*alpha1) is taken from there</a:t>
            </a:r>
          </a:p>
          <a:p>
            <a:pPr marL="0" indent="0">
              <a:buNone/>
            </a:pPr>
            <a:r>
              <a:rPr lang="en-US" dirty="0"/>
              <a:t>	la’ = x0 – </a:t>
            </a:r>
            <a:r>
              <a:rPr lang="en-US" dirty="0" err="1"/>
              <a:t>rbeta</a:t>
            </a:r>
            <a:r>
              <a:rPr lang="en-US" dirty="0"/>
              <a:t> - s – </a:t>
            </a:r>
            <a:r>
              <a:rPr lang="en-US" dirty="0" err="1"/>
              <a:t>ly</a:t>
            </a:r>
            <a:r>
              <a:rPr lang="en-US" dirty="0"/>
              <a:t>*cos(p*alpha1)</a:t>
            </a:r>
            <a:br>
              <a:rPr lang="en-US" dirty="0"/>
            </a:br>
            <a:r>
              <a:rPr lang="en-US" dirty="0"/>
              <a:t>			(accounts for nlay-1/2 barrier widths)</a:t>
            </a:r>
          </a:p>
          <a:p>
            <a:pPr marL="0" indent="0">
              <a:buNone/>
            </a:pPr>
            <a:r>
              <a:rPr lang="en-US" dirty="0"/>
              <a:t>Finally, the missing half of the top barrier is added (</a:t>
            </a:r>
            <a:r>
              <a:rPr lang="en-US" b="1" dirty="0"/>
              <a:t>even </a:t>
            </a:r>
            <a:r>
              <a:rPr lang="en-US" b="1" dirty="0" err="1"/>
              <a:t>hc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la = la’ * </a:t>
            </a:r>
            <a:r>
              <a:rPr lang="en-US" dirty="0" err="1"/>
              <a:t>nlay</a:t>
            </a:r>
            <a:r>
              <a:rPr lang="en-US" dirty="0"/>
              <a:t>/(nlay-1/2)</a:t>
            </a:r>
          </a:p>
          <a:p>
            <a:pPr marL="0" indent="0">
              <a:buNone/>
            </a:pPr>
            <a:r>
              <a:rPr lang="en-US" dirty="0"/>
              <a:t>Result: la is fairly estimated, peak steel loading is close stator steel one.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47637"/>
          <a:stretch/>
        </p:blipFill>
        <p:spPr>
          <a:xfrm>
            <a:off x="9003326" y="3670349"/>
            <a:ext cx="2791335" cy="28800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r="45247"/>
          <a:stretch/>
        </p:blipFill>
        <p:spPr>
          <a:xfrm>
            <a:off x="9002076" y="577737"/>
            <a:ext cx="2918707" cy="2880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0813940" y="1027906"/>
            <a:ext cx="1079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Nov 2014</a:t>
            </a:r>
          </a:p>
        </p:txBody>
      </p:sp>
      <p:sp>
        <p:nvSpPr>
          <p:cNvPr id="7" name="Rettangolo 6"/>
          <p:cNvSpPr/>
          <p:nvPr/>
        </p:nvSpPr>
        <p:spPr>
          <a:xfrm>
            <a:off x="10825660" y="4106383"/>
            <a:ext cx="1079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Nov 2015</a:t>
            </a:r>
          </a:p>
        </p:txBody>
      </p:sp>
    </p:spTree>
    <p:extLst>
      <p:ext uri="{BB962C8B-B14F-4D97-AF65-F5344CB8AC3E}">
        <p14:creationId xmlns:p14="http://schemas.microsoft.com/office/powerpoint/2010/main" val="364779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reluctance factor </a:t>
            </a:r>
            <a:r>
              <a:rPr lang="en-US" dirty="0" err="1"/>
              <a:t>kdq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87" y="1468129"/>
            <a:ext cx="6976631" cy="524409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937644" y="6328827"/>
            <a:ext cx="143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699729" y="3723962"/>
            <a:ext cx="143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67809" y="2063972"/>
            <a:ext cx="4460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line: la according to Nov 2015</a:t>
            </a:r>
          </a:p>
          <a:p>
            <a:endParaRPr lang="en-US" dirty="0"/>
          </a:p>
          <a:p>
            <a:r>
              <a:rPr lang="en-US" dirty="0"/>
              <a:t>Dotted line: la0 (boot camp 2014)</a:t>
            </a:r>
          </a:p>
          <a:p>
            <a:endParaRPr lang="en-US" dirty="0"/>
          </a:p>
          <a:p>
            <a:r>
              <a:rPr lang="en-US" dirty="0"/>
              <a:t>Result: </a:t>
            </a:r>
            <a:r>
              <a:rPr lang="en-US" dirty="0" err="1"/>
              <a:t>kdq</a:t>
            </a:r>
            <a:r>
              <a:rPr lang="en-US" dirty="0"/>
              <a:t> was overestimated by 0.5 to 1% </a:t>
            </a:r>
          </a:p>
        </p:txBody>
      </p:sp>
    </p:spTree>
    <p:extLst>
      <p:ext uri="{BB962C8B-B14F-4D97-AF65-F5344CB8AC3E}">
        <p14:creationId xmlns:p14="http://schemas.microsoft.com/office/powerpoint/2010/main" val="72152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 Validation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8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422031" y="660956"/>
            <a:ext cx="410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0.55, b = 0.35, Nov 2015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r="47637"/>
          <a:stretch/>
        </p:blipFill>
        <p:spPr>
          <a:xfrm>
            <a:off x="422031" y="1236638"/>
            <a:ext cx="4712677" cy="486237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r="45292"/>
          <a:stretch/>
        </p:blipFill>
        <p:spPr>
          <a:xfrm>
            <a:off x="6668088" y="1236639"/>
            <a:ext cx="4923692" cy="4862371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668088" y="660956"/>
            <a:ext cx="45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0.70, b = 0.35, Nov 2015</a:t>
            </a:r>
          </a:p>
        </p:txBody>
      </p:sp>
    </p:spTree>
    <p:extLst>
      <p:ext uri="{BB962C8B-B14F-4D97-AF65-F5344CB8AC3E}">
        <p14:creationId xmlns:p14="http://schemas.microsoft.com/office/powerpoint/2010/main" val="62964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422031" y="660956"/>
            <a:ext cx="410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0.55, b = 0.60, Nov 2015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668088" y="660956"/>
            <a:ext cx="45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0.65, b = 0.60, Nov 2015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r="49712"/>
          <a:stretch/>
        </p:blipFill>
        <p:spPr>
          <a:xfrm>
            <a:off x="422031" y="1348007"/>
            <a:ext cx="4523742" cy="48600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r="44622"/>
          <a:stretch/>
        </p:blipFill>
        <p:spPr>
          <a:xfrm>
            <a:off x="6188172" y="1348007"/>
            <a:ext cx="4981576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2" y="1672737"/>
            <a:ext cx="8995610" cy="486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22031" y="660956"/>
            <a:ext cx="410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0.70, b = 0.55, Nov 2015</a:t>
            </a:r>
          </a:p>
        </p:txBody>
      </p:sp>
    </p:spTree>
    <p:extLst>
      <p:ext uri="{BB962C8B-B14F-4D97-AF65-F5344CB8AC3E}">
        <p14:creationId xmlns:p14="http://schemas.microsoft.com/office/powerpoint/2010/main" val="3660574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Automatic Evaluation of la in SyreDesign</vt:lpstr>
      <vt:lpstr>Background</vt:lpstr>
      <vt:lpstr>New Formula, Nov 2015</vt:lpstr>
      <vt:lpstr>Effect on reluctance factor kdq</vt:lpstr>
      <vt:lpstr>FEA Validation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Gianmario Pellegrino</dc:creator>
  <cp:lastModifiedBy>Gianmario Pellegrino</cp:lastModifiedBy>
  <cp:revision>13</cp:revision>
  <dcterms:created xsi:type="dcterms:W3CDTF">2015-11-04T12:14:54Z</dcterms:created>
  <dcterms:modified xsi:type="dcterms:W3CDTF">2019-07-31T16:33:37Z</dcterms:modified>
</cp:coreProperties>
</file>