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88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7C6"/>
    <a:srgbClr val="009999"/>
    <a:srgbClr val="CC33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246B8-E1AC-4DED-B86C-BE1D9F29C49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BD158-E873-45BA-BB99-4DB87C9FC55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6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C8F1AE4-02B4-4F10-A3B9-E99D23895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CFE37BD-843E-4A44-8F4E-E9EAEC18AD42}" type="datetime1">
              <a:rPr lang="en-US" smtClean="0"/>
              <a:t>12/14/2018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EB93569-F488-48C5-9B8A-53E619588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6BFA6F3-75A7-43BA-93D4-E0CE90502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9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55677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09468"/>
            <a:ext cx="370332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09467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E485299-8EBA-4FD5-880D-51B49C97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817378A-A6B2-485D-AD50-F343DEE1AF3F}" type="datetime1">
              <a:rPr lang="en-US" smtClean="0"/>
              <a:t>12/14/2018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547B67D-392B-4976-AC0F-D0E84B8E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34ECB84-9266-4B1D-A846-B69E91E0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0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68679-EFCD-44EC-9DF4-3F946D328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74AB1691-563A-4482-B4C5-98EF933B6541}" type="datetime1">
              <a:rPr lang="en-US" smtClean="0"/>
              <a:t>12/14/2018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26C3DFD-0D49-4373-8A69-A53366F07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C15FFB2-3A77-4C17-A371-79B2620CE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7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A6452A-5C83-4382-9262-E621F6BA7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4A4DB6CC-034F-4E37-8437-11245DCCFB3A}" type="datetime1">
              <a:rPr lang="en-US" smtClean="0"/>
              <a:t>12/14/2018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8FE1B79-F920-4823-B053-6BFDF0A96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0F9A17-B210-4D5A-80B6-6FFAC5F8A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EB8181-0D5B-4127-A60E-BADD1A5BF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D54A5F57-9545-4764-AC6F-2170A92F03EB}" type="datetime1">
              <a:rPr lang="en-US" smtClean="0"/>
              <a:t>12/14/2018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EFF49C-FB4C-423C-B6DC-47A86E1F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578327-3E63-4B02-9161-F94F8414B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491450"/>
            <a:ext cx="7543801" cy="4377645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E3A3F3-AD41-45ED-B41E-2973FA31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49C1967B-7A24-47EC-9A5F-C82C014F43BD}" type="datetime1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83CCE8-7EFF-4339-A98C-B7C2A325E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743B2E-E6F3-4CE8-8FD1-785A05CCF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4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601163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41"/>
            <a:ext cx="3703320" cy="4023359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18A3D43-6CA7-4E99-8637-5FC43A38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BEEEA58C-226A-4FBA-9BA6-9232B335E4A7}" type="datetime1">
              <a:rPr lang="en-US" smtClean="0"/>
              <a:t>12/14/2018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76D284A-9AEF-4A68-9DFF-A9A92A21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239A88B-C154-457C-BAAD-A1B63FAC1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4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55677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09468"/>
            <a:ext cx="370332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09467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E0A28F-9E86-44A2-82A7-DDDBBBEF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69D3BB3-E98E-4AB3-8A0F-B140009A0A07}" type="datetime1">
              <a:rPr lang="en-US" smtClean="0"/>
              <a:t>12/14/2018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327E91E-66F3-4FCF-BA42-AA65EAE8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1E3FF60-A464-4207-8D42-D1D305FA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0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86E08E-D222-4653-9387-CB2320D5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026A0807-E881-4503-8B8C-CD5315B28F5D}" type="datetime1">
              <a:rPr lang="en-US" smtClean="0"/>
              <a:t>12/14/2018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0C28DD8-B93F-4E85-A522-253028FF4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2DA0EB-D906-4568-B510-F2D04D76C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1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40ADC0-8CDF-42C0-A85D-A607E1AB7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A54C7799-23D1-42CC-A770-313594381631}" type="datetime1">
              <a:rPr lang="en-US" smtClean="0"/>
              <a:t>12/14/2018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A64D88-AB17-41E5-BB51-4BF34C9EC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E4CA123-25AB-4389-8ADD-3E95C535F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491450"/>
            <a:ext cx="7543801" cy="437764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B611258-7A60-4ADB-BBEB-354C892FB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EB2D064-118E-4E1C-B985-4DFD5B6DFBC8}" type="datetime1">
              <a:rPr lang="en-US" smtClean="0"/>
              <a:t>12/14/2018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F3366A0-2894-4C27-B66E-A0EC5B2D1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E7643DE-83E2-4867-9181-088688B8D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6011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41"/>
            <a:ext cx="3703320" cy="402335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5A78A8D-BAB9-42AE-947E-A11CC504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A16EE780-F308-426C-8E21-DF82EA4E083A}" type="datetime1">
              <a:rPr lang="en-US" smtClean="0"/>
              <a:t>12/14/2018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EA81721-02B5-4B3D-80A3-5E9DF86B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74E65CC-6C8F-4CF4-AE08-7CBD9CD2A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9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55677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09468"/>
            <a:ext cx="370332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09467"/>
            <a:ext cx="370332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0165E16-8DDF-4781-84E5-E027A02E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DF7B8FF4-41BA-47FC-8067-CD6240FA85D4}" type="datetime1">
              <a:rPr lang="en-US" smtClean="0"/>
              <a:t>12/14/2018</a:t>
            </a:fld>
            <a:endParaRPr 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F5D8BE8-147E-4F32-9D7C-D7333C7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7BD13AC-A400-4895-B8AC-5ED65FD0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1881CCE-CFF8-448D-AE77-E05DB8DFB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998C31FB-CCA1-40DA-93D7-2D9980CB2FE7}" type="datetime1">
              <a:rPr lang="en-US" smtClean="0"/>
              <a:t>12/14/2018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C3337B-CA34-4B19-B1B4-6C47E1581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0638310-EA5C-419D-8CEC-BE12F5F38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4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BDB712F-D844-4F32-A491-D9F9F11D2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31555D67-73AF-47E9-8712-C4E2EDC4C113}" type="datetime1">
              <a:rPr lang="en-US" smtClean="0"/>
              <a:t>12/14/2018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B4B9E2-C221-4835-8C05-696BD66BF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C237282-9F8F-4273-9051-9AA9753E6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B76BF4E-2D08-4AE7-9204-C8F19B408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AF63CFF0-5A46-4F0E-9C29-A76C33FDCB05}" type="datetime1">
              <a:rPr lang="en-US" smtClean="0"/>
              <a:t>12/14/2018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EBC7423-3F2A-4122-9EEB-01F9CF17E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E76F86E-8325-4D7A-A0ED-07B23FB8B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3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491450"/>
            <a:ext cx="7543801" cy="4377645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79EBBEF-65A7-424C-8AF5-5EF6AD2FF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1F561185-31DD-4C7B-8BDB-130528205ECB}" type="datetime1">
              <a:rPr lang="en-US" smtClean="0"/>
              <a:t>12/14/2018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F55D891-9A31-4B0F-BA2B-47A63F65E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B9DBD9-462B-4E5D-B8F0-3B4897D8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601163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41"/>
            <a:ext cx="3703320" cy="4023359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AE43732-E8E3-4D79-969C-ED342EA9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0E358DF1-E6DF-4512-BBC7-8F25466D09FC}" type="datetime1">
              <a:rPr lang="en-US" smtClean="0"/>
              <a:t>12/14/2018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3E3A51-6FEE-46B3-B0A6-C9F279923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666191E-906C-430C-B8C7-E91F8E071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8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8683541" y="6371337"/>
            <a:ext cx="45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 userDrawn="1"/>
        </p:nvSpPr>
        <p:spPr>
          <a:xfrm>
            <a:off x="1" y="6371337"/>
            <a:ext cx="8930936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93794"/>
            <a:ext cx="75438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EA64F36B-1678-4429-807A-4F11830E53FD}" type="datetime1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" y="5943552"/>
            <a:ext cx="726611" cy="914448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" y="5943552"/>
            <a:ext cx="910288" cy="9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8683541" y="6371337"/>
            <a:ext cx="45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8930936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93794"/>
            <a:ext cx="75438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8" y="6093297"/>
            <a:ext cx="685800" cy="688477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87CF183-29B9-4C2A-8219-B90C87EA3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90CF428E-1E01-4217-851A-6E36366409A1}" type="datetime1">
              <a:rPr lang="en-US" smtClean="0"/>
              <a:t>12/14/2018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CF60227-2354-48B6-BC6B-D26B01D15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A235B38-2424-4DC2-99A7-DAD5E6680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8683541" y="6371337"/>
            <a:ext cx="45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8930936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93794"/>
            <a:ext cx="75438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FBD775C-BCD5-4D56-9825-02AF1CE329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2000"/>
            <a:ext cx="2528732" cy="846000"/>
          </a:xfrm>
          <a:prstGeom prst="rect">
            <a:avLst/>
          </a:prstGeo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ED2E37E4-EE39-4557-A46F-5AFC2237C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1B0BF778-7D8C-4E80-9E98-A791EC9161C6}" type="datetime1">
              <a:rPr lang="en-US" smtClean="0"/>
              <a:t>12/14/2018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EFF34BE8-5CB1-4697-AA16-753C565EF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3D maps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EB7EB10-817E-4355-A9DD-5464012BD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imone.ferrari@polito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A22A9D-2BE1-4F75-BBBC-680BCEEE9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5400" dirty="0"/>
              <a:t>3D </a:t>
            </a:r>
            <a:r>
              <a:rPr lang="it-IT" sz="5400" dirty="0" err="1"/>
              <a:t>flux</a:t>
            </a:r>
            <a:r>
              <a:rPr lang="it-IT" sz="5400" dirty="0"/>
              <a:t> </a:t>
            </a:r>
            <a:r>
              <a:rPr lang="it-IT" sz="5400" dirty="0" err="1"/>
              <a:t>maps</a:t>
            </a:r>
            <a:r>
              <a:rPr lang="it-IT" sz="5400" dirty="0"/>
              <a:t>:</a:t>
            </a:r>
            <a:br>
              <a:rPr lang="it-IT" sz="5400" dirty="0"/>
            </a:br>
            <a:r>
              <a:rPr lang="it-IT" sz="5400" dirty="0"/>
              <a:t>	</a:t>
            </a:r>
            <a:r>
              <a:rPr lang="it-IT" sz="4800" dirty="0" err="1"/>
              <a:t>Fd</a:t>
            </a:r>
            <a:r>
              <a:rPr lang="it-IT" sz="4800" dirty="0"/>
              <a:t>(</a:t>
            </a:r>
            <a:r>
              <a:rPr lang="it-IT" sz="4800" dirty="0" err="1"/>
              <a:t>Id,Iq,</a:t>
            </a:r>
            <a:r>
              <a:rPr lang="it-IT" sz="4800" b="1" dirty="0" err="1">
                <a:solidFill>
                  <a:srgbClr val="FF0000"/>
                </a:solidFill>
              </a:rPr>
              <a:t>theta</a:t>
            </a:r>
            <a:r>
              <a:rPr lang="it-IT" sz="4800" dirty="0"/>
              <a:t>)</a:t>
            </a:r>
            <a:br>
              <a:rPr lang="it-IT" sz="4800" dirty="0"/>
            </a:br>
            <a:r>
              <a:rPr lang="it-IT" sz="4800" dirty="0"/>
              <a:t>	</a:t>
            </a:r>
            <a:r>
              <a:rPr lang="it-IT" sz="4800" dirty="0" err="1"/>
              <a:t>Fq</a:t>
            </a:r>
            <a:r>
              <a:rPr lang="it-IT" sz="4800" dirty="0"/>
              <a:t>(</a:t>
            </a:r>
            <a:r>
              <a:rPr lang="it-IT" sz="4800" dirty="0" err="1"/>
              <a:t>Id,Iq,</a:t>
            </a:r>
            <a:r>
              <a:rPr lang="it-IT" sz="4800" b="1" dirty="0" err="1">
                <a:solidFill>
                  <a:srgbClr val="FF0000"/>
                </a:solidFill>
              </a:rPr>
              <a:t>theta</a:t>
            </a:r>
            <a:r>
              <a:rPr lang="it-IT" sz="4800" dirty="0"/>
              <a:t>)</a:t>
            </a:r>
            <a:endParaRPr lang="it-IT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4CA6B0-7C13-4CC8-A731-B6F6AF1B4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/>
              <a:t>30/05/2018</a:t>
            </a:r>
          </a:p>
          <a:p>
            <a:r>
              <a:rPr lang="it-IT" dirty="0"/>
              <a:t>Simone Ferrari – </a:t>
            </a:r>
            <a:r>
              <a:rPr lang="it-IT" dirty="0">
                <a:hlinkClick r:id="rId2"/>
              </a:rPr>
              <a:t>simone.ferrari@polito.it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Rev</a:t>
            </a:r>
            <a:r>
              <a:rPr lang="it-IT" dirty="0"/>
              <a:t> 1 – </a:t>
            </a:r>
            <a:r>
              <a:rPr lang="it-IT" dirty="0" err="1"/>
              <a:t>Dec</a:t>
            </a:r>
            <a:r>
              <a:rPr lang="it-IT" dirty="0"/>
              <a:t> 8, 2018, </a:t>
            </a:r>
            <a:r>
              <a:rPr lang="it-IT" dirty="0" err="1"/>
              <a:t>gp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F1B04D-7139-42FE-8807-1C5A3DA88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</p:spPr>
        <p:txBody>
          <a:bodyPr/>
          <a:lstStyle/>
          <a:p>
            <a:r>
              <a:rPr lang="en-US"/>
              <a:t>3D maps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36620D-8D6E-4B7B-BA5A-0D6B4DB40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</p:spPr>
        <p:txBody>
          <a:bodyPr/>
          <a:lstStyle/>
          <a:p>
            <a:fld id="{DF5BA733-0920-462E-B6C8-B4DB09EEB2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0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065546-A787-4A4A-917F-7BC79B4D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Function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4 –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FFT_dqtMap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BDE085-7E4F-4D73-9335-123EA5EA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function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compute the FFT of the torque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ripple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in the id-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iq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plane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it-IT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results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are the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harmonic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amplitudes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in the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dq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plane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. An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additional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field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added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dqtMap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dqtMap.FFT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93D8A1-642F-4ABD-945D-7D7E08CFE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3D maps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678E1F-5D94-4696-98DB-D9FACAEBA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10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E4C558-BD91-479B-A1E6-2A5BA724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F2ABB9-880C-4263-8919-250BEF39D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91450"/>
            <a:ext cx="8092441" cy="4377645"/>
          </a:xfrm>
        </p:spPr>
        <p:txBody>
          <a:bodyPr/>
          <a:lstStyle/>
          <a:p>
            <a:pPr lvl="1"/>
            <a:r>
              <a:rPr lang="it-IT" dirty="0"/>
              <a:t>New standard data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b="1" dirty="0" err="1"/>
              <a:t>dqtMap</a:t>
            </a:r>
            <a:r>
              <a:rPr lang="it-IT" dirty="0"/>
              <a:t> added to </a:t>
            </a:r>
            <a:r>
              <a:rPr lang="it-IT" dirty="0" err="1"/>
              <a:t>magnetic</a:t>
            </a:r>
            <a:r>
              <a:rPr lang="it-IT" dirty="0"/>
              <a:t>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files</a:t>
            </a:r>
            <a:r>
              <a:rPr lang="it-IT" dirty="0"/>
              <a:t> </a:t>
            </a:r>
            <a:r>
              <a:rPr lang="it-IT" b="1" dirty="0"/>
              <a:t>fdfq_idiq_n256.mat</a:t>
            </a:r>
          </a:p>
          <a:p>
            <a:pPr lvl="1"/>
            <a:r>
              <a:rPr lang="it-IT" dirty="0" err="1"/>
              <a:t>Suggested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operations:</a:t>
            </a:r>
          </a:p>
          <a:p>
            <a:pPr lvl="2"/>
            <a:r>
              <a:rPr lang="it-IT" dirty="0" err="1"/>
              <a:t>dqtMap</a:t>
            </a:r>
            <a:r>
              <a:rPr lang="it-IT" dirty="0"/>
              <a:t> </a:t>
            </a:r>
            <a:r>
              <a:rPr lang="it-IT" dirty="0" err="1"/>
              <a:t>evaluation</a:t>
            </a:r>
            <a:endParaRPr lang="it-IT" dirty="0"/>
          </a:p>
          <a:p>
            <a:pPr lvl="2"/>
            <a:r>
              <a:rPr lang="it-IT" dirty="0" err="1"/>
              <a:t>Skewing</a:t>
            </a:r>
            <a:endParaRPr lang="it-IT" dirty="0"/>
          </a:p>
          <a:p>
            <a:pPr lvl="2"/>
            <a:endParaRPr lang="it-IT" dirty="0"/>
          </a:p>
          <a:p>
            <a:pPr lvl="2"/>
            <a:endParaRPr lang="it-IT" dirty="0"/>
          </a:p>
          <a:p>
            <a:pPr lvl="2"/>
            <a:r>
              <a:rPr lang="it-IT" dirty="0"/>
              <a:t>Inverse model</a:t>
            </a:r>
          </a:p>
          <a:p>
            <a:pPr lvl="2"/>
            <a:r>
              <a:rPr lang="it-IT" dirty="0"/>
              <a:t>Torque </a:t>
            </a:r>
            <a:r>
              <a:rPr lang="it-IT" dirty="0" err="1"/>
              <a:t>ripple</a:t>
            </a:r>
            <a:r>
              <a:rPr lang="it-IT" dirty="0"/>
              <a:t> FFT</a:t>
            </a:r>
          </a:p>
          <a:p>
            <a:pPr lvl="2"/>
            <a:r>
              <a:rPr lang="it-IT" dirty="0"/>
              <a:t>Torque </a:t>
            </a:r>
            <a:r>
              <a:rPr lang="it-IT" dirty="0" err="1"/>
              <a:t>waveform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C781AB-0D0C-48FF-98D8-F639991D3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</p:spPr>
        <p:txBody>
          <a:bodyPr/>
          <a:lstStyle/>
          <a:p>
            <a:r>
              <a:rPr lang="en-US"/>
              <a:t>3D maps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3F1155-5EE9-4717-B486-7941A620B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</p:spPr>
        <p:txBody>
          <a:bodyPr/>
          <a:lstStyle/>
          <a:p>
            <a:fld id="{DF5BA733-0920-462E-B6C8-B4DB09EEB2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6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4C9CF-1057-4412-8BDA-E53A543B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Including theta </a:t>
            </a:r>
            <a:r>
              <a:rPr lang="it-IT" dirty="0" err="1"/>
              <a:t>into</a:t>
            </a:r>
            <a:r>
              <a:rPr lang="it-IT" dirty="0"/>
              <a:t> MMI 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78F6A4-8066-412C-BAF2-D7FDFFDB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waveform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simulated</a:t>
            </a:r>
            <a:r>
              <a:rPr lang="it-IT" dirty="0"/>
              <a:t> Id </a:t>
            </a:r>
            <a:r>
              <a:rPr lang="it-IT" dirty="0" err="1"/>
              <a:t>Iq</a:t>
            </a:r>
            <a:r>
              <a:rPr lang="it-IT" dirty="0"/>
              <a:t> point </a:t>
            </a:r>
            <a:r>
              <a:rPr lang="it-IT" dirty="0" err="1"/>
              <a:t>during</a:t>
            </a:r>
            <a:r>
              <a:rPr lang="it-IT" dirty="0"/>
              <a:t> the identification </a:t>
            </a:r>
            <a:r>
              <a:rPr lang="it-IT" dirty="0" err="1"/>
              <a:t>process</a:t>
            </a:r>
            <a:r>
              <a:rPr lang="it-IT" dirty="0"/>
              <a:t> with </a:t>
            </a:r>
            <a:r>
              <a:rPr lang="it-IT" dirty="0" err="1"/>
              <a:t>SyR</a:t>
            </a:r>
            <a:r>
              <a:rPr lang="it-IT" dirty="0"/>
              <a:t>-e (gamma = 1000)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the results file,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revision</a:t>
            </a:r>
            <a:r>
              <a:rPr lang="it-IT" dirty="0"/>
              <a:t>.</a:t>
            </a:r>
          </a:p>
          <a:p>
            <a:r>
              <a:rPr lang="it-IT" dirty="0"/>
              <a:t>The information can be </a:t>
            </a:r>
            <a:r>
              <a:rPr lang="it-IT" dirty="0" err="1"/>
              <a:t>extracted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2D (</a:t>
            </a:r>
            <a:r>
              <a:rPr lang="it-IT" dirty="0" err="1"/>
              <a:t>id,iq</a:t>
            </a:r>
            <a:r>
              <a:rPr lang="it-IT" dirty="0"/>
              <a:t>) and 3D </a:t>
            </a:r>
            <a:r>
              <a:rPr lang="it-IT" dirty="0" err="1"/>
              <a:t>flux</a:t>
            </a:r>
            <a:r>
              <a:rPr lang="it-IT" dirty="0"/>
              <a:t> </a:t>
            </a:r>
            <a:r>
              <a:rPr lang="it-IT" dirty="0" err="1"/>
              <a:t>maps</a:t>
            </a:r>
            <a:r>
              <a:rPr lang="it-IT" dirty="0"/>
              <a:t> (</a:t>
            </a:r>
            <a:r>
              <a:rPr lang="it-IT" dirty="0" err="1"/>
              <a:t>id,iq,theta</a:t>
            </a:r>
            <a:r>
              <a:rPr lang="it-IT" dirty="0"/>
              <a:t>)</a:t>
            </a:r>
          </a:p>
          <a:p>
            <a:r>
              <a:rPr lang="it-IT" dirty="0"/>
              <a:t>The </a:t>
            </a:r>
            <a:r>
              <a:rPr lang="it-IT" dirty="0" err="1"/>
              <a:t>advantages</a:t>
            </a:r>
            <a:r>
              <a:rPr lang="it-IT" dirty="0"/>
              <a:t> are:</a:t>
            </a:r>
          </a:p>
          <a:p>
            <a:pPr lvl="1"/>
            <a:r>
              <a:rPr lang="it-IT" dirty="0"/>
              <a:t>Knowledge of torque and </a:t>
            </a:r>
            <a:r>
              <a:rPr lang="it-IT" dirty="0" err="1"/>
              <a:t>flux</a:t>
            </a:r>
            <a:r>
              <a:rPr lang="it-IT" dirty="0"/>
              <a:t> linkage </a:t>
            </a:r>
            <a:r>
              <a:rPr lang="it-IT" dirty="0" err="1"/>
              <a:t>waveforms</a:t>
            </a:r>
            <a:r>
              <a:rPr lang="it-IT" dirty="0"/>
              <a:t> of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 point of the </a:t>
            </a:r>
            <a:r>
              <a:rPr lang="it-IT" dirty="0" err="1"/>
              <a:t>map</a:t>
            </a:r>
            <a:endParaRPr lang="it-IT" dirty="0"/>
          </a:p>
          <a:p>
            <a:pPr lvl="1"/>
            <a:r>
              <a:rPr lang="it-IT" dirty="0"/>
              <a:t>Offline evaluation of </a:t>
            </a:r>
            <a:r>
              <a:rPr lang="it-IT" dirty="0" err="1"/>
              <a:t>skewing</a:t>
            </a:r>
            <a:r>
              <a:rPr lang="it-IT" dirty="0"/>
              <a:t> can include torque </a:t>
            </a:r>
            <a:r>
              <a:rPr lang="it-IT" dirty="0" err="1"/>
              <a:t>ripple</a:t>
            </a:r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Include field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harmonics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into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dynamic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model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4C4E26-D23F-43DE-92A5-AEACF8B8E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3D maps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81869-5F4A-4464-8555-FF2FA2223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78A5A-5FEB-4683-8026-266FFB1F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dqtMap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77B5E7-7B0A-4C40-AFA9-A96C50338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i="1" dirty="0" err="1"/>
              <a:t>dqtMap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additionally</a:t>
            </a:r>
            <a:r>
              <a:rPr lang="it-IT" dirty="0"/>
              <a:t> </a:t>
            </a:r>
            <a:r>
              <a:rPr lang="it-IT" dirty="0" err="1"/>
              <a:t>saved</a:t>
            </a:r>
            <a:r>
              <a:rPr lang="it-IT" dirty="0"/>
              <a:t> to the </a:t>
            </a:r>
            <a:r>
              <a:rPr lang="it-IT" dirty="0" err="1"/>
              <a:t>flux</a:t>
            </a:r>
            <a:r>
              <a:rPr lang="it-IT" dirty="0"/>
              <a:t> </a:t>
            </a:r>
            <a:r>
              <a:rPr lang="it-IT" dirty="0" err="1"/>
              <a:t>map</a:t>
            </a:r>
            <a:r>
              <a:rPr lang="it-IT" dirty="0"/>
              <a:t> file.</a:t>
            </a:r>
          </a:p>
          <a:p>
            <a:r>
              <a:rPr lang="it-IT" dirty="0" err="1"/>
              <a:t>Its</a:t>
            </a:r>
            <a:r>
              <a:rPr lang="it-IT" dirty="0"/>
              <a:t> fields are:</a:t>
            </a:r>
          </a:p>
          <a:p>
            <a:pPr lvl="1"/>
            <a:r>
              <a:rPr lang="it-IT" dirty="0"/>
              <a:t>dqtMap.</a:t>
            </a:r>
            <a:r>
              <a:rPr lang="it-IT" dirty="0">
                <a:solidFill>
                  <a:srgbClr val="FF0000"/>
                </a:solidFill>
              </a:rPr>
              <a:t>id</a:t>
            </a:r>
            <a:r>
              <a:rPr lang="it-IT" dirty="0"/>
              <a:t>: the </a:t>
            </a:r>
            <a:r>
              <a:rPr lang="it-IT" dirty="0" err="1"/>
              <a:t>vector</a:t>
            </a:r>
            <a:r>
              <a:rPr lang="it-IT" dirty="0"/>
              <a:t> of the Id </a:t>
            </a:r>
            <a:r>
              <a:rPr lang="it-IT" dirty="0" err="1"/>
              <a:t>currents</a:t>
            </a:r>
            <a:r>
              <a:rPr lang="it-IT" dirty="0"/>
              <a:t> [A] (first </a:t>
            </a:r>
            <a:r>
              <a:rPr lang="it-IT" dirty="0" err="1"/>
              <a:t>dimension</a:t>
            </a:r>
            <a:r>
              <a:rPr lang="it-IT" dirty="0"/>
              <a:t> of </a:t>
            </a:r>
            <a:r>
              <a:rPr lang="it-IT" dirty="0" err="1"/>
              <a:t>dqtMap.data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dqtMap.</a:t>
            </a:r>
            <a:r>
              <a:rPr lang="it-IT" dirty="0">
                <a:solidFill>
                  <a:srgbClr val="FF0000"/>
                </a:solidFill>
              </a:rPr>
              <a:t>iq</a:t>
            </a:r>
            <a:r>
              <a:rPr lang="it-IT" dirty="0"/>
              <a:t>: the </a:t>
            </a:r>
            <a:r>
              <a:rPr lang="it-IT" dirty="0" err="1"/>
              <a:t>vector</a:t>
            </a:r>
            <a:r>
              <a:rPr lang="it-IT" dirty="0"/>
              <a:t> of the </a:t>
            </a:r>
            <a:r>
              <a:rPr lang="it-IT" dirty="0" err="1"/>
              <a:t>Iq</a:t>
            </a:r>
            <a:r>
              <a:rPr lang="it-IT" dirty="0"/>
              <a:t> </a:t>
            </a:r>
            <a:r>
              <a:rPr lang="it-IT" dirty="0" err="1"/>
              <a:t>currents</a:t>
            </a:r>
            <a:r>
              <a:rPr lang="it-IT" dirty="0"/>
              <a:t> [A] (second </a:t>
            </a:r>
            <a:r>
              <a:rPr lang="it-IT" dirty="0" err="1"/>
              <a:t>dimension</a:t>
            </a:r>
            <a:r>
              <a:rPr lang="it-IT" dirty="0"/>
              <a:t> of </a:t>
            </a:r>
            <a:r>
              <a:rPr lang="it-IT" dirty="0" err="1"/>
              <a:t>dqtMap.data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dqtMap.</a:t>
            </a:r>
            <a:r>
              <a:rPr lang="it-IT" dirty="0">
                <a:solidFill>
                  <a:srgbClr val="FF0000"/>
                </a:solidFill>
              </a:rPr>
              <a:t>th</a:t>
            </a:r>
            <a:r>
              <a:rPr lang="it-IT" dirty="0"/>
              <a:t>: the </a:t>
            </a:r>
            <a:r>
              <a:rPr lang="it-IT" dirty="0" err="1"/>
              <a:t>vector</a:t>
            </a:r>
            <a:r>
              <a:rPr lang="it-IT" dirty="0"/>
              <a:t> of the </a:t>
            </a:r>
            <a:r>
              <a:rPr lang="it-IT" dirty="0" err="1"/>
              <a:t>rotor</a:t>
            </a:r>
            <a:r>
              <a:rPr lang="it-IT" dirty="0"/>
              <a:t> positions [</a:t>
            </a:r>
            <a:r>
              <a:rPr lang="it-IT" dirty="0" err="1"/>
              <a:t>elt</a:t>
            </a:r>
            <a:r>
              <a:rPr lang="it-IT" dirty="0"/>
              <a:t> </a:t>
            </a:r>
            <a:r>
              <a:rPr lang="it-IT" dirty="0" err="1"/>
              <a:t>deg</a:t>
            </a:r>
            <a:r>
              <a:rPr lang="it-IT" dirty="0"/>
              <a:t>] (</a:t>
            </a:r>
            <a:r>
              <a:rPr lang="it-IT" dirty="0" err="1"/>
              <a:t>third</a:t>
            </a:r>
            <a:r>
              <a:rPr lang="it-IT" dirty="0"/>
              <a:t> </a:t>
            </a:r>
            <a:r>
              <a:rPr lang="it-IT" dirty="0" err="1"/>
              <a:t>dimension</a:t>
            </a:r>
            <a:r>
              <a:rPr lang="it-IT" dirty="0"/>
              <a:t> of </a:t>
            </a:r>
            <a:r>
              <a:rPr lang="it-IT" dirty="0" err="1"/>
              <a:t>dqtMap.data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dqtMap.fInt</a:t>
            </a:r>
            <a:r>
              <a:rPr lang="it-IT" dirty="0"/>
              <a:t>: the </a:t>
            </a:r>
            <a:r>
              <a:rPr lang="it-IT" dirty="0" err="1"/>
              <a:t>interpolation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, </a:t>
            </a:r>
            <a:r>
              <a:rPr lang="it-IT" dirty="0" err="1"/>
              <a:t>obtained</a:t>
            </a:r>
            <a:r>
              <a:rPr lang="it-IT" dirty="0"/>
              <a:t> with </a:t>
            </a:r>
            <a:r>
              <a:rPr lang="it-IT" dirty="0" err="1"/>
              <a:t>griddedInterpolant</a:t>
            </a:r>
            <a:r>
              <a:rPr lang="it-IT" dirty="0"/>
              <a:t> from </a:t>
            </a:r>
            <a:r>
              <a:rPr lang="it-IT" dirty="0" err="1"/>
              <a:t>dqtMap.data</a:t>
            </a:r>
            <a:r>
              <a:rPr lang="it-IT" dirty="0"/>
              <a:t>. Method=‘</a:t>
            </a:r>
            <a:r>
              <a:rPr lang="it-IT" dirty="0" err="1"/>
              <a:t>spline</a:t>
            </a:r>
            <a:r>
              <a:rPr lang="it-IT" dirty="0"/>
              <a:t>’.</a:t>
            </a:r>
          </a:p>
          <a:p>
            <a:pPr lvl="1"/>
            <a:r>
              <a:rPr lang="it-IT" dirty="0" err="1"/>
              <a:t>dqtMap.data</a:t>
            </a:r>
            <a:r>
              <a:rPr lang="it-IT" dirty="0"/>
              <a:t>: </a:t>
            </a:r>
            <a:r>
              <a:rPr lang="it-IT" dirty="0" err="1"/>
              <a:t>contain</a:t>
            </a:r>
            <a:r>
              <a:rPr lang="it-IT" dirty="0"/>
              <a:t> the 3D </a:t>
            </a:r>
            <a:r>
              <a:rPr lang="it-IT" dirty="0" err="1"/>
              <a:t>matrices</a:t>
            </a:r>
            <a:r>
              <a:rPr lang="it-IT" dirty="0"/>
              <a:t> of </a:t>
            </a:r>
            <a:r>
              <a:rPr lang="it-IT" dirty="0" err="1"/>
              <a:t>currents</a:t>
            </a:r>
            <a:r>
              <a:rPr lang="it-IT" dirty="0"/>
              <a:t>, angle, </a:t>
            </a:r>
            <a:r>
              <a:rPr lang="it-IT" dirty="0" err="1"/>
              <a:t>flux</a:t>
            </a:r>
            <a:r>
              <a:rPr lang="it-IT" dirty="0"/>
              <a:t> linkage and torque</a:t>
            </a:r>
          </a:p>
          <a:p>
            <a:pPr lvl="1"/>
            <a:r>
              <a:rPr lang="it-IT" strike="sngStrike" dirty="0" err="1"/>
              <a:t>dqtMap.Fmap</a:t>
            </a:r>
            <a:r>
              <a:rPr lang="it-IT" strike="sngStrike" dirty="0"/>
              <a:t>: the </a:t>
            </a:r>
            <a:r>
              <a:rPr lang="it-IT" strike="sngStrike" dirty="0" err="1"/>
              <a:t>same</a:t>
            </a:r>
            <a:r>
              <a:rPr lang="it-IT" strike="sngStrike" dirty="0"/>
              <a:t> </a:t>
            </a:r>
            <a:r>
              <a:rPr lang="it-IT" strike="sngStrike" dirty="0" err="1"/>
              <a:t>as</a:t>
            </a:r>
            <a:r>
              <a:rPr lang="it-IT" strike="sngStrike" dirty="0"/>
              <a:t> </a:t>
            </a:r>
            <a:r>
              <a:rPr lang="it-IT" strike="sngStrike" dirty="0" err="1"/>
              <a:t>F_map</a:t>
            </a:r>
            <a:r>
              <a:rPr lang="it-IT" strike="sngStrike" dirty="0"/>
              <a:t> file format</a:t>
            </a:r>
          </a:p>
          <a:p>
            <a:pPr lvl="1"/>
            <a:r>
              <a:rPr lang="it-IT" strike="sngStrike" dirty="0" err="1"/>
              <a:t>dqtMap.fdfq</a:t>
            </a:r>
            <a:r>
              <a:rPr lang="it-IT" strike="sngStrike" dirty="0"/>
              <a:t>: the </a:t>
            </a:r>
            <a:r>
              <a:rPr lang="it-IT" strike="sngStrike" dirty="0" err="1"/>
              <a:t>same</a:t>
            </a:r>
            <a:r>
              <a:rPr lang="it-IT" strike="sngStrike" dirty="0"/>
              <a:t> fields of fdfq_idiq_n256.mat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8872D3-A438-42F1-8F63-63B137E46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3D maps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15FB50-9819-45EB-9B7F-7FDD81BB1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8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065546-A787-4A4A-917F-7BC79B4D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</a:t>
            </a:r>
            <a:r>
              <a:rPr lang="it-IT" dirty="0"/>
              <a:t> 1: </a:t>
            </a:r>
            <a:r>
              <a:rPr lang="it-IT" b="1" dirty="0" err="1"/>
              <a:t>eval_dqtMap.m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BDE085-7E4F-4D73-9335-123EA5EA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creates</a:t>
            </a:r>
            <a:r>
              <a:rPr lang="it-IT" dirty="0"/>
              <a:t> the </a:t>
            </a:r>
            <a:r>
              <a:rPr lang="it-IT" dirty="0" err="1"/>
              <a:t>dqtMap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from the OUT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saved</a:t>
            </a:r>
            <a:r>
              <a:rPr lang="it-IT" dirty="0"/>
              <a:t> in the </a:t>
            </a:r>
            <a:r>
              <a:rPr lang="it-IT" dirty="0" err="1"/>
              <a:t>F_map</a:t>
            </a:r>
            <a:r>
              <a:rPr lang="it-IT" dirty="0"/>
              <a:t> file.</a:t>
            </a:r>
          </a:p>
          <a:p>
            <a:endParaRPr lang="it-IT" dirty="0"/>
          </a:p>
          <a:p>
            <a:r>
              <a:rPr lang="it-IT" dirty="0"/>
              <a:t>Input: </a:t>
            </a:r>
            <a:r>
              <a:rPr lang="it-IT" i="1" dirty="0" err="1"/>
              <a:t>motorname_F_map.mat</a:t>
            </a:r>
            <a:r>
              <a:rPr lang="it-IT" dirty="0"/>
              <a:t> (in the </a:t>
            </a:r>
            <a:r>
              <a:rPr lang="it-IT" dirty="0" err="1"/>
              <a:t>flux</a:t>
            </a:r>
            <a:r>
              <a:rPr lang="it-IT" dirty="0"/>
              <a:t> </a:t>
            </a:r>
            <a:r>
              <a:rPr lang="it-IT" dirty="0" err="1"/>
              <a:t>map</a:t>
            </a:r>
            <a:r>
              <a:rPr lang="it-IT" dirty="0"/>
              <a:t>  folder)</a:t>
            </a:r>
          </a:p>
          <a:p>
            <a:r>
              <a:rPr lang="it-IT" dirty="0"/>
              <a:t>Output: </a:t>
            </a:r>
            <a:r>
              <a:rPr lang="it-IT" i="1" dirty="0"/>
              <a:t>‘fdfq_idiq_n256_dqt.mat’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flux</a:t>
            </a:r>
            <a:r>
              <a:rPr lang="it-IT" dirty="0"/>
              <a:t> </a:t>
            </a:r>
            <a:r>
              <a:rPr lang="it-IT" dirty="0" err="1"/>
              <a:t>maps</a:t>
            </a:r>
            <a:r>
              <a:rPr lang="it-IT" dirty="0"/>
              <a:t> in 3D </a:t>
            </a:r>
            <a:r>
              <a:rPr lang="it-IT" dirty="0" err="1"/>
              <a:t>form</a:t>
            </a:r>
            <a:r>
              <a:rPr lang="it-IT" dirty="0"/>
              <a:t>: </a:t>
            </a:r>
            <a:r>
              <a:rPr lang="it-IT" dirty="0" err="1"/>
              <a:t>Fd</a:t>
            </a:r>
            <a:r>
              <a:rPr lang="it-IT" dirty="0"/>
              <a:t>(</a:t>
            </a:r>
            <a:r>
              <a:rPr lang="it-IT" dirty="0" err="1"/>
              <a:t>id,iq,th</a:t>
            </a:r>
            <a:r>
              <a:rPr lang="it-IT" dirty="0"/>
              <a:t>), </a:t>
            </a:r>
            <a:r>
              <a:rPr lang="it-IT" dirty="0" err="1"/>
              <a:t>Fq</a:t>
            </a:r>
            <a:r>
              <a:rPr lang="it-IT" dirty="0"/>
              <a:t>(</a:t>
            </a:r>
            <a:r>
              <a:rPr lang="it-IT" dirty="0" err="1"/>
              <a:t>id,iq,th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93D8A1-642F-4ABD-945D-7D7E08CFE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3D maps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678E1F-5D94-4696-98DB-D9FACAEBA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8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065546-A787-4A4A-917F-7BC79B4D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</a:t>
            </a:r>
            <a:r>
              <a:rPr lang="it-IT" dirty="0"/>
              <a:t> 2: </a:t>
            </a:r>
            <a:r>
              <a:rPr lang="it-IT" b="1" dirty="0" err="1"/>
              <a:t>skew_dqtMap.m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BDE085-7E4F-4D73-9335-123EA5EA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</a:t>
            </a:r>
            <a:r>
              <a:rPr lang="en-US" dirty="0" err="1"/>
              <a:t>applys</a:t>
            </a:r>
            <a:r>
              <a:rPr lang="en-US" dirty="0"/>
              <a:t> the skewing using the </a:t>
            </a:r>
            <a:r>
              <a:rPr lang="en-US" dirty="0" err="1"/>
              <a:t>dqtMap</a:t>
            </a:r>
            <a:r>
              <a:rPr lang="en-US" dirty="0"/>
              <a:t> of a non skewed machine.</a:t>
            </a:r>
          </a:p>
          <a:p>
            <a:r>
              <a:rPr lang="en-US" dirty="0"/>
              <a:t>The output file is compatible with the </a:t>
            </a:r>
            <a:r>
              <a:rPr lang="en-US" dirty="0" err="1"/>
              <a:t>intial</a:t>
            </a:r>
            <a:r>
              <a:rPr lang="en-US" dirty="0"/>
              <a:t> one, but it is placed in a newly created subfolder.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93D8A1-642F-4ABD-945D-7D7E08CFE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3D maps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678E1F-5D94-4696-98DB-D9FACAEBA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3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065546-A787-4A4A-917F-7BC79B4D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Torque </a:t>
            </a:r>
            <a:r>
              <a:rPr lang="it-IT" dirty="0" err="1"/>
              <a:t>waveform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BDE085-7E4F-4D73-9335-123EA5EA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91450"/>
            <a:ext cx="7543801" cy="4968342"/>
          </a:xfrm>
        </p:spPr>
        <p:txBody>
          <a:bodyPr>
            <a:normAutofit/>
          </a:bodyPr>
          <a:lstStyle/>
          <a:p>
            <a:r>
              <a:rPr lang="it-IT" dirty="0"/>
              <a:t>To compute the torque </a:t>
            </a:r>
            <a:r>
              <a:rPr lang="it-IT" dirty="0" err="1"/>
              <a:t>waveform</a:t>
            </a:r>
            <a:r>
              <a:rPr lang="it-IT" dirty="0"/>
              <a:t> from </a:t>
            </a:r>
            <a:r>
              <a:rPr lang="it-IT" dirty="0" err="1"/>
              <a:t>dqtMap</a:t>
            </a:r>
            <a:r>
              <a:rPr lang="it-IT" dirty="0"/>
              <a:t>:</a:t>
            </a:r>
          </a:p>
          <a:p>
            <a:r>
              <a:rPr lang="it-IT" dirty="0">
                <a:latin typeface="Lucida Console" panose="020B0609040504020204" pitchFamily="49" charset="0"/>
              </a:rPr>
              <a:t>i0 = 90; gamma = 55;</a:t>
            </a:r>
          </a:p>
          <a:p>
            <a:r>
              <a:rPr lang="it-IT" dirty="0" err="1">
                <a:latin typeface="Lucida Console" panose="020B0609040504020204" pitchFamily="49" charset="0"/>
              </a:rPr>
              <a:t>th</a:t>
            </a:r>
            <a:r>
              <a:rPr lang="it-IT" dirty="0">
                <a:latin typeface="Lucida Console" panose="020B0609040504020204" pitchFamily="49" charset="0"/>
              </a:rPr>
              <a:t> = </a:t>
            </a:r>
            <a:r>
              <a:rPr lang="it-IT" dirty="0" err="1">
                <a:latin typeface="Lucida Console" panose="020B0609040504020204" pitchFamily="49" charset="0"/>
              </a:rPr>
              <a:t>linspace</a:t>
            </a:r>
            <a:r>
              <a:rPr lang="it-IT" dirty="0">
                <a:latin typeface="Lucida Console" panose="020B0609040504020204" pitchFamily="49" charset="0"/>
              </a:rPr>
              <a:t>(0,360,360);</a:t>
            </a:r>
          </a:p>
          <a:p>
            <a:r>
              <a:rPr lang="it-IT" dirty="0">
                <a:latin typeface="Lucida Console" panose="020B0609040504020204" pitchFamily="49" charset="0"/>
              </a:rPr>
              <a:t>id = i0*</a:t>
            </a:r>
            <a:r>
              <a:rPr lang="it-IT" dirty="0" err="1">
                <a:latin typeface="Lucida Console" panose="020B0609040504020204" pitchFamily="49" charset="0"/>
              </a:rPr>
              <a:t>cosd</a:t>
            </a:r>
            <a:r>
              <a:rPr lang="it-IT" dirty="0">
                <a:latin typeface="Lucida Console" panose="020B0609040504020204" pitchFamily="49" charset="0"/>
              </a:rPr>
              <a:t>(gamma)*</a:t>
            </a:r>
            <a:r>
              <a:rPr lang="it-IT" dirty="0" err="1">
                <a:latin typeface="Lucida Console" panose="020B0609040504020204" pitchFamily="49" charset="0"/>
              </a:rPr>
              <a:t>ones</a:t>
            </a:r>
            <a:r>
              <a:rPr lang="it-IT" dirty="0">
                <a:latin typeface="Lucida Console" panose="020B0609040504020204" pitchFamily="49" charset="0"/>
              </a:rPr>
              <a:t>(</a:t>
            </a:r>
            <a:r>
              <a:rPr lang="it-IT" dirty="0" err="1">
                <a:latin typeface="Lucida Console" panose="020B0609040504020204" pitchFamily="49" charset="0"/>
              </a:rPr>
              <a:t>size</a:t>
            </a:r>
            <a:r>
              <a:rPr lang="it-IT" dirty="0">
                <a:latin typeface="Lucida Console" panose="020B0609040504020204" pitchFamily="49" charset="0"/>
              </a:rPr>
              <a:t>(</a:t>
            </a:r>
            <a:r>
              <a:rPr lang="it-IT" dirty="0" err="1">
                <a:latin typeface="Lucida Console" panose="020B0609040504020204" pitchFamily="49" charset="0"/>
              </a:rPr>
              <a:t>th</a:t>
            </a:r>
            <a:r>
              <a:rPr lang="it-IT" dirty="0">
                <a:latin typeface="Lucida Console" panose="020B0609040504020204" pitchFamily="49" charset="0"/>
              </a:rPr>
              <a:t>));</a:t>
            </a:r>
          </a:p>
          <a:p>
            <a:r>
              <a:rPr lang="it-IT" dirty="0" err="1">
                <a:latin typeface="Lucida Console" panose="020B0609040504020204" pitchFamily="49" charset="0"/>
              </a:rPr>
              <a:t>iq</a:t>
            </a:r>
            <a:r>
              <a:rPr lang="it-IT" dirty="0">
                <a:latin typeface="Lucida Console" panose="020B0609040504020204" pitchFamily="49" charset="0"/>
              </a:rPr>
              <a:t> = i0*</a:t>
            </a:r>
            <a:r>
              <a:rPr lang="it-IT" dirty="0" err="1">
                <a:latin typeface="Lucida Console" panose="020B0609040504020204" pitchFamily="49" charset="0"/>
              </a:rPr>
              <a:t>sind</a:t>
            </a:r>
            <a:r>
              <a:rPr lang="it-IT" dirty="0">
                <a:latin typeface="Lucida Console" panose="020B0609040504020204" pitchFamily="49" charset="0"/>
              </a:rPr>
              <a:t>(gamma)*</a:t>
            </a:r>
            <a:r>
              <a:rPr lang="it-IT" dirty="0" err="1">
                <a:latin typeface="Lucida Console" panose="020B0609040504020204" pitchFamily="49" charset="0"/>
              </a:rPr>
              <a:t>ones</a:t>
            </a:r>
            <a:r>
              <a:rPr lang="it-IT" dirty="0">
                <a:latin typeface="Lucida Console" panose="020B0609040504020204" pitchFamily="49" charset="0"/>
              </a:rPr>
              <a:t>(</a:t>
            </a:r>
            <a:r>
              <a:rPr lang="it-IT" dirty="0" err="1">
                <a:latin typeface="Lucida Console" panose="020B0609040504020204" pitchFamily="49" charset="0"/>
              </a:rPr>
              <a:t>size</a:t>
            </a:r>
            <a:r>
              <a:rPr lang="it-IT" dirty="0">
                <a:latin typeface="Lucida Console" panose="020B0609040504020204" pitchFamily="49" charset="0"/>
              </a:rPr>
              <a:t>(</a:t>
            </a:r>
            <a:r>
              <a:rPr lang="it-IT" dirty="0" err="1">
                <a:latin typeface="Lucida Console" panose="020B0609040504020204" pitchFamily="49" charset="0"/>
              </a:rPr>
              <a:t>th</a:t>
            </a:r>
            <a:r>
              <a:rPr lang="it-IT" dirty="0">
                <a:latin typeface="Lucida Console" panose="020B0609040504020204" pitchFamily="49" charset="0"/>
              </a:rPr>
              <a:t>));</a:t>
            </a:r>
          </a:p>
          <a:p>
            <a:r>
              <a:rPr lang="it-IT" dirty="0" err="1">
                <a:latin typeface="Lucida Console" panose="020B0609040504020204" pitchFamily="49" charset="0"/>
              </a:rPr>
              <a:t>fd</a:t>
            </a:r>
            <a:r>
              <a:rPr lang="it-IT" dirty="0">
                <a:latin typeface="Lucida Console" panose="020B0609040504020204" pitchFamily="49" charset="0"/>
              </a:rPr>
              <a:t> = </a:t>
            </a:r>
            <a:r>
              <a:rPr lang="it-IT" dirty="0" err="1">
                <a:latin typeface="Lucida Console" panose="020B0609040504020204" pitchFamily="49" charset="0"/>
              </a:rPr>
              <a:t>dqtMap.fInt.Fd</a:t>
            </a:r>
            <a:r>
              <a:rPr lang="it-IT" dirty="0">
                <a:latin typeface="Lucida Console" panose="020B0609040504020204" pitchFamily="49" charset="0"/>
              </a:rPr>
              <a:t>(</a:t>
            </a:r>
            <a:r>
              <a:rPr lang="it-IT" dirty="0" err="1">
                <a:latin typeface="Lucida Console" panose="020B0609040504020204" pitchFamily="49" charset="0"/>
              </a:rPr>
              <a:t>id,iq,th</a:t>
            </a:r>
            <a:r>
              <a:rPr lang="it-IT" dirty="0">
                <a:latin typeface="Lucida Console" panose="020B0609040504020204" pitchFamily="49" charset="0"/>
              </a:rPr>
              <a:t>);</a:t>
            </a:r>
          </a:p>
          <a:p>
            <a:r>
              <a:rPr lang="it-IT" dirty="0" err="1">
                <a:latin typeface="Lucida Console" panose="020B0609040504020204" pitchFamily="49" charset="0"/>
              </a:rPr>
              <a:t>fq</a:t>
            </a:r>
            <a:r>
              <a:rPr lang="it-IT" dirty="0">
                <a:latin typeface="Lucida Console" panose="020B0609040504020204" pitchFamily="49" charset="0"/>
              </a:rPr>
              <a:t> = </a:t>
            </a:r>
            <a:r>
              <a:rPr lang="it-IT" dirty="0" err="1">
                <a:latin typeface="Lucida Console" panose="020B0609040504020204" pitchFamily="49" charset="0"/>
              </a:rPr>
              <a:t>dqtMap.fInt.Fq</a:t>
            </a:r>
            <a:r>
              <a:rPr lang="it-IT" dirty="0">
                <a:latin typeface="Lucida Console" panose="020B0609040504020204" pitchFamily="49" charset="0"/>
              </a:rPr>
              <a:t>(</a:t>
            </a:r>
            <a:r>
              <a:rPr lang="it-IT" dirty="0" err="1">
                <a:latin typeface="Lucida Console" panose="020B0609040504020204" pitchFamily="49" charset="0"/>
              </a:rPr>
              <a:t>id,iq,th</a:t>
            </a:r>
            <a:r>
              <a:rPr lang="it-IT" dirty="0">
                <a:latin typeface="Lucida Console" panose="020B0609040504020204" pitchFamily="49" charset="0"/>
              </a:rPr>
              <a:t>);</a:t>
            </a:r>
          </a:p>
          <a:p>
            <a:r>
              <a:rPr lang="it-IT" dirty="0">
                <a:latin typeface="Lucida Console" panose="020B0609040504020204" pitchFamily="49" charset="0"/>
              </a:rPr>
              <a:t>t  = </a:t>
            </a:r>
            <a:r>
              <a:rPr lang="it-IT" dirty="0" err="1">
                <a:latin typeface="Lucida Console" panose="020B0609040504020204" pitchFamily="49" charset="0"/>
              </a:rPr>
              <a:t>dqtMap.fInt.T</a:t>
            </a:r>
            <a:r>
              <a:rPr lang="it-IT" dirty="0">
                <a:latin typeface="Lucida Console" panose="020B0609040504020204" pitchFamily="49" charset="0"/>
              </a:rPr>
              <a:t>(</a:t>
            </a:r>
            <a:r>
              <a:rPr lang="it-IT" dirty="0" err="1">
                <a:latin typeface="Lucida Console" panose="020B0609040504020204" pitchFamily="49" charset="0"/>
              </a:rPr>
              <a:t>id,iq,th</a:t>
            </a:r>
            <a:r>
              <a:rPr lang="it-IT" dirty="0">
                <a:latin typeface="Lucida Console" panose="020B0609040504020204" pitchFamily="49" charset="0"/>
              </a:rPr>
              <a:t>);</a:t>
            </a:r>
          </a:p>
          <a:p>
            <a:r>
              <a:rPr lang="it-IT" dirty="0">
                <a:latin typeface="Lucida Console" panose="020B0609040504020204" pitchFamily="49" charset="0"/>
              </a:rPr>
              <a:t>figure, plot(</a:t>
            </a:r>
            <a:r>
              <a:rPr lang="it-IT" dirty="0" err="1">
                <a:latin typeface="Lucida Console" panose="020B0609040504020204" pitchFamily="49" charset="0"/>
              </a:rPr>
              <a:t>th,t</a:t>
            </a:r>
            <a:r>
              <a:rPr lang="it-IT" dirty="0">
                <a:latin typeface="Lucida Console" panose="020B0609040504020204" pitchFamily="49" charset="0"/>
              </a:rPr>
              <a:t>), </a:t>
            </a:r>
            <a:r>
              <a:rPr lang="it-IT" dirty="0" err="1">
                <a:latin typeface="Lucida Console" panose="020B0609040504020204" pitchFamily="49" charset="0"/>
              </a:rPr>
              <a:t>grid</a:t>
            </a:r>
            <a:r>
              <a:rPr lang="it-IT" dirty="0">
                <a:latin typeface="Lucida Console" panose="020B0609040504020204" pitchFamily="49" charset="0"/>
              </a:rPr>
              <a:t> on;</a:t>
            </a:r>
          </a:p>
          <a:p>
            <a:endParaRPr lang="it-IT" dirty="0">
              <a:latin typeface="Lucida Console" panose="020B0609040504020204" pitchFamily="49" charset="0"/>
            </a:endParaRPr>
          </a:p>
          <a:p>
            <a:r>
              <a:rPr lang="it-IT" dirty="0"/>
              <a:t>Note: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 </a:t>
            </a:r>
            <a:r>
              <a:rPr lang="it-IT" dirty="0" err="1"/>
              <a:t>automatic</a:t>
            </a:r>
            <a:r>
              <a:rPr lang="it-IT" dirty="0"/>
              <a:t> check on </a:t>
            </a:r>
            <a:r>
              <a:rPr lang="it-IT" dirty="0" err="1"/>
              <a:t>simulated</a:t>
            </a:r>
            <a:r>
              <a:rPr lang="it-IT" dirty="0"/>
              <a:t> theta </a:t>
            </a:r>
            <a:r>
              <a:rPr lang="it-IT" dirty="0" err="1"/>
              <a:t>being</a:t>
            </a:r>
            <a:r>
              <a:rPr lang="it-IT" dirty="0"/>
              <a:t> 360°.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93D8A1-642F-4ABD-945D-7D7E08CFE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3D maps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678E1F-5D94-4696-98DB-D9FACAEBA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9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065546-A787-4A4A-917F-7BC79B4D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Torque </a:t>
            </a:r>
            <a:r>
              <a:rPr lang="it-IT" dirty="0" err="1"/>
              <a:t>waveform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BDE085-7E4F-4D73-9335-123EA5EA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91450"/>
            <a:ext cx="7543801" cy="4968342"/>
          </a:xfrm>
        </p:spPr>
        <p:txBody>
          <a:bodyPr>
            <a:normAutofit/>
          </a:bodyPr>
          <a:lstStyle/>
          <a:p>
            <a:r>
              <a:rPr lang="it-IT" dirty="0"/>
              <a:t>To compute the torque </a:t>
            </a:r>
            <a:r>
              <a:rPr lang="it-IT" dirty="0" err="1"/>
              <a:t>waveform</a:t>
            </a:r>
            <a:r>
              <a:rPr lang="it-IT" dirty="0"/>
              <a:t> from </a:t>
            </a:r>
            <a:r>
              <a:rPr lang="it-IT" dirty="0" err="1"/>
              <a:t>dqtMap</a:t>
            </a:r>
            <a:r>
              <a:rPr lang="it-IT" dirty="0"/>
              <a:t>:</a:t>
            </a:r>
          </a:p>
          <a:p>
            <a:r>
              <a:rPr lang="it-IT" dirty="0">
                <a:latin typeface="Lucida Console" panose="020B0609040504020204" pitchFamily="49" charset="0"/>
              </a:rPr>
              <a:t>id = 51; </a:t>
            </a:r>
            <a:r>
              <a:rPr lang="it-IT" dirty="0" err="1">
                <a:latin typeface="Lucida Console" panose="020B0609040504020204" pitchFamily="49" charset="0"/>
              </a:rPr>
              <a:t>iq</a:t>
            </a:r>
            <a:r>
              <a:rPr lang="it-IT" dirty="0">
                <a:latin typeface="Lucida Console" panose="020B0609040504020204" pitchFamily="49" charset="0"/>
              </a:rPr>
              <a:t> = 69;</a:t>
            </a:r>
          </a:p>
          <a:p>
            <a:r>
              <a:rPr lang="it-IT" dirty="0" err="1">
                <a:latin typeface="Lucida Console" panose="020B0609040504020204" pitchFamily="49" charset="0"/>
              </a:rPr>
              <a:t>th</a:t>
            </a:r>
            <a:r>
              <a:rPr lang="it-IT" dirty="0">
                <a:latin typeface="Lucida Console" panose="020B0609040504020204" pitchFamily="49" charset="0"/>
              </a:rPr>
              <a:t> = </a:t>
            </a:r>
            <a:r>
              <a:rPr lang="it-IT" dirty="0" err="1">
                <a:latin typeface="Lucida Console" panose="020B0609040504020204" pitchFamily="49" charset="0"/>
              </a:rPr>
              <a:t>linspace</a:t>
            </a:r>
            <a:r>
              <a:rPr lang="it-IT" dirty="0">
                <a:latin typeface="Lucida Console" panose="020B0609040504020204" pitchFamily="49" charset="0"/>
              </a:rPr>
              <a:t>(0,360,360);</a:t>
            </a:r>
          </a:p>
          <a:p>
            <a:r>
              <a:rPr lang="it-IT" dirty="0">
                <a:latin typeface="Lucida Console" panose="020B0609040504020204" pitchFamily="49" charset="0"/>
              </a:rPr>
              <a:t>id = id*</a:t>
            </a:r>
            <a:r>
              <a:rPr lang="it-IT" dirty="0" err="1">
                <a:latin typeface="Lucida Console" panose="020B0609040504020204" pitchFamily="49" charset="0"/>
              </a:rPr>
              <a:t>ones</a:t>
            </a:r>
            <a:r>
              <a:rPr lang="it-IT" dirty="0">
                <a:latin typeface="Lucida Console" panose="020B0609040504020204" pitchFamily="49" charset="0"/>
              </a:rPr>
              <a:t>(size(</a:t>
            </a:r>
            <a:r>
              <a:rPr lang="it-IT" dirty="0" err="1">
                <a:latin typeface="Lucida Console" panose="020B0609040504020204" pitchFamily="49" charset="0"/>
              </a:rPr>
              <a:t>th</a:t>
            </a:r>
            <a:r>
              <a:rPr lang="it-IT" dirty="0">
                <a:latin typeface="Lucida Console" panose="020B0609040504020204" pitchFamily="49" charset="0"/>
              </a:rPr>
              <a:t>));</a:t>
            </a:r>
          </a:p>
          <a:p>
            <a:r>
              <a:rPr lang="it-IT" dirty="0" err="1">
                <a:latin typeface="Lucida Console" panose="020B0609040504020204" pitchFamily="49" charset="0"/>
              </a:rPr>
              <a:t>iq</a:t>
            </a:r>
            <a:r>
              <a:rPr lang="it-IT" dirty="0">
                <a:latin typeface="Lucida Console" panose="020B0609040504020204" pitchFamily="49" charset="0"/>
              </a:rPr>
              <a:t> = </a:t>
            </a:r>
            <a:r>
              <a:rPr lang="it-IT" dirty="0" err="1">
                <a:latin typeface="Lucida Console" panose="020B0609040504020204" pitchFamily="49" charset="0"/>
              </a:rPr>
              <a:t>iq</a:t>
            </a:r>
            <a:r>
              <a:rPr lang="it-IT" dirty="0">
                <a:latin typeface="Lucida Console" panose="020B0609040504020204" pitchFamily="49" charset="0"/>
              </a:rPr>
              <a:t>*</a:t>
            </a:r>
            <a:r>
              <a:rPr lang="it-IT" dirty="0" err="1">
                <a:latin typeface="Lucida Console" panose="020B0609040504020204" pitchFamily="49" charset="0"/>
              </a:rPr>
              <a:t>ones</a:t>
            </a:r>
            <a:r>
              <a:rPr lang="it-IT" dirty="0">
                <a:latin typeface="Lucida Console" panose="020B0609040504020204" pitchFamily="49" charset="0"/>
              </a:rPr>
              <a:t>(size(</a:t>
            </a:r>
            <a:r>
              <a:rPr lang="it-IT" dirty="0" err="1">
                <a:latin typeface="Lucida Console" panose="020B0609040504020204" pitchFamily="49" charset="0"/>
              </a:rPr>
              <a:t>th</a:t>
            </a:r>
            <a:r>
              <a:rPr lang="it-IT" dirty="0">
                <a:latin typeface="Lucida Console" panose="020B0609040504020204" pitchFamily="49" charset="0"/>
              </a:rPr>
              <a:t>));</a:t>
            </a:r>
          </a:p>
          <a:p>
            <a:r>
              <a:rPr lang="it-IT" dirty="0" err="1">
                <a:latin typeface="Lucida Console" panose="020B0609040504020204" pitchFamily="49" charset="0"/>
              </a:rPr>
              <a:t>fd</a:t>
            </a:r>
            <a:r>
              <a:rPr lang="it-IT" dirty="0">
                <a:latin typeface="Lucida Console" panose="020B0609040504020204" pitchFamily="49" charset="0"/>
              </a:rPr>
              <a:t> = </a:t>
            </a:r>
            <a:r>
              <a:rPr lang="it-IT" dirty="0" err="1">
                <a:latin typeface="Lucida Console" panose="020B0609040504020204" pitchFamily="49" charset="0"/>
              </a:rPr>
              <a:t>dqtMap.fInt.Fd</a:t>
            </a:r>
            <a:r>
              <a:rPr lang="it-IT" dirty="0">
                <a:latin typeface="Lucida Console" panose="020B0609040504020204" pitchFamily="49" charset="0"/>
              </a:rPr>
              <a:t>(</a:t>
            </a:r>
            <a:r>
              <a:rPr lang="it-IT" dirty="0" err="1">
                <a:latin typeface="Lucida Console" panose="020B0609040504020204" pitchFamily="49" charset="0"/>
              </a:rPr>
              <a:t>id,iq,th</a:t>
            </a:r>
            <a:r>
              <a:rPr lang="it-IT" dirty="0">
                <a:latin typeface="Lucida Console" panose="020B0609040504020204" pitchFamily="49" charset="0"/>
              </a:rPr>
              <a:t>);</a:t>
            </a:r>
          </a:p>
          <a:p>
            <a:r>
              <a:rPr lang="it-IT" dirty="0" err="1">
                <a:latin typeface="Lucida Console" panose="020B0609040504020204" pitchFamily="49" charset="0"/>
              </a:rPr>
              <a:t>fq</a:t>
            </a:r>
            <a:r>
              <a:rPr lang="it-IT" dirty="0">
                <a:latin typeface="Lucida Console" panose="020B0609040504020204" pitchFamily="49" charset="0"/>
              </a:rPr>
              <a:t> = </a:t>
            </a:r>
            <a:r>
              <a:rPr lang="it-IT" dirty="0" err="1">
                <a:latin typeface="Lucida Console" panose="020B0609040504020204" pitchFamily="49" charset="0"/>
              </a:rPr>
              <a:t>dqtMap.fInt.Fq</a:t>
            </a:r>
            <a:r>
              <a:rPr lang="it-IT" dirty="0">
                <a:latin typeface="Lucida Console" panose="020B0609040504020204" pitchFamily="49" charset="0"/>
              </a:rPr>
              <a:t>(</a:t>
            </a:r>
            <a:r>
              <a:rPr lang="it-IT" dirty="0" err="1">
                <a:latin typeface="Lucida Console" panose="020B0609040504020204" pitchFamily="49" charset="0"/>
              </a:rPr>
              <a:t>id,iq,th</a:t>
            </a:r>
            <a:r>
              <a:rPr lang="it-IT" dirty="0">
                <a:latin typeface="Lucida Console" panose="020B0609040504020204" pitchFamily="49" charset="0"/>
              </a:rPr>
              <a:t>);</a:t>
            </a:r>
          </a:p>
          <a:p>
            <a:r>
              <a:rPr lang="it-IT" dirty="0">
                <a:latin typeface="Lucida Console" panose="020B0609040504020204" pitchFamily="49" charset="0"/>
              </a:rPr>
              <a:t>t  = </a:t>
            </a:r>
            <a:r>
              <a:rPr lang="it-IT" dirty="0" err="1">
                <a:latin typeface="Lucida Console" panose="020B0609040504020204" pitchFamily="49" charset="0"/>
              </a:rPr>
              <a:t>dqtMap.fInt.T</a:t>
            </a:r>
            <a:r>
              <a:rPr lang="it-IT" dirty="0">
                <a:latin typeface="Lucida Console" panose="020B0609040504020204" pitchFamily="49" charset="0"/>
              </a:rPr>
              <a:t>(</a:t>
            </a:r>
            <a:r>
              <a:rPr lang="it-IT" dirty="0" err="1">
                <a:latin typeface="Lucida Console" panose="020B0609040504020204" pitchFamily="49" charset="0"/>
              </a:rPr>
              <a:t>id,iq,th</a:t>
            </a:r>
            <a:r>
              <a:rPr lang="it-IT" dirty="0">
                <a:latin typeface="Lucida Console" panose="020B0609040504020204" pitchFamily="49" charset="0"/>
              </a:rPr>
              <a:t>);</a:t>
            </a:r>
          </a:p>
          <a:p>
            <a:r>
              <a:rPr lang="it-IT" dirty="0">
                <a:latin typeface="Lucida Console" panose="020B0609040504020204" pitchFamily="49" charset="0"/>
              </a:rPr>
              <a:t>figure, plot(</a:t>
            </a:r>
            <a:r>
              <a:rPr lang="it-IT" dirty="0" err="1">
                <a:latin typeface="Lucida Console" panose="020B0609040504020204" pitchFamily="49" charset="0"/>
              </a:rPr>
              <a:t>th,t</a:t>
            </a:r>
            <a:r>
              <a:rPr lang="it-IT" dirty="0">
                <a:latin typeface="Lucida Console" panose="020B0609040504020204" pitchFamily="49" charset="0"/>
              </a:rPr>
              <a:t>), </a:t>
            </a:r>
            <a:r>
              <a:rPr lang="it-IT" dirty="0" err="1">
                <a:latin typeface="Lucida Console" panose="020B0609040504020204" pitchFamily="49" charset="0"/>
              </a:rPr>
              <a:t>grid</a:t>
            </a:r>
            <a:r>
              <a:rPr lang="it-IT" dirty="0">
                <a:latin typeface="Lucida Console" panose="020B0609040504020204" pitchFamily="49" charset="0"/>
              </a:rPr>
              <a:t> on;</a:t>
            </a:r>
          </a:p>
          <a:p>
            <a:endParaRPr lang="it-IT" dirty="0">
              <a:latin typeface="Lucida Console" panose="020B0609040504020204" pitchFamily="49" charset="0"/>
            </a:endParaRPr>
          </a:p>
          <a:p>
            <a:r>
              <a:rPr lang="it-IT" dirty="0"/>
              <a:t>Note: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 </a:t>
            </a:r>
            <a:r>
              <a:rPr lang="it-IT" dirty="0" err="1"/>
              <a:t>automatic</a:t>
            </a:r>
            <a:r>
              <a:rPr lang="it-IT" dirty="0"/>
              <a:t> check on </a:t>
            </a:r>
            <a:r>
              <a:rPr lang="it-IT" dirty="0" err="1"/>
              <a:t>simulated</a:t>
            </a:r>
            <a:r>
              <a:rPr lang="it-IT" dirty="0"/>
              <a:t> theta </a:t>
            </a:r>
            <a:r>
              <a:rPr lang="it-IT" dirty="0" err="1"/>
              <a:t>being</a:t>
            </a:r>
            <a:r>
              <a:rPr lang="it-IT" dirty="0"/>
              <a:t> 360°.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93D8A1-642F-4ABD-945D-7D7E08CFE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3D maps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678E1F-5D94-4696-98DB-D9FACAEBA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065546-A787-4A4A-917F-7BC79B4D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Function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3 –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inverseModel_dqt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BDE085-7E4F-4D73-9335-123EA5EA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function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invert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the model, in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order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have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currents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and torque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as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function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of the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flux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linkages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The output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structure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named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dqtMapF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, with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similar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fields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dqtMap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, and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saved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it-IT" i="1" dirty="0">
                <a:solidFill>
                  <a:schemeClr val="bg1">
                    <a:lumMod val="65000"/>
                  </a:schemeClr>
                </a:solidFill>
              </a:rPr>
              <a:t>‘idiq_fdfq_n256.mat’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that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the dual file of </a:t>
            </a:r>
            <a:r>
              <a:rPr lang="it-IT" i="1" dirty="0">
                <a:solidFill>
                  <a:schemeClr val="bg1">
                    <a:lumMod val="65000"/>
                  </a:schemeClr>
                </a:solidFill>
              </a:rPr>
              <a:t>‘fdfq_idiq_n256.mat’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93D8A1-642F-4ABD-945D-7D7E08CFE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3D maps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678E1F-5D94-4696-98DB-D9FACAEBA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9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54360"/>
      </p:ext>
    </p:extLst>
  </p:cSld>
  <p:clrMapOvr>
    <a:masterClrMapping/>
  </p:clrMapOvr>
</p:sld>
</file>

<file path=ppt/theme/theme1.xml><?xml version="1.0" encoding="utf-8"?>
<a:theme xmlns:a="http://schemas.openxmlformats.org/drawingml/2006/main" name="syre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lo presentazione new.potx" id="{4C5EAD4E-0EC4-4983-A901-6AF74F9BECB7}" vid="{1E7C9651-4638-45AC-BE87-7CCC4923FCA0}"/>
    </a:ext>
  </a:extLst>
</a:theme>
</file>

<file path=ppt/theme/theme2.xml><?xml version="1.0" encoding="utf-8"?>
<a:theme xmlns:a="http://schemas.openxmlformats.org/drawingml/2006/main" name="Polito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lo presentazione new.potx" id="{4C5EAD4E-0EC4-4983-A901-6AF74F9BECB7}" vid="{FD549FDC-66AA-47C5-A9DD-0584D2E368EC}"/>
    </a:ext>
  </a:extLst>
</a:theme>
</file>

<file path=ppt/theme/theme3.xml><?xml version="1.0" encoding="utf-8"?>
<a:theme xmlns:a="http://schemas.openxmlformats.org/drawingml/2006/main" name="PEIC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lo presentazione new.potx" id="{4C5EAD4E-0EC4-4983-A901-6AF74F9BECB7}" vid="{31908ED4-A292-4D3E-9DEE-9FE98AF277A4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presentazione new</Template>
  <TotalTime>6998</TotalTime>
  <Words>791</Words>
  <Application>Microsoft Office PowerPoint</Application>
  <PresentationFormat>Presentazione su schermo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Lucida Console</vt:lpstr>
      <vt:lpstr>syre_SF</vt:lpstr>
      <vt:lpstr>Polito_SF</vt:lpstr>
      <vt:lpstr>PEIC_SF</vt:lpstr>
      <vt:lpstr>3D flux maps:  Fd(Id,Iq,theta)  Fq(Id,Iq,theta)</vt:lpstr>
      <vt:lpstr>Content</vt:lpstr>
      <vt:lpstr>Including theta into MMI results</vt:lpstr>
      <vt:lpstr>dqtMap</vt:lpstr>
      <vt:lpstr>Function 1: eval_dqtMap.m</vt:lpstr>
      <vt:lpstr>Function 2: skew_dqtMap.m</vt:lpstr>
      <vt:lpstr>Torque waveform computation</vt:lpstr>
      <vt:lpstr>Torque waveform computation</vt:lpstr>
      <vt:lpstr>Function 3 – inverseModel_dqt</vt:lpstr>
      <vt:lpstr>Function 4 – FFT_dqtMap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magnetic model maps</dc:title>
  <dc:creator>Simone Ferrari</dc:creator>
  <cp:lastModifiedBy>Gianmario Pellegrino</cp:lastModifiedBy>
  <cp:revision>24</cp:revision>
  <dcterms:created xsi:type="dcterms:W3CDTF">2018-05-30T08:58:24Z</dcterms:created>
  <dcterms:modified xsi:type="dcterms:W3CDTF">2018-12-18T10:37:02Z</dcterms:modified>
</cp:coreProperties>
</file>