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E0882B2-23D0-44A1-8312-0390B7BDC7EF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79E66A0-CC95-4E3C-9753-0A9233883115}" type="datetime1">
              <a:rPr lang="en-US" smtClean="0"/>
              <a:t>7/22/2019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1DFC860A-765A-4090-BADD-8DFF758D6BD0}" type="datetime1">
              <a:rPr lang="en-US" smtClean="0"/>
              <a:t>7/22/2019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9C7B7BC-60A2-4BD1-8B20-C24B4A00B4BA}" type="datetime1">
              <a:rPr lang="en-US" smtClean="0"/>
              <a:t>7/22/2019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361D0BB-9E17-494C-8051-1C611F637D4C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57D674F-E5EB-4AE9-A09A-6B0E852BFCB4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2C46804-3139-4D06-8B20-167E2F3A9DF0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04171D6-46CC-430E-A76A-EF858AAF8EA9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61E3F57-7E1B-4933-B7DD-2F4DE625FF4B}" type="datetime1">
              <a:rPr lang="en-US" smtClean="0"/>
              <a:t>7/22/2019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5681F91-C096-4040-808B-56B8E100ED2F}" type="datetime1">
              <a:rPr lang="en-US" smtClean="0"/>
              <a:t>7/22/2019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E49ED12-ACA2-404F-ADD8-38EC489F3AB4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ACC3AF3-555C-481E-BB0A-5BC1878BEBBF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85C02B2-2FF0-4F6B-B81A-3826C0EC9CE6}" type="datetime1">
              <a:rPr lang="en-US" smtClean="0"/>
              <a:t>7/22/2019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975FECA-EC7F-4C2D-A510-A86AED4FECF6}" type="datetime1">
              <a:rPr lang="en-US" smtClean="0"/>
              <a:t>7/22/2019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0FB584E-1DC5-4136-BC85-5AC1A1482791}" type="datetime1">
              <a:rPr lang="en-US" smtClean="0"/>
              <a:t>7/22/2019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E709AE6-C560-4266-ABB5-2DCA556D5375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C52E76C-5596-43AC-B5DE-BBC5286D0817}" type="datetime1">
              <a:rPr lang="en-US" smtClean="0"/>
              <a:t>7/22/2019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A340F11-0A24-476F-9FA1-29331E65A21F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28C8E7D5-832B-4D30-9751-169D27EE5D67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0B4FB98-DC1C-4E20-AE56-770FDDBB2738}" type="datetime1">
              <a:rPr lang="en-US" smtClean="0"/>
              <a:t>7/22/2019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4B919735-0CD9-43BF-B5B1-81E992289B33}" type="datetime1">
              <a:rPr lang="en-US" smtClean="0"/>
              <a:t>7/22/2019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IPM V-type parameters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IPM V-type geometry parameters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22/07/2019</a:t>
            </a:r>
          </a:p>
          <a:p>
            <a:r>
              <a:rPr lang="en-US" dirty="0"/>
              <a:t>Simone Ferrari (simone.ferrari@polito.it)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IPM V-type parameters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9050D33-E810-4615-9C79-1262C1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9447E40-88DB-4690-BA79-285798B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illustrate the geometry parameters for the V-type rotors and the key points for the geometry draw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IPM V-type parameters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CF86B0-ED29-4635-B712-17B4F5F9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Geometry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1609B7-D08F-4FCF-9EBE-A6A1C6216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IPM V-type parameters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4BD78B-1C2E-4E25-B4C8-3D4EDC224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556FBBE-8750-42D8-B0A7-4CDE31CF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08" y="748244"/>
            <a:ext cx="9510584" cy="5361513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505B143-9DBD-4E92-AC62-36C0E4FB6466}"/>
              </a:ext>
            </a:extLst>
          </p:cNvPr>
          <p:cNvSpPr/>
          <p:nvPr/>
        </p:nvSpPr>
        <p:spPr>
          <a:xfrm>
            <a:off x="3265714" y="1828800"/>
            <a:ext cx="1898469" cy="49638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D8B3DE6-819A-476C-A55A-810A1F465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05" y="2952204"/>
            <a:ext cx="2683083" cy="3157552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9F7A8096-0003-47AD-BB13-9723939E4570}"/>
              </a:ext>
            </a:extLst>
          </p:cNvPr>
          <p:cNvSpPr/>
          <p:nvPr/>
        </p:nvSpPr>
        <p:spPr>
          <a:xfrm>
            <a:off x="3265714" y="3905795"/>
            <a:ext cx="1898469" cy="4963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4442A17-7C0F-4854-9E98-8DBEA0A417AE}"/>
              </a:ext>
            </a:extLst>
          </p:cNvPr>
          <p:cNvSpPr/>
          <p:nvPr/>
        </p:nvSpPr>
        <p:spPr>
          <a:xfrm>
            <a:off x="3265714" y="2704010"/>
            <a:ext cx="1898469" cy="496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8969C4A-59D1-4F19-B365-655AE2678AA2}"/>
              </a:ext>
            </a:extLst>
          </p:cNvPr>
          <p:cNvSpPr/>
          <p:nvPr/>
        </p:nvSpPr>
        <p:spPr>
          <a:xfrm>
            <a:off x="5782490" y="1790909"/>
            <a:ext cx="1558835" cy="32430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In </a:t>
            </a:r>
            <a:r>
              <a:rPr lang="it-IT" sz="1200" dirty="0" err="1">
                <a:solidFill>
                  <a:sysClr val="windowText" lastClr="000000"/>
                </a:solidFill>
              </a:rPr>
              <a:t>p.u</a:t>
            </a:r>
            <a:r>
              <a:rPr lang="it-IT" sz="1200" dirty="0">
                <a:solidFill>
                  <a:sysClr val="windowText" lastClr="000000"/>
                </a:solidFill>
              </a:rPr>
              <a:t>. of the pole </a:t>
            </a:r>
            <a:r>
              <a:rPr lang="it-IT" sz="1200" dirty="0" err="1">
                <a:solidFill>
                  <a:sysClr val="windowText" lastClr="000000"/>
                </a:solidFill>
              </a:rPr>
              <a:t>arc</a:t>
            </a:r>
            <a:endParaRPr lang="it-IT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F2F2535-A795-40A5-A29F-DB2E17C2C1CA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V="1">
            <a:off x="5164183" y="1953063"/>
            <a:ext cx="618307" cy="12393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A473DB90-D341-4ACA-8565-E4D1B71F98EA}"/>
              </a:ext>
            </a:extLst>
          </p:cNvPr>
          <p:cNvSpPr/>
          <p:nvPr/>
        </p:nvSpPr>
        <p:spPr>
          <a:xfrm>
            <a:off x="5797338" y="2391055"/>
            <a:ext cx="1886191" cy="3243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In </a:t>
            </a:r>
            <a:r>
              <a:rPr lang="it-IT" sz="1200" dirty="0" err="1">
                <a:solidFill>
                  <a:sysClr val="windowText" lastClr="000000"/>
                </a:solidFill>
              </a:rPr>
              <a:t>p.u</a:t>
            </a:r>
            <a:r>
              <a:rPr lang="it-IT" sz="1200" dirty="0">
                <a:solidFill>
                  <a:sysClr val="windowText" lastClr="000000"/>
                </a:solidFill>
              </a:rPr>
              <a:t>. of the </a:t>
            </a:r>
            <a:r>
              <a:rPr lang="it-IT" sz="1200" dirty="0" err="1">
                <a:solidFill>
                  <a:sysClr val="windowText" lastClr="000000"/>
                </a:solidFill>
              </a:rPr>
              <a:t>airgap</a:t>
            </a:r>
            <a:r>
              <a:rPr lang="it-IT" sz="1200" dirty="0">
                <a:solidFill>
                  <a:sysClr val="windowText" lastClr="000000"/>
                </a:solidFill>
              </a:rPr>
              <a:t> </a:t>
            </a:r>
            <a:r>
              <a:rPr lang="it-IT" sz="1200" dirty="0" err="1">
                <a:solidFill>
                  <a:sysClr val="windowText" lastClr="000000"/>
                </a:solidFill>
              </a:rPr>
              <a:t>length</a:t>
            </a:r>
            <a:endParaRPr lang="it-IT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C832D002-A1BD-4091-A360-75F778F4700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164183" y="2553209"/>
            <a:ext cx="633155" cy="398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69FE918-1733-4AFD-B129-FE44D94A88C5}"/>
              </a:ext>
            </a:extLst>
          </p:cNvPr>
          <p:cNvSpPr/>
          <p:nvPr/>
        </p:nvSpPr>
        <p:spPr>
          <a:xfrm>
            <a:off x="5923612" y="3323057"/>
            <a:ext cx="1886191" cy="84117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PM </a:t>
            </a:r>
            <a:r>
              <a:rPr lang="it-IT" sz="1200" dirty="0" err="1">
                <a:solidFill>
                  <a:sysClr val="windowText" lastClr="000000"/>
                </a:solidFill>
              </a:rPr>
              <a:t>shape</a:t>
            </a:r>
            <a:r>
              <a:rPr lang="it-IT" sz="1200" dirty="0">
                <a:solidFill>
                  <a:sysClr val="windowText" lastClr="000000"/>
                </a:solidFill>
              </a:rPr>
              <a:t> </a:t>
            </a:r>
            <a:r>
              <a:rPr lang="it-IT" sz="1200" dirty="0" err="1">
                <a:solidFill>
                  <a:sysClr val="windowText" lastClr="000000"/>
                </a:solidFill>
              </a:rPr>
              <a:t>factor</a:t>
            </a:r>
            <a:r>
              <a:rPr lang="it-IT" sz="1200" dirty="0">
                <a:solidFill>
                  <a:sysClr val="windowText" lastClr="000000"/>
                </a:solidFill>
              </a:rPr>
              <a:t> in </a:t>
            </a:r>
            <a:r>
              <a:rPr lang="it-IT" sz="1200" dirty="0" err="1">
                <a:solidFill>
                  <a:sysClr val="windowText" lastClr="000000"/>
                </a:solidFill>
              </a:rPr>
              <a:t>p.u</a:t>
            </a:r>
            <a:r>
              <a:rPr lang="it-IT" sz="1200" dirty="0">
                <a:solidFill>
                  <a:sysClr val="windowText" lastClr="000000"/>
                </a:solidFill>
              </a:rPr>
              <a:t>.:</a:t>
            </a:r>
          </a:p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Beta=0 </a:t>
            </a:r>
            <a:r>
              <a:rPr lang="it-IT" sz="12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I-</a:t>
            </a:r>
            <a:r>
              <a:rPr lang="it-IT" sz="12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type</a:t>
            </a:r>
            <a:endParaRPr lang="it-IT" sz="12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pPr algn="ctr"/>
            <a:r>
              <a:rPr lang="it-IT" sz="12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Beta=1  PM </a:t>
            </a:r>
            <a:r>
              <a:rPr lang="it-IT" sz="12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parallel</a:t>
            </a:r>
            <a:r>
              <a:rPr lang="it-IT" sz="12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to pole </a:t>
            </a:r>
            <a:r>
              <a:rPr lang="it-IT" sz="12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boundary</a:t>
            </a:r>
            <a:endParaRPr lang="it-IT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582E5F46-EE35-4E32-9DFD-B2B91C898659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 flipV="1">
            <a:off x="5164183" y="3743642"/>
            <a:ext cx="759429" cy="4103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1DE7C11C-870C-4A56-9044-2D5424A42391}"/>
              </a:ext>
            </a:extLst>
          </p:cNvPr>
          <p:cNvSpPr/>
          <p:nvPr/>
        </p:nvSpPr>
        <p:spPr>
          <a:xfrm>
            <a:off x="3265714" y="3550435"/>
            <a:ext cx="1898469" cy="3553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6132A910-6D55-4ADD-91E2-5A2BF9751B20}"/>
              </a:ext>
            </a:extLst>
          </p:cNvPr>
          <p:cNvSpPr/>
          <p:nvPr/>
        </p:nvSpPr>
        <p:spPr>
          <a:xfrm>
            <a:off x="1097280" y="3170569"/>
            <a:ext cx="1558835" cy="84116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ysClr val="windowText" lastClr="000000"/>
                </a:solidFill>
              </a:rPr>
              <a:t>Tangential</a:t>
            </a:r>
            <a:r>
              <a:rPr lang="it-IT" sz="1200" dirty="0">
                <a:solidFill>
                  <a:sysClr val="windowText" lastClr="000000"/>
                </a:solidFill>
              </a:rPr>
              <a:t> </a:t>
            </a:r>
            <a:r>
              <a:rPr lang="it-IT" sz="1200" dirty="0" err="1">
                <a:solidFill>
                  <a:sysClr val="windowText" lastClr="000000"/>
                </a:solidFill>
              </a:rPr>
              <a:t>ribs</a:t>
            </a:r>
            <a:r>
              <a:rPr lang="it-IT" sz="1200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dx=0 </a:t>
            </a:r>
            <a:r>
              <a:rPr lang="it-IT" sz="12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round</a:t>
            </a:r>
          </a:p>
          <a:p>
            <a:pPr algn="ctr"/>
            <a:r>
              <a:rPr lang="it-IT" sz="12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dx=1  </a:t>
            </a:r>
            <a:r>
              <a:rPr lang="it-IT" sz="12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constant</a:t>
            </a:r>
            <a:r>
              <a:rPr lang="it-IT" sz="12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it-IT" sz="12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thickness</a:t>
            </a:r>
            <a:endParaRPr lang="it-IT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A64044D-A1D1-4D22-96B6-67A89EA4AC2D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2656115" y="3591154"/>
            <a:ext cx="609599" cy="1369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4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AC941-0BEE-43C6-9945-DB2B51A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points – base </a:t>
            </a:r>
            <a:r>
              <a:rPr lang="it-IT" dirty="0" err="1"/>
              <a:t>geometry</a:t>
            </a:r>
            <a:endParaRPr lang="it-IT" dirty="0"/>
          </a:p>
        </p:txBody>
      </p:sp>
      <p:pic>
        <p:nvPicPr>
          <p:cNvPr id="7" name="Segnaposto contenuto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50F7A32-4576-4AC6-B1CB-ABA0A6D4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490663"/>
            <a:ext cx="4378325" cy="437832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BABAE-F5BB-4DC1-8C0C-1BF82E1E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IPM V-type parameters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2B3F33-8A2C-4482-A604-8297763AF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AC941-0BEE-43C6-9945-DB2B51A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points – </a:t>
            </a:r>
            <a:r>
              <a:rPr lang="it-IT" dirty="0" err="1"/>
              <a:t>straight</a:t>
            </a:r>
            <a:r>
              <a:rPr lang="it-IT" dirty="0"/>
              <a:t> </a:t>
            </a:r>
            <a:r>
              <a:rPr lang="it-IT" dirty="0" err="1"/>
              <a:t>ribs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BABAE-F5BB-4DC1-8C0C-1BF82E1E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IPM V-type parameters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2B3F33-8A2C-4482-A604-8297763AF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Segnaposto contenuto 1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9906972-5C08-4A01-804F-BD1473BD7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490663"/>
            <a:ext cx="4378325" cy="4378325"/>
          </a:xfrm>
        </p:spPr>
      </p:pic>
    </p:spTree>
    <p:extLst>
      <p:ext uri="{BB962C8B-B14F-4D97-AF65-F5344CB8AC3E}">
        <p14:creationId xmlns:p14="http://schemas.microsoft.com/office/powerpoint/2010/main" val="156764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AC941-0BEE-43C6-9945-DB2B51A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points – PM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BABAE-F5BB-4DC1-8C0C-1BF82E1E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IPM V-type parameters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2B3F33-8A2C-4482-A604-8297763AF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Segnaposto contenuto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575038-3485-4923-AFE6-D5A6C0EBF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1490663"/>
            <a:ext cx="4378325" cy="4378325"/>
          </a:xfrm>
        </p:spPr>
      </p:pic>
    </p:spTree>
    <p:extLst>
      <p:ext uri="{BB962C8B-B14F-4D97-AF65-F5344CB8AC3E}">
        <p14:creationId xmlns:p14="http://schemas.microsoft.com/office/powerpoint/2010/main" val="2963795233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0863ECEE-82D7-40F9-9729-34B528A34E9D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E4FF141-54E0-4EC0-A7D3-7B368F7C43F1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18CAEFE-2904-4C75-969B-1B0449A89748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widescreen</Template>
  <TotalTime>11</TotalTime>
  <Words>129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syre_SF</vt:lpstr>
      <vt:lpstr>Polito_SF</vt:lpstr>
      <vt:lpstr>PEIC_SF</vt:lpstr>
      <vt:lpstr>IPM V-type geometry parameters </vt:lpstr>
      <vt:lpstr>Introduction</vt:lpstr>
      <vt:lpstr>Geometry parameters</vt:lpstr>
      <vt:lpstr>Key points – base geometry</vt:lpstr>
      <vt:lpstr>Key points – straight ribs</vt:lpstr>
      <vt:lpstr>Key points – 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FERRARI  SIMONE</dc:creator>
  <cp:lastModifiedBy>FERRARI  SIMONE</cp:lastModifiedBy>
  <cp:revision>4</cp:revision>
  <dcterms:created xsi:type="dcterms:W3CDTF">2019-07-22T11:21:26Z</dcterms:created>
  <dcterms:modified xsi:type="dcterms:W3CDTF">2019-07-22T12:45:03Z</dcterms:modified>
</cp:coreProperties>
</file>