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굴림"/>
              </a:rPr>
              <a:t>메모 서식을 편집하려면 클릭하십시오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바탕"/>
              </a:rPr>
              <a:t>&lt;머리글&gt;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바탕"/>
              </a:rPr>
              <a:t>&lt;날짜/시간&gt;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30A07FB-35ED-4D92-8342-C91DB10A0AA9}" type="slidenum">
              <a:rPr b="0" lang="en-US" sz="1400" spc="-1" strike="noStrike">
                <a:latin typeface="바탕"/>
              </a:rPr>
              <a:t>&lt;숫자&gt;</a:t>
            </a:fld>
            <a:endParaRPr b="0" lang="en-US" sz="14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굴림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8F45745-4FA2-4EB4-9DE7-2E043E4CFF1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48000" y="1610280"/>
            <a:ext cx="7775640" cy="20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프로젝트 제안서</a:t>
            </a:r>
            <a:endParaRPr b="0" lang="en-US" sz="4400" spc="-1" strike="noStrike">
              <a:latin typeface="KoPub돋움체 Medium"/>
              <a:ea typeface="KoPub돋움체 Medium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KoPub돋움체 Medium"/>
              <a:ea typeface="KoPub돋움체 Medium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‘</a:t>
            </a:r>
            <a:r>
              <a:rPr b="1" lang="en-US" sz="28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영화 예매 사이트</a:t>
            </a:r>
            <a:r>
              <a:rPr b="0" lang="en-US" sz="28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’</a:t>
            </a:r>
            <a:endParaRPr b="0" lang="en-US" sz="2800" spc="-1" strike="noStrike">
              <a:latin typeface="KoPub돋움체 Medium"/>
              <a:ea typeface="KoPub돋움체 Medium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웹 개발자를 위한 보안 프로그래밍 과정</a:t>
            </a:r>
            <a:r>
              <a:rPr b="1" lang="en-US" sz="28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(1</a:t>
            </a:r>
            <a:r>
              <a:rPr b="1" lang="en-US" sz="28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회차</a:t>
            </a:r>
            <a:r>
              <a:rPr b="1" lang="en-US" sz="28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)</a:t>
            </a:r>
            <a:endParaRPr b="0" lang="en-US" sz="2800" spc="-1" strike="noStrike">
              <a:latin typeface="KoPub돋움체 Medium"/>
              <a:ea typeface="KoPub돋움체 Medium"/>
            </a:endParaRPr>
          </a:p>
        </p:txBody>
      </p:sp>
      <p:sp>
        <p:nvSpPr>
          <p:cNvPr id="44" name="Line 2"/>
          <p:cNvSpPr/>
          <p:nvPr/>
        </p:nvSpPr>
        <p:spPr>
          <a:xfrm>
            <a:off x="0" y="6220800"/>
            <a:ext cx="696600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4284000" y="5042880"/>
            <a:ext cx="4859280" cy="1265760"/>
          </a:xfrm>
          <a:custGeom>
            <a:avLst/>
            <a:gdLst/>
            <a:ahLst/>
            <a:rect l="l" t="t" r="r" b="b"/>
            <a:pathLst>
              <a:path w="4355976" h="762283">
                <a:moveTo>
                  <a:pt x="506436" y="28134"/>
                </a:moveTo>
                <a:lnTo>
                  <a:pt x="4355976" y="0"/>
                </a:lnTo>
                <a:lnTo>
                  <a:pt x="4355976" y="762283"/>
                </a:lnTo>
                <a:lnTo>
                  <a:pt x="0" y="720080"/>
                </a:lnTo>
                <a:lnTo>
                  <a:pt x="506436" y="2813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KoPub돋움체 Medium"/>
                <a:ea typeface="KoPub돋움체 Medium"/>
              </a:rPr>
              <a:t>일자</a:t>
            </a:r>
            <a:r>
              <a:rPr b="1" lang="en-US" sz="2200" spc="-1" strike="noStrike">
                <a:solidFill>
                  <a:srgbClr val="ffffff"/>
                </a:solidFill>
                <a:latin typeface="KoPub돋움체 Medium"/>
                <a:ea typeface="KoPub돋움체 Medium"/>
              </a:rPr>
              <a:t>: 2017.12.26</a:t>
            </a:r>
            <a:endParaRPr b="1" lang="en-US" sz="2200" spc="-1" strike="noStrike">
              <a:latin typeface="KoPub돋움체 Medium"/>
              <a:ea typeface="KoPub돋움체 Medium"/>
            </a:endParaRPr>
          </a:p>
          <a:p>
            <a:pPr algn="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KoPub돋움체 Medium"/>
                <a:ea typeface="KoPub돋움체 Medium"/>
              </a:rPr>
              <a:t>조원</a:t>
            </a:r>
            <a:r>
              <a:rPr b="1" lang="en-US" sz="2200" spc="-1" strike="noStrike">
                <a:solidFill>
                  <a:srgbClr val="ffffff"/>
                </a:solidFill>
                <a:latin typeface="KoPub돋움체 Medium"/>
                <a:ea typeface="KoPub돋움체 Medium"/>
              </a:rPr>
              <a:t>: </a:t>
            </a:r>
            <a:r>
              <a:rPr b="1" lang="en-US" sz="2200" spc="-1" strike="noStrike">
                <a:solidFill>
                  <a:srgbClr val="ffffff"/>
                </a:solidFill>
                <a:latin typeface="KoPub돋움체 Medium"/>
                <a:ea typeface="KoPub돋움체 Medium"/>
              </a:rPr>
              <a:t>이보광</a:t>
            </a:r>
            <a:r>
              <a:rPr b="1" lang="en-US" sz="2200" spc="-1" strike="noStrike">
                <a:solidFill>
                  <a:srgbClr val="ffffff"/>
                </a:solidFill>
                <a:latin typeface="KoPub돋움체 Medium"/>
                <a:ea typeface="KoPub돋움체 Medium"/>
              </a:rPr>
              <a:t>(PM), </a:t>
            </a:r>
            <a:r>
              <a:rPr b="1" lang="en-US" sz="2200" spc="-1" strike="noStrike">
                <a:solidFill>
                  <a:srgbClr val="ffffff"/>
                </a:solidFill>
                <a:latin typeface="KoPub돋움체 Medium"/>
                <a:ea typeface="KoPub돋움체 Medium"/>
              </a:rPr>
              <a:t>이상훈 </a:t>
            </a:r>
            <a:r>
              <a:rPr b="1" lang="en-US" sz="2200" spc="-1" strike="noStrike">
                <a:solidFill>
                  <a:srgbClr val="ffffff"/>
                </a:solidFill>
                <a:latin typeface="KoPub돋움체 Medium"/>
                <a:ea typeface="KoPub돋움체 Medium"/>
              </a:rPr>
              <a:t>, </a:t>
            </a:r>
            <a:r>
              <a:rPr b="1" lang="en-US" sz="2200" spc="-1" strike="noStrike">
                <a:solidFill>
                  <a:srgbClr val="ffffff"/>
                </a:solidFill>
                <a:latin typeface="KoPub돋움체 Medium"/>
                <a:ea typeface="KoPub돋움체 Medium"/>
              </a:rPr>
              <a:t>김민희</a:t>
            </a:r>
            <a:endParaRPr b="1" lang="en-US" sz="2200" spc="-1" strike="noStrike">
              <a:latin typeface="KoPub돋움체 Medium"/>
              <a:ea typeface="KoPub돋움체 Medium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0" y="6237000"/>
            <a:ext cx="914400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2"/>
          <p:cNvSpPr/>
          <p:nvPr/>
        </p:nvSpPr>
        <p:spPr>
          <a:xfrm>
            <a:off x="-21600" y="1628640"/>
            <a:ext cx="9165600" cy="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2078280" y="339840"/>
            <a:ext cx="492192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6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Contents</a:t>
            </a:r>
            <a:endParaRPr b="1" lang="en-US" sz="6600" spc="-1" strike="noStrike">
              <a:latin typeface="KoPub돋움체 Medium"/>
              <a:ea typeface="KoPub돋움체 Medium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2415600" y="1935360"/>
            <a:ext cx="4497120" cy="51084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KoPub돋움체 Medium"/>
              </a:rPr>
              <a:t>프로젝트 주제 및 주요기능</a:t>
            </a:r>
            <a:endParaRPr b="0" lang="en-US" sz="2000" spc="-1" strike="noStrike">
              <a:latin typeface="KoPub돋움체 Medium"/>
              <a:ea typeface="KoPub돋움체 Medium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2165400" y="1714320"/>
            <a:ext cx="475920" cy="475920"/>
          </a:xfrm>
          <a:prstGeom prst="ellipse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KoPub돋움체 Medium"/>
              </a:rPr>
              <a:t>1</a:t>
            </a:r>
            <a:endParaRPr b="0" lang="en-US" sz="2000" spc="-1" strike="noStrike">
              <a:latin typeface="KoPub돋움체 Medium"/>
              <a:ea typeface="KoPub돋움체 Medium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2415600" y="2649600"/>
            <a:ext cx="4497120" cy="51084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sngStrike">
                <a:solidFill>
                  <a:srgbClr val="000000"/>
                </a:solidFill>
                <a:latin typeface="KoPub돋움체 Medium"/>
              </a:rPr>
              <a:t>시장 분석 결과</a:t>
            </a:r>
            <a:endParaRPr b="0" lang="en-US" sz="2000" spc="-1" strike="noStrike">
              <a:latin typeface="KoPub돋움체 Medium"/>
              <a:ea typeface="KoPub돋움체 Medium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2165400" y="2428920"/>
            <a:ext cx="475920" cy="475920"/>
          </a:xfrm>
          <a:prstGeom prst="ellipse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KoPub돋움체 Medium"/>
              </a:rPr>
              <a:t>2</a:t>
            </a:r>
            <a:endParaRPr b="0" lang="en-US" sz="2000" spc="-1" strike="noStrike">
              <a:latin typeface="KoPub돋움체 Medium"/>
              <a:ea typeface="KoPub돋움체 Medium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2415600" y="3364200"/>
            <a:ext cx="4497120" cy="51084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KoPub돋움체 Medium"/>
              </a:rPr>
              <a:t>화면 흐름도 및 상세 설계</a:t>
            </a:r>
            <a:endParaRPr b="0" lang="en-US" sz="2000" spc="-1" strike="noStrike">
              <a:latin typeface="KoPub돋움체 Medium"/>
              <a:ea typeface="KoPub돋움체 Medium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2165400" y="3143160"/>
            <a:ext cx="475920" cy="475920"/>
          </a:xfrm>
          <a:prstGeom prst="ellipse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KoPub돋움체 Medium"/>
              </a:rPr>
              <a:t>3</a:t>
            </a:r>
            <a:endParaRPr b="0" lang="en-US" sz="2000" spc="-1" strike="noStrike">
              <a:latin typeface="KoPub돋움체 Medium"/>
              <a:ea typeface="KoPub돋움체 Medium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2415600" y="4078440"/>
            <a:ext cx="4497120" cy="51084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KoPub돋움체 Medium"/>
              </a:rPr>
              <a:t>사용 기술</a:t>
            </a:r>
            <a:endParaRPr b="0" lang="en-US" sz="2000" spc="-1" strike="noStrike">
              <a:latin typeface="KoPub돋움체 Medium"/>
              <a:ea typeface="KoPub돋움체 Medium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2165400" y="3857760"/>
            <a:ext cx="475920" cy="475920"/>
          </a:xfrm>
          <a:prstGeom prst="ellipse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KoPub돋움체 Medium"/>
              </a:rPr>
              <a:t>4</a:t>
            </a:r>
            <a:endParaRPr b="0" lang="en-US" sz="2000" spc="-1" strike="noStrike">
              <a:latin typeface="KoPub돋움체 Medium"/>
              <a:ea typeface="KoPub돋움체 Medium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2415600" y="4793040"/>
            <a:ext cx="4497120" cy="51084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sngStrike">
                <a:solidFill>
                  <a:srgbClr val="000000"/>
                </a:solidFill>
                <a:latin typeface="KoPub돋움체 Medium"/>
              </a:rPr>
              <a:t>작업 일정표 및 업무 분담표</a:t>
            </a:r>
            <a:endParaRPr b="0" lang="en-US" sz="2000" spc="-1" strike="noStrike">
              <a:latin typeface="KoPub돋움체 Medium"/>
              <a:ea typeface="KoPub돋움체 Medium"/>
            </a:endParaRPr>
          </a:p>
        </p:txBody>
      </p:sp>
      <p:sp>
        <p:nvSpPr>
          <p:cNvPr id="58" name="CustomShape 13"/>
          <p:cNvSpPr/>
          <p:nvPr/>
        </p:nvSpPr>
        <p:spPr>
          <a:xfrm>
            <a:off x="2165400" y="4572000"/>
            <a:ext cx="475920" cy="475920"/>
          </a:xfrm>
          <a:prstGeom prst="ellipse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KoPub돋움체 Medium"/>
              </a:rPr>
              <a:t>5</a:t>
            </a:r>
            <a:endParaRPr b="0" lang="en-US" sz="2000" spc="-1" strike="noStrike">
              <a:latin typeface="KoPub돋움체 Medium"/>
              <a:ea typeface="KoPub돋움체 Medium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2415600" y="5507280"/>
            <a:ext cx="4497120" cy="51084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sngStrike">
                <a:solidFill>
                  <a:srgbClr val="000000"/>
                </a:solidFill>
                <a:latin typeface="KoPub돋움체 Medium"/>
              </a:rPr>
              <a:t>DB Schema</a:t>
            </a:r>
            <a:endParaRPr b="0" lang="en-US" sz="2000" spc="-1" strike="noStrike">
              <a:latin typeface="KoPub돋움체 Medium"/>
              <a:ea typeface="KoPub돋움체 Medium"/>
            </a:endParaRPr>
          </a:p>
        </p:txBody>
      </p:sp>
      <p:sp>
        <p:nvSpPr>
          <p:cNvPr id="60" name="CustomShape 15"/>
          <p:cNvSpPr/>
          <p:nvPr/>
        </p:nvSpPr>
        <p:spPr>
          <a:xfrm>
            <a:off x="2165400" y="5286240"/>
            <a:ext cx="475920" cy="475920"/>
          </a:xfrm>
          <a:prstGeom prst="ellipse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KoPub돋움체 Medium"/>
              </a:rPr>
              <a:t>6</a:t>
            </a:r>
            <a:endParaRPr b="0" lang="en-US" sz="2000" spc="-1" strike="noStrike">
              <a:latin typeface="KoPub돋움체 Medium"/>
              <a:ea typeface="KoPub돋움체 Medium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0" y="548640"/>
            <a:ext cx="914400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"/>
          <p:cNvSpPr/>
          <p:nvPr/>
        </p:nvSpPr>
        <p:spPr>
          <a:xfrm>
            <a:off x="0" y="0"/>
            <a:ext cx="3491280" cy="547920"/>
          </a:xfrm>
          <a:custGeom>
            <a:avLst/>
            <a:gdLst/>
            <a:ahLst/>
            <a:rect l="l" t="t" r="r" b="b"/>
            <a:pathLst>
              <a:path w="3390314" h="548641">
                <a:moveTo>
                  <a:pt x="0" y="0"/>
                </a:moveTo>
                <a:lnTo>
                  <a:pt x="2743200" y="0"/>
                </a:lnTo>
                <a:lnTo>
                  <a:pt x="3390314" y="548641"/>
                </a:lnTo>
                <a:lnTo>
                  <a:pt x="0" y="54864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KoPub돋움체 Medium"/>
              </a:rPr>
              <a:t>1. </a:t>
            </a:r>
            <a:r>
              <a:rPr b="1" lang="en-US" sz="2000" spc="-1" strike="noStrike">
                <a:solidFill>
                  <a:srgbClr val="ffffff"/>
                </a:solidFill>
                <a:latin typeface="KoPub돋움체 Medium"/>
              </a:rPr>
              <a:t>프로젝트 주제 및 기능</a:t>
            </a:r>
            <a:endParaRPr b="0" lang="en-US" sz="2000" spc="-1" strike="noStrike">
              <a:latin typeface="KoPub돋움체 Medium"/>
              <a:ea typeface="KoPub돋움체 Medium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3645000" y="1357200"/>
            <a:ext cx="5071320" cy="12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빠른 예매 </a:t>
            </a: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빠르고 정확한 서비스 제공</a:t>
            </a: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)</a:t>
            </a:r>
            <a:endParaRPr b="0" lang="en-US" sz="1800" spc="-1" strike="noStrike">
              <a:latin typeface="KoPub돋움체 Medium"/>
              <a:ea typeface="KoPub돋움체 Medium"/>
            </a:endParaRPr>
          </a:p>
          <a:p>
            <a:pPr marL="2160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예매 내역 조회</a:t>
            </a:r>
            <a:endParaRPr b="0" lang="en-US" sz="1800" spc="-1" strike="noStrike">
              <a:latin typeface="KoPub돋움체 Medium"/>
              <a:ea typeface="KoPub돋움체 Medium"/>
            </a:endParaRPr>
          </a:p>
          <a:p>
            <a:pPr marL="2160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고객 센터를 활용한 피드백</a:t>
            </a:r>
            <a:endParaRPr b="0" lang="en-US" sz="1800" spc="-1" strike="noStrike">
              <a:latin typeface="KoPub돋움체 Medium"/>
              <a:ea typeface="KoPub돋움체 Medium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KoPub돋움체 Medium"/>
              <a:ea typeface="KoPub돋움체 Medium"/>
            </a:endParaRPr>
          </a:p>
        </p:txBody>
      </p:sp>
      <p:sp>
        <p:nvSpPr>
          <p:cNvPr id="64" name="CustomShape 4"/>
          <p:cNvSpPr/>
          <p:nvPr/>
        </p:nvSpPr>
        <p:spPr>
          <a:xfrm>
            <a:off x="728640" y="1367640"/>
            <a:ext cx="1881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KoPub돋움체 Medium"/>
              </a:rPr>
              <a:t>1.1 </a:t>
            </a:r>
            <a:r>
              <a:rPr b="1" lang="en-US" sz="2000" spc="-1" strike="noStrike">
                <a:solidFill>
                  <a:srgbClr val="000000"/>
                </a:solidFill>
                <a:latin typeface="KoPub돋움체 Medium"/>
              </a:rPr>
              <a:t>주제 및 개요</a:t>
            </a:r>
            <a:endParaRPr b="0" lang="en-US" sz="2000" spc="-1" strike="noStrike">
              <a:latin typeface="KoPub돋움체 Medium"/>
              <a:ea typeface="KoPub돋움체 Medium"/>
            </a:endParaRPr>
          </a:p>
        </p:txBody>
      </p:sp>
      <p:sp>
        <p:nvSpPr>
          <p:cNvPr id="65" name="Line 5"/>
          <p:cNvSpPr/>
          <p:nvPr/>
        </p:nvSpPr>
        <p:spPr>
          <a:xfrm flipH="1">
            <a:off x="3500280" y="1428480"/>
            <a:ext cx="1440" cy="9594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6"/>
          <p:cNvSpPr/>
          <p:nvPr/>
        </p:nvSpPr>
        <p:spPr>
          <a:xfrm>
            <a:off x="755280" y="3153600"/>
            <a:ext cx="1576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KoPub돋움체 Medium"/>
              </a:rPr>
              <a:t>1.2 </a:t>
            </a:r>
            <a:r>
              <a:rPr b="1" lang="en-US" sz="2000" spc="-1" strike="noStrike">
                <a:solidFill>
                  <a:srgbClr val="000000"/>
                </a:solidFill>
                <a:latin typeface="KoPub돋움체 Medium"/>
              </a:rPr>
              <a:t>주요 기능</a:t>
            </a:r>
            <a:endParaRPr b="0" lang="en-US" sz="2000" spc="-1" strike="noStrike">
              <a:latin typeface="KoPub돋움체 Medium"/>
              <a:ea typeface="KoPub돋움체 Medium"/>
            </a:endParaRPr>
          </a:p>
        </p:txBody>
      </p:sp>
      <p:sp>
        <p:nvSpPr>
          <p:cNvPr id="67" name="Line 7"/>
          <p:cNvSpPr/>
          <p:nvPr/>
        </p:nvSpPr>
        <p:spPr>
          <a:xfrm flipH="1">
            <a:off x="3501720" y="3215160"/>
            <a:ext cx="1080" cy="17852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8"/>
          <p:cNvSpPr/>
          <p:nvPr/>
        </p:nvSpPr>
        <p:spPr>
          <a:xfrm>
            <a:off x="3674160" y="3238920"/>
            <a:ext cx="1666080" cy="17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사용자</a:t>
            </a: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(App)</a:t>
            </a:r>
            <a:endParaRPr b="0" lang="en-US" sz="1800" spc="-1" strike="noStrike">
              <a:latin typeface="KoPub돋움체 Medium"/>
              <a:ea typeface="KoPub돋움체 Medium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영화 예매</a:t>
            </a: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/</a:t>
            </a: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취소</a:t>
            </a:r>
            <a:endParaRPr b="0" lang="en-US" sz="1800" spc="-1" strike="noStrike">
              <a:latin typeface="KoPub돋움체 Medium"/>
              <a:ea typeface="KoPub돋움체 Medium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회원 정보 수정</a:t>
            </a:r>
            <a:endParaRPr b="0" lang="en-US" sz="1800" spc="-1" strike="noStrike">
              <a:latin typeface="KoPub돋움체 Medium"/>
              <a:ea typeface="KoPub돋움체 Medium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예매 내역 조회</a:t>
            </a:r>
            <a:endParaRPr b="0" lang="en-US" sz="1800" spc="-1" strike="noStrike">
              <a:latin typeface="KoPub돋움체 Medium"/>
              <a:ea typeface="KoPub돋움체 Medium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문의 내역 조회</a:t>
            </a:r>
            <a:endParaRPr b="0" lang="en-US" sz="1800" spc="-1" strike="noStrike">
              <a:latin typeface="KoPub돋움체 Medium"/>
              <a:ea typeface="KoPub돋움체 Medium"/>
            </a:endParaRPr>
          </a:p>
        </p:txBody>
      </p:sp>
      <p:sp>
        <p:nvSpPr>
          <p:cNvPr id="69" name="CustomShape 9"/>
          <p:cNvSpPr/>
          <p:nvPr/>
        </p:nvSpPr>
        <p:spPr>
          <a:xfrm>
            <a:off x="5633640" y="3238920"/>
            <a:ext cx="2322000" cy="15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관리자</a:t>
            </a: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(Web)</a:t>
            </a:r>
            <a:endParaRPr b="0" lang="en-US" sz="1800" spc="-1" strike="noStrike">
              <a:latin typeface="KoPub돋움체 Medium"/>
              <a:ea typeface="KoPub돋움체 Medium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영화 정보 관리</a:t>
            </a:r>
            <a:endParaRPr b="0" lang="en-US" sz="1800" spc="-1" strike="noStrike">
              <a:latin typeface="KoPub돋움체 Medium"/>
              <a:ea typeface="KoPub돋움체 Medium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영화 스케줄 관리</a:t>
            </a:r>
            <a:endParaRPr b="0" lang="en-US" sz="1800" spc="-1" strike="noStrike">
              <a:latin typeface="KoPub돋움체 Medium"/>
              <a:ea typeface="KoPub돋움체 Medium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고객 센터</a:t>
            </a:r>
            <a:endParaRPr b="0" lang="en-US" sz="1800" spc="-1" strike="noStrike">
              <a:latin typeface="KoPub돋움체 Medium"/>
              <a:ea typeface="KoPub돋움체 Medium"/>
            </a:endParaRPr>
          </a:p>
        </p:txBody>
      </p:sp>
      <p:sp>
        <p:nvSpPr>
          <p:cNvPr id="70" name="CustomShape 10"/>
          <p:cNvSpPr/>
          <p:nvPr/>
        </p:nvSpPr>
        <p:spPr>
          <a:xfrm>
            <a:off x="4572360" y="5085360"/>
            <a:ext cx="2286720" cy="11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Server</a:t>
            </a:r>
            <a:endParaRPr b="0" lang="en-US" sz="1800" spc="-1" strike="noStrike">
              <a:latin typeface="KoPub돋움체 Medium"/>
              <a:ea typeface="KoPub돋움체 Medium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 </a:t>
            </a:r>
            <a:endParaRPr b="0" lang="en-US" sz="1800" spc="-1" strike="noStrike">
              <a:latin typeface="KoPub돋움체 Medium"/>
              <a:ea typeface="KoPub돋움체 Medium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KoPub돋움체 Medium"/>
              </a:rPr>
              <a:t> </a:t>
            </a:r>
            <a:endParaRPr b="0" lang="en-US" sz="1800" spc="-1" strike="noStrike">
              <a:latin typeface="KoPub돋움체 Medium"/>
              <a:ea typeface="KoPub돋움체 Medium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KoPub돋움체 Medium"/>
              <a:ea typeface="KoPub돋움체 Medium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"/>
          <p:cNvSpPr/>
          <p:nvPr/>
        </p:nvSpPr>
        <p:spPr>
          <a:xfrm>
            <a:off x="0" y="548640"/>
            <a:ext cx="914400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2"/>
          <p:cNvSpPr/>
          <p:nvPr/>
        </p:nvSpPr>
        <p:spPr>
          <a:xfrm>
            <a:off x="0" y="0"/>
            <a:ext cx="3491280" cy="547920"/>
          </a:xfrm>
          <a:custGeom>
            <a:avLst/>
            <a:gdLst/>
            <a:ahLst/>
            <a:rect l="l" t="t" r="r" b="b"/>
            <a:pathLst>
              <a:path w="3390314" h="548641">
                <a:moveTo>
                  <a:pt x="0" y="0"/>
                </a:moveTo>
                <a:lnTo>
                  <a:pt x="2743200" y="0"/>
                </a:lnTo>
                <a:lnTo>
                  <a:pt x="3390314" y="548641"/>
                </a:lnTo>
                <a:lnTo>
                  <a:pt x="0" y="54864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KoPub돋움체 Medium"/>
              </a:rPr>
              <a:t>3. </a:t>
            </a:r>
            <a:r>
              <a:rPr b="1" lang="en-US" sz="2000" spc="-1" strike="noStrike">
                <a:solidFill>
                  <a:srgbClr val="ffffff"/>
                </a:solidFill>
                <a:latin typeface="KoPub돋움체 Medium"/>
              </a:rPr>
              <a:t>화면 흐름도 및 상세설계</a:t>
            </a:r>
            <a:endParaRPr b="1" lang="en-US" sz="2000" spc="-1" strike="noStrike">
              <a:latin typeface="KoPub돋움체 Medium"/>
              <a:ea typeface="KoPub돋움체 Medium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504000" y="3600000"/>
            <a:ext cx="66276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700000" y="3618360"/>
            <a:ext cx="653040" cy="593640"/>
          </a:xfrm>
          <a:prstGeom prst="rect">
            <a:avLst/>
          </a:prstGeom>
          <a:ln>
            <a:noFill/>
          </a:ln>
        </p:spPr>
      </p:pic>
      <p:sp>
        <p:nvSpPr>
          <p:cNvPr id="75" name="TextShape 4"/>
          <p:cNvSpPr txBox="1"/>
          <p:nvPr/>
        </p:nvSpPr>
        <p:spPr>
          <a:xfrm>
            <a:off x="2160000" y="4356000"/>
            <a:ext cx="1764000" cy="164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1" lang="en-US" sz="1800" spc="-1" strike="noStrike">
                <a:latin typeface="KoPub돋움체 Medium"/>
              </a:rPr>
              <a:t>사용자</a:t>
            </a:r>
            <a:r>
              <a:rPr b="1" lang="en-US" sz="1800" spc="-1" strike="noStrike">
                <a:latin typeface="KoPub돋움체 Medium"/>
              </a:rPr>
              <a:t>(App)</a:t>
            </a:r>
            <a:endParaRPr b="1" lang="en-US" sz="1800" spc="-1" strike="noStrike">
              <a:latin typeface="KoPub돋움체 Medium"/>
              <a:ea typeface="KoPub돋움체 Medium"/>
            </a:endParaRPr>
          </a:p>
          <a:p>
            <a:pPr marL="216000" indent="-216000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KoPub돋움체 Medium"/>
              </a:rPr>
              <a:t>영화 예매</a:t>
            </a:r>
            <a:r>
              <a:rPr b="1" lang="en-US" sz="1800" spc="-1" strike="noStrike">
                <a:latin typeface="KoPub돋움체 Medium"/>
              </a:rPr>
              <a:t>/</a:t>
            </a:r>
            <a:r>
              <a:rPr b="1" lang="en-US" sz="1800" spc="-1" strike="noStrike">
                <a:latin typeface="KoPub돋움체 Medium"/>
              </a:rPr>
              <a:t>취소</a:t>
            </a:r>
            <a:endParaRPr b="1" lang="en-US" sz="1800" spc="-1" strike="noStrike">
              <a:latin typeface="KoPub돋움체 Medium"/>
              <a:ea typeface="KoPub돋움체 Medium"/>
            </a:endParaRPr>
          </a:p>
          <a:p>
            <a:pPr marL="216000" indent="-216000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KoPub돋움체 Medium"/>
              </a:rPr>
              <a:t>회원 정보 수정</a:t>
            </a:r>
            <a:endParaRPr b="1" lang="en-US" sz="1800" spc="-1" strike="noStrike">
              <a:latin typeface="KoPub돋움체 Medium"/>
              <a:ea typeface="KoPub돋움체 Medium"/>
            </a:endParaRPr>
          </a:p>
          <a:p>
            <a:pPr marL="216000" indent="-216000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KoPub돋움체 Medium"/>
              </a:rPr>
              <a:t>예매 내역 조회</a:t>
            </a:r>
            <a:endParaRPr b="1" lang="en-US" sz="1800" spc="-1" strike="noStrike">
              <a:latin typeface="KoPub돋움체 Medium"/>
              <a:ea typeface="KoPub돋움체 Medium"/>
            </a:endParaRPr>
          </a:p>
          <a:p>
            <a:pPr marL="216000" indent="-216000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KoPub돋움체 Medium"/>
              </a:rPr>
              <a:t>문의 내역 조회</a:t>
            </a:r>
            <a:endParaRPr b="1" lang="en-US" sz="1800" spc="-1" strike="noStrike">
              <a:latin typeface="KoPub돋움체 Medium"/>
              <a:ea typeface="KoPub돋움체 Medium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5559480" y="3636000"/>
            <a:ext cx="593640" cy="593640"/>
          </a:xfrm>
          <a:prstGeom prst="rect">
            <a:avLst/>
          </a:prstGeom>
          <a:ln>
            <a:noFill/>
          </a:ln>
        </p:spPr>
      </p:pic>
      <p:sp>
        <p:nvSpPr>
          <p:cNvPr id="77" name="TextShape 5"/>
          <p:cNvSpPr txBox="1"/>
          <p:nvPr/>
        </p:nvSpPr>
        <p:spPr>
          <a:xfrm>
            <a:off x="4911480" y="4356000"/>
            <a:ext cx="1928520" cy="131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1" lang="en-US" sz="1800" spc="-1" strike="noStrike">
                <a:latin typeface="KoPub돋움체 Medium"/>
              </a:rPr>
              <a:t>관리자</a:t>
            </a:r>
            <a:r>
              <a:rPr b="1" lang="en-US" sz="1800" spc="-1" strike="noStrike">
                <a:latin typeface="KoPub돋움체 Medium"/>
              </a:rPr>
              <a:t>(Web)</a:t>
            </a:r>
            <a:endParaRPr b="1" lang="en-US" sz="1800" spc="-1" strike="noStrike">
              <a:latin typeface="KoPub돋움체 Medium"/>
              <a:ea typeface="KoPub돋움체 Medium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KoPub돋움체 Medium"/>
              </a:rPr>
              <a:t>영화 정보 관리</a:t>
            </a:r>
            <a:endParaRPr b="1" lang="en-US" sz="1800" spc="-1" strike="noStrike">
              <a:latin typeface="KoPub돋움체 Medium"/>
              <a:ea typeface="KoPub돋움체 Medium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KoPub돋움체 Medium"/>
              </a:rPr>
              <a:t>영화 스케줄 관리</a:t>
            </a:r>
            <a:endParaRPr b="1" lang="en-US" sz="1800" spc="-1" strike="noStrike">
              <a:latin typeface="KoPub돋움체 Medium"/>
              <a:ea typeface="KoPub돋움체 Medium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KoPub돋움체 Medium"/>
              </a:rPr>
              <a:t>고객 센터</a:t>
            </a:r>
            <a:endParaRPr b="1" lang="en-US" sz="1800" spc="-1" strike="noStrike">
              <a:latin typeface="KoPub돋움체 Medium"/>
              <a:ea typeface="KoPub돋움체 Medium"/>
            </a:endParaRPr>
          </a:p>
        </p:txBody>
      </p:sp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4194720" y="1260000"/>
            <a:ext cx="547560" cy="547560"/>
          </a:xfrm>
          <a:prstGeom prst="rect">
            <a:avLst/>
          </a:prstGeom>
          <a:ln>
            <a:noFill/>
          </a:ln>
        </p:spPr>
      </p:pic>
      <p:sp>
        <p:nvSpPr>
          <p:cNvPr id="79" name="TextShape 6"/>
          <p:cNvSpPr txBox="1"/>
          <p:nvPr/>
        </p:nvSpPr>
        <p:spPr>
          <a:xfrm>
            <a:off x="4050720" y="1959480"/>
            <a:ext cx="845280" cy="66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1800" spc="-1" strike="noStrike">
                <a:latin typeface="KoPub돋움체 Medium"/>
              </a:rPr>
              <a:t>Server</a:t>
            </a:r>
            <a:endParaRPr b="1" lang="en-US" sz="1800" spc="-1" strike="noStrike">
              <a:latin typeface="KoPub돋움체 Medium"/>
              <a:ea typeface="KoPub돋움체 Medium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KoPub돋움체 Medium"/>
              </a:rPr>
              <a:t> </a:t>
            </a:r>
            <a:endParaRPr b="1" lang="en-US" sz="1800" spc="-1" strike="noStrike">
              <a:latin typeface="KoPub돋움체 Medium"/>
              <a:ea typeface="KoPub돋움체 Medium"/>
            </a:endParaRPr>
          </a:p>
        </p:txBody>
      </p:sp>
      <p:sp>
        <p:nvSpPr>
          <p:cNvPr id="80" name="Line 7"/>
          <p:cNvSpPr/>
          <p:nvPr/>
        </p:nvSpPr>
        <p:spPr>
          <a:xfrm flipH="1">
            <a:off x="3240000" y="2628000"/>
            <a:ext cx="810720" cy="900000"/>
          </a:xfrm>
          <a:prstGeom prst="line">
            <a:avLst/>
          </a:prstGeom>
          <a:ln>
            <a:solidFill>
              <a:srgbClr val="4f81b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8"/>
          <p:cNvSpPr/>
          <p:nvPr/>
        </p:nvSpPr>
        <p:spPr>
          <a:xfrm>
            <a:off x="4787280" y="2628720"/>
            <a:ext cx="810720" cy="900000"/>
          </a:xfrm>
          <a:prstGeom prst="line">
            <a:avLst/>
          </a:prstGeom>
          <a:ln>
            <a:solidFill>
              <a:srgbClr val="4f81b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0" y="548640"/>
            <a:ext cx="914400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3491280" cy="547920"/>
          </a:xfrm>
          <a:custGeom>
            <a:avLst/>
            <a:gdLst/>
            <a:ahLst/>
            <a:rect l="l" t="t" r="r" b="b"/>
            <a:pathLst>
              <a:path w="3390314" h="548641">
                <a:moveTo>
                  <a:pt x="0" y="0"/>
                </a:moveTo>
                <a:lnTo>
                  <a:pt x="2743200" y="0"/>
                </a:lnTo>
                <a:lnTo>
                  <a:pt x="3390314" y="548641"/>
                </a:lnTo>
                <a:lnTo>
                  <a:pt x="0" y="54864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KoPub돋움체 Medium"/>
              </a:rPr>
              <a:t>4. </a:t>
            </a:r>
            <a:r>
              <a:rPr b="1" lang="en-US" sz="2000" spc="-1" strike="noStrike">
                <a:solidFill>
                  <a:srgbClr val="ffffff"/>
                </a:solidFill>
                <a:latin typeface="KoPub돋움체 Medium"/>
              </a:rPr>
              <a:t>사용 기술</a:t>
            </a:r>
            <a:endParaRPr b="1" lang="en-US" sz="2000" spc="-1" strike="noStrike">
              <a:latin typeface="KoPub돋움체 Medium"/>
              <a:ea typeface="KoPub돋움체 Medium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016000" y="3394440"/>
            <a:ext cx="1444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KoPub돋움체 Medium"/>
              </a:rPr>
              <a:t>4. </a:t>
            </a:r>
            <a:r>
              <a:rPr b="1" lang="en-US" sz="2000" spc="-1" strike="noStrike">
                <a:solidFill>
                  <a:srgbClr val="000000"/>
                </a:solidFill>
                <a:latin typeface="KoPub돋움체 Medium"/>
              </a:rPr>
              <a:t>사용 기술</a:t>
            </a:r>
            <a:endParaRPr b="0" lang="en-US" sz="2000" spc="-1" strike="noStrike">
              <a:latin typeface="KoPub돋움체 Medium"/>
              <a:ea typeface="KoPub돋움체 Medium"/>
            </a:endParaRPr>
          </a:p>
        </p:txBody>
      </p:sp>
      <p:sp>
        <p:nvSpPr>
          <p:cNvPr id="85" name="Line 4"/>
          <p:cNvSpPr/>
          <p:nvPr/>
        </p:nvSpPr>
        <p:spPr>
          <a:xfrm>
            <a:off x="3780000" y="2664000"/>
            <a:ext cx="3960" cy="175788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" name="TextShape 5"/>
          <p:cNvSpPr txBox="1"/>
          <p:nvPr/>
        </p:nvSpPr>
        <p:spPr>
          <a:xfrm>
            <a:off x="3852000" y="2664000"/>
            <a:ext cx="3400560" cy="17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KoPub돋움체 Medium"/>
              </a:rPr>
              <a:t>Spring &amp; myBatis Framework</a:t>
            </a:r>
            <a:endParaRPr b="0" lang="en-US" sz="1800" spc="-1" strike="noStrike">
              <a:latin typeface="KoPub돋움체 Medium"/>
              <a:ea typeface="KoPub돋움체 Medium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KoPub돋움체 Medium"/>
              </a:rPr>
              <a:t>반응형 웹</a:t>
            </a:r>
            <a:endParaRPr b="0" lang="en-US" sz="1800" spc="-1" strike="noStrike">
              <a:latin typeface="KoPub돋움체 Medium"/>
              <a:ea typeface="KoPub돋움체 Medium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KoPub돋움체 Medium"/>
              </a:rPr>
              <a:t>Cordova</a:t>
            </a:r>
            <a:endParaRPr b="0" lang="en-US" sz="1800" spc="-1" strike="noStrike">
              <a:latin typeface="KoPub돋움체 Medium"/>
              <a:ea typeface="KoPub돋움체 Medium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KoPub돋움체 Medium"/>
              </a:rPr>
              <a:t>Genymotion</a:t>
            </a:r>
            <a:endParaRPr b="0" lang="en-US" sz="1800" spc="-1" strike="noStrike">
              <a:latin typeface="KoPub돋움체 Medium"/>
              <a:ea typeface="KoPub돋움체 Medium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619640" y="2627640"/>
            <a:ext cx="5921640" cy="1004400"/>
          </a:xfrm>
          <a:prstGeom prst="rect">
            <a:avLst/>
          </a:prstGeom>
          <a:solidFill>
            <a:srgbClr val="4f81b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KoPub돋움체 Medium"/>
              </a:rPr>
              <a:t>감사합니다</a:t>
            </a:r>
            <a:endParaRPr b="0" lang="en-US" sz="4400" spc="-1" strike="noStrike">
              <a:latin typeface="KoPub돋움체 Medium"/>
              <a:ea typeface="KoPub돋움체 Medium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</TotalTime>
  <Application>LibreOffice/5.4.3.2$Windows_X86_64 LibreOffice_project/92a7159f7e4af62137622921e809f8546db437e5</Application>
  <Words>217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2015-07-04T11:23:59Z</dcterms:created>
  <dc:creator>kw-ctl</dc:creator>
  <dc:description/>
  <dc:language>ko-KR</dc:language>
  <cp:lastModifiedBy/>
  <dcterms:modified xsi:type="dcterms:W3CDTF">2017-12-26T21:34:02Z</dcterms:modified>
  <cp:revision>74</cp:revision>
  <dc:subject/>
  <dc:title>예쁠지도 기획서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