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949E"/>
    <a:srgbClr val="FFF2C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8DFFE0D-9BA1-9385-AB80-F4401B0E29C3}"/>
              </a:ext>
            </a:extLst>
          </p:cNvPr>
          <p:cNvCxnSpPr>
            <a:cxnSpLocks/>
          </p:cNvCxnSpPr>
          <p:nvPr/>
        </p:nvCxnSpPr>
        <p:spPr>
          <a:xfrm>
            <a:off x="3794125" y="6405880"/>
            <a:ext cx="3886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916E1A1F-D4AE-79F4-3BE4-10C53B122FA5}"/>
              </a:ext>
            </a:extLst>
          </p:cNvPr>
          <p:cNvSpPr/>
          <p:nvPr/>
        </p:nvSpPr>
        <p:spPr>
          <a:xfrm>
            <a:off x="5247640" y="385127"/>
            <a:ext cx="2282985" cy="14284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/>
          <p:cNvSpPr/>
          <p:nvPr/>
        </p:nvSpPr>
        <p:spPr>
          <a:xfrm>
            <a:off x="905510" y="2128520"/>
            <a:ext cx="2888615" cy="2833370"/>
          </a:xfrm>
          <a:prstGeom prst="roundRect">
            <a:avLst>
              <a:gd name="adj" fmla="val 92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连接符: 曲线 22"/>
          <p:cNvCxnSpPr>
            <a:stCxn id="27" idx="2"/>
            <a:endCxn id="20" idx="0"/>
          </p:cNvCxnSpPr>
          <p:nvPr/>
        </p:nvCxnSpPr>
        <p:spPr>
          <a:xfrm rot="5400000">
            <a:off x="2201545" y="960755"/>
            <a:ext cx="1270000" cy="20942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655310" y="941070"/>
            <a:ext cx="122174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5814695" y="1003300"/>
            <a:ext cx="90297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原始文档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024890" y="2214880"/>
            <a:ext cx="2099945" cy="3067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Type1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：常识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不未错误</a:t>
            </a:r>
          </a:p>
        </p:txBody>
      </p:sp>
      <p:sp>
        <p:nvSpPr>
          <p:cNvPr id="20" name="矩形 19"/>
          <p:cNvSpPr/>
          <p:nvPr/>
        </p:nvSpPr>
        <p:spPr>
          <a:xfrm>
            <a:off x="1058545" y="2642870"/>
            <a:ext cx="1461770" cy="58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136015" y="2705100"/>
            <a:ext cx="1384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提取反义词对（不、未、被</a:t>
            </a:r>
            <a:r>
              <a:rPr lang="en-US" altLang="zh-CN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...</a:t>
            </a:r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</a:p>
        </p:txBody>
      </p:sp>
      <p:sp>
        <p:nvSpPr>
          <p:cNvPr id="27" name="矩形 26"/>
          <p:cNvSpPr/>
          <p:nvPr/>
        </p:nvSpPr>
        <p:spPr>
          <a:xfrm>
            <a:off x="3272790" y="941070"/>
            <a:ext cx="122174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3432175" y="1003300"/>
            <a:ext cx="90297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分句迭代</a:t>
            </a:r>
          </a:p>
        </p:txBody>
      </p:sp>
      <p:sp>
        <p:nvSpPr>
          <p:cNvPr id="33" name="矩形 32"/>
          <p:cNvSpPr/>
          <p:nvPr/>
        </p:nvSpPr>
        <p:spPr>
          <a:xfrm>
            <a:off x="8045450" y="941070"/>
            <a:ext cx="122174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8204835" y="1003300"/>
            <a:ext cx="90297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分段迭代</a:t>
            </a:r>
          </a:p>
        </p:txBody>
      </p:sp>
      <p:cxnSp>
        <p:nvCxnSpPr>
          <p:cNvPr id="82" name="直接箭头连接符 81"/>
          <p:cNvCxnSpPr>
            <a:stCxn id="20" idx="2"/>
          </p:cNvCxnSpPr>
          <p:nvPr/>
        </p:nvCxnSpPr>
        <p:spPr>
          <a:xfrm>
            <a:off x="1789430" y="3227070"/>
            <a:ext cx="0" cy="94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398905" y="3462020"/>
            <a:ext cx="2242185" cy="4616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7"/>
          <a:stretch>
            <a:fillRect/>
          </a:stretch>
        </p:blipFill>
        <p:spPr>
          <a:xfrm>
            <a:off x="2554605" y="3529330"/>
            <a:ext cx="979170" cy="313055"/>
          </a:xfrm>
          <a:prstGeom prst="rect">
            <a:avLst/>
          </a:prstGeom>
        </p:spPr>
      </p:pic>
      <p:sp>
        <p:nvSpPr>
          <p:cNvPr id="55" name="文本框 54"/>
          <p:cNvSpPr txBox="1"/>
          <p:nvPr/>
        </p:nvSpPr>
        <p:spPr>
          <a:xfrm>
            <a:off x="1457960" y="3543935"/>
            <a:ext cx="118872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金融知识补充</a:t>
            </a:r>
          </a:p>
        </p:txBody>
      </p:sp>
      <p:sp>
        <p:nvSpPr>
          <p:cNvPr id="63" name="矩形 62"/>
          <p:cNvSpPr/>
          <p:nvPr/>
        </p:nvSpPr>
        <p:spPr>
          <a:xfrm>
            <a:off x="1235710" y="4175125"/>
            <a:ext cx="2159635" cy="58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705" y="4217670"/>
            <a:ext cx="1183640" cy="511810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312545" y="4236720"/>
            <a:ext cx="105156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逻辑推理、格式化输出</a:t>
            </a:r>
          </a:p>
        </p:txBody>
      </p:sp>
      <p:cxnSp>
        <p:nvCxnSpPr>
          <p:cNvPr id="84" name="直接箭头连接符 83"/>
          <p:cNvCxnSpPr>
            <a:stCxn id="54" idx="2"/>
          </p:cNvCxnSpPr>
          <p:nvPr/>
        </p:nvCxnSpPr>
        <p:spPr>
          <a:xfrm>
            <a:off x="2520315" y="3923665"/>
            <a:ext cx="0" cy="25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1"/>
          <p:cNvSpPr/>
          <p:nvPr/>
        </p:nvSpPr>
        <p:spPr>
          <a:xfrm>
            <a:off x="3981450" y="2128520"/>
            <a:ext cx="2888615" cy="2833370"/>
          </a:xfrm>
          <a:prstGeom prst="roundRect">
            <a:avLst>
              <a:gd name="adj" fmla="val 92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连接符: 曲线 56"/>
          <p:cNvCxnSpPr>
            <a:stCxn id="27" idx="2"/>
            <a:endCxn id="10" idx="0"/>
          </p:cNvCxnSpPr>
          <p:nvPr/>
        </p:nvCxnSpPr>
        <p:spPr>
          <a:xfrm rot="16200000" flipH="1">
            <a:off x="3695700" y="1561465"/>
            <a:ext cx="2089150" cy="17125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/>
          <p:cNvCxnSpPr>
            <a:stCxn id="27" idx="2"/>
            <a:endCxn id="7" idx="0"/>
          </p:cNvCxnSpPr>
          <p:nvPr/>
        </p:nvCxnSpPr>
        <p:spPr>
          <a:xfrm rot="16200000" flipH="1">
            <a:off x="3739515" y="1517015"/>
            <a:ext cx="1270000" cy="981710"/>
          </a:xfrm>
          <a:prstGeom prst="curvedConnector3">
            <a:avLst>
              <a:gd name="adj1" fmla="val 473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100830" y="2214880"/>
            <a:ext cx="2099945" cy="3067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Type1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：常识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时间错误</a:t>
            </a:r>
          </a:p>
        </p:txBody>
      </p:sp>
      <p:sp>
        <p:nvSpPr>
          <p:cNvPr id="7" name="矩形 6"/>
          <p:cNvSpPr/>
          <p:nvPr/>
        </p:nvSpPr>
        <p:spPr>
          <a:xfrm>
            <a:off x="4134485" y="2642870"/>
            <a:ext cx="1461770" cy="58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211955" y="2705100"/>
            <a:ext cx="1384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提取时间关键词</a:t>
            </a:r>
          </a:p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（年、月、日</a:t>
            </a:r>
            <a:r>
              <a:rPr lang="en-US" altLang="zh-CN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...</a:t>
            </a:r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</a:p>
        </p:txBody>
      </p:sp>
      <p:cxnSp>
        <p:nvCxnSpPr>
          <p:cNvPr id="9" name="直接箭头连接符 8"/>
          <p:cNvCxnSpPr>
            <a:stCxn id="7" idx="2"/>
          </p:cNvCxnSpPr>
          <p:nvPr/>
        </p:nvCxnSpPr>
        <p:spPr>
          <a:xfrm>
            <a:off x="4865370" y="3227070"/>
            <a:ext cx="0" cy="94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474845" y="3462020"/>
            <a:ext cx="2242185" cy="4616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7"/>
          <a:stretch>
            <a:fillRect/>
          </a:stretch>
        </p:blipFill>
        <p:spPr>
          <a:xfrm>
            <a:off x="5630545" y="3529330"/>
            <a:ext cx="979170" cy="31305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533900" y="3543935"/>
            <a:ext cx="118872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金融知识补充</a:t>
            </a:r>
          </a:p>
        </p:txBody>
      </p:sp>
      <p:sp>
        <p:nvSpPr>
          <p:cNvPr id="13" name="矩形 12"/>
          <p:cNvSpPr/>
          <p:nvPr/>
        </p:nvSpPr>
        <p:spPr>
          <a:xfrm>
            <a:off x="4311650" y="4175125"/>
            <a:ext cx="2159635" cy="58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645" y="4217670"/>
            <a:ext cx="1183640" cy="51181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88485" y="4236720"/>
            <a:ext cx="105156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逻辑推理、格式化输出</a:t>
            </a:r>
          </a:p>
        </p:txBody>
      </p:sp>
      <p:cxnSp>
        <p:nvCxnSpPr>
          <p:cNvPr id="16" name="直接箭头连接符 15"/>
          <p:cNvCxnSpPr>
            <a:stCxn id="10" idx="2"/>
          </p:cNvCxnSpPr>
          <p:nvPr/>
        </p:nvCxnSpPr>
        <p:spPr>
          <a:xfrm>
            <a:off x="5596255" y="3923665"/>
            <a:ext cx="0" cy="25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"/>
          <p:cNvSpPr/>
          <p:nvPr/>
        </p:nvSpPr>
        <p:spPr>
          <a:xfrm>
            <a:off x="7314565" y="2128520"/>
            <a:ext cx="3277235" cy="2045966"/>
          </a:xfrm>
          <a:prstGeom prst="roundRect">
            <a:avLst>
              <a:gd name="adj" fmla="val 92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连接符: 曲线 72"/>
          <p:cNvCxnSpPr>
            <a:stCxn id="33" idx="2"/>
            <a:endCxn id="25" idx="0"/>
          </p:cNvCxnSpPr>
          <p:nvPr/>
        </p:nvCxnSpPr>
        <p:spPr>
          <a:xfrm rot="16200000" flipH="1">
            <a:off x="8140858" y="1888331"/>
            <a:ext cx="1270000" cy="239077"/>
          </a:xfrm>
          <a:prstGeom prst="curvedConnector3">
            <a:avLst>
              <a:gd name="adj1" fmla="val 702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/>
          <p:cNvCxnSpPr>
            <a:cxnSpLocks/>
            <a:stCxn id="33" idx="2"/>
          </p:cNvCxnSpPr>
          <p:nvPr/>
        </p:nvCxnSpPr>
        <p:spPr>
          <a:xfrm rot="5400000">
            <a:off x="7363858" y="2069862"/>
            <a:ext cx="1989455" cy="5954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433310" y="2214880"/>
            <a:ext cx="296926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Type3/4/5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：逻辑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时间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数值矛盾</a:t>
            </a:r>
          </a:p>
        </p:txBody>
      </p:sp>
      <p:sp>
        <p:nvSpPr>
          <p:cNvPr id="25" name="矩形 24"/>
          <p:cNvSpPr/>
          <p:nvPr/>
        </p:nvSpPr>
        <p:spPr>
          <a:xfrm>
            <a:off x="7774304" y="2642870"/>
            <a:ext cx="2242185" cy="4616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7"/>
          <a:stretch>
            <a:fillRect/>
          </a:stretch>
        </p:blipFill>
        <p:spPr>
          <a:xfrm>
            <a:off x="8929369" y="2710815"/>
            <a:ext cx="979170" cy="31305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7833359" y="2724785"/>
            <a:ext cx="118872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金融知识补充</a:t>
            </a:r>
          </a:p>
        </p:txBody>
      </p:sp>
      <p:sp>
        <p:nvSpPr>
          <p:cNvPr id="30" name="矩形 29"/>
          <p:cNvSpPr/>
          <p:nvPr/>
        </p:nvSpPr>
        <p:spPr>
          <a:xfrm>
            <a:off x="7610474" y="3355975"/>
            <a:ext cx="2159635" cy="58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469" y="3398520"/>
            <a:ext cx="1183640" cy="51181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7687309" y="3418205"/>
            <a:ext cx="105156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逻辑推理、格式化输出</a:t>
            </a:r>
          </a:p>
        </p:txBody>
      </p:sp>
      <p:cxnSp>
        <p:nvCxnSpPr>
          <p:cNvPr id="35" name="直接箭头连接符 34"/>
          <p:cNvCxnSpPr>
            <a:stCxn id="25" idx="2"/>
          </p:cNvCxnSpPr>
          <p:nvPr/>
        </p:nvCxnSpPr>
        <p:spPr>
          <a:xfrm>
            <a:off x="8895079" y="3105150"/>
            <a:ext cx="0" cy="25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1"/>
          <p:cNvSpPr/>
          <p:nvPr/>
        </p:nvSpPr>
        <p:spPr>
          <a:xfrm>
            <a:off x="905510" y="5195570"/>
            <a:ext cx="2888615" cy="2318385"/>
          </a:xfrm>
          <a:prstGeom prst="roundRect">
            <a:avLst>
              <a:gd name="adj" fmla="val 92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连接符 68"/>
          <p:cNvCxnSpPr/>
          <p:nvPr/>
        </p:nvCxnSpPr>
        <p:spPr>
          <a:xfrm>
            <a:off x="2554605" y="4961890"/>
            <a:ext cx="0" cy="17367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endCxn id="39" idx="0"/>
          </p:cNvCxnSpPr>
          <p:nvPr/>
        </p:nvCxnSpPr>
        <p:spPr>
          <a:xfrm>
            <a:off x="1789430" y="4961890"/>
            <a:ext cx="0" cy="92138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024890" y="5281930"/>
            <a:ext cx="2380616" cy="5219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Type2/7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：数值单位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计算错误</a:t>
            </a:r>
          </a:p>
        </p:txBody>
      </p:sp>
      <p:sp>
        <p:nvSpPr>
          <p:cNvPr id="39" name="矩形 38"/>
          <p:cNvSpPr/>
          <p:nvPr/>
        </p:nvSpPr>
        <p:spPr>
          <a:xfrm>
            <a:off x="1058545" y="5883275"/>
            <a:ext cx="1461770" cy="58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136015" y="5945505"/>
            <a:ext cx="1384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提取单位量词（元、平方</a:t>
            </a:r>
            <a:r>
              <a:rPr lang="en-US" altLang="zh-CN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...</a:t>
            </a:r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</a:p>
        </p:txBody>
      </p:sp>
      <p:cxnSp>
        <p:nvCxnSpPr>
          <p:cNvPr id="42" name="直接箭头连接符 41"/>
          <p:cNvCxnSpPr>
            <a:stCxn id="39" idx="2"/>
          </p:cNvCxnSpPr>
          <p:nvPr/>
        </p:nvCxnSpPr>
        <p:spPr>
          <a:xfrm>
            <a:off x="1789430" y="6467475"/>
            <a:ext cx="0" cy="231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235710" y="6702425"/>
            <a:ext cx="2159635" cy="58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705" y="6744970"/>
            <a:ext cx="1183640" cy="511810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1312545" y="6764020"/>
            <a:ext cx="105156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逻辑推理、格式化输出</a:t>
            </a:r>
          </a:p>
        </p:txBody>
      </p:sp>
      <p:sp>
        <p:nvSpPr>
          <p:cNvPr id="50" name="矩形: 圆角 1"/>
          <p:cNvSpPr/>
          <p:nvPr/>
        </p:nvSpPr>
        <p:spPr>
          <a:xfrm>
            <a:off x="3981450" y="5195570"/>
            <a:ext cx="2888615" cy="2108835"/>
          </a:xfrm>
          <a:prstGeom prst="roundRect">
            <a:avLst>
              <a:gd name="adj" fmla="val 92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/>
          <p:cNvCxnSpPr/>
          <p:nvPr/>
        </p:nvCxnSpPr>
        <p:spPr>
          <a:xfrm>
            <a:off x="5632450" y="4961890"/>
            <a:ext cx="0" cy="17367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4867275" y="4961890"/>
            <a:ext cx="0" cy="92138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100830" y="5281930"/>
            <a:ext cx="2099945" cy="3067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Type8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：语句重复</a:t>
            </a:r>
          </a:p>
        </p:txBody>
      </p:sp>
      <p:sp>
        <p:nvSpPr>
          <p:cNvPr id="52" name="矩形 51"/>
          <p:cNvSpPr/>
          <p:nvPr/>
        </p:nvSpPr>
        <p:spPr>
          <a:xfrm>
            <a:off x="4134485" y="5709920"/>
            <a:ext cx="1461770" cy="58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4211955" y="5772150"/>
            <a:ext cx="1384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设计查重算法，初筛</a:t>
            </a:r>
            <a:r>
              <a:rPr lang="en-US" altLang="zh-CN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+</a:t>
            </a:r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定位</a:t>
            </a:r>
          </a:p>
        </p:txBody>
      </p:sp>
      <p:cxnSp>
        <p:nvCxnSpPr>
          <p:cNvPr id="58" name="直接箭头连接符 57"/>
          <p:cNvCxnSpPr>
            <a:stCxn id="52" idx="2"/>
          </p:cNvCxnSpPr>
          <p:nvPr/>
        </p:nvCxnSpPr>
        <p:spPr>
          <a:xfrm>
            <a:off x="4865370" y="6294120"/>
            <a:ext cx="0" cy="231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311650" y="6529070"/>
            <a:ext cx="2159635" cy="58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645" y="6571615"/>
            <a:ext cx="1183640" cy="51181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4388485" y="6590665"/>
            <a:ext cx="105156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逻辑推理、格式化输出</a:t>
            </a:r>
          </a:p>
        </p:txBody>
      </p:sp>
      <p:cxnSp>
        <p:nvCxnSpPr>
          <p:cNvPr id="41" name="连接符: 曲线 40"/>
          <p:cNvCxnSpPr>
            <a:stCxn id="27" idx="2"/>
            <a:endCxn id="54" idx="0"/>
          </p:cNvCxnSpPr>
          <p:nvPr/>
        </p:nvCxnSpPr>
        <p:spPr>
          <a:xfrm rot="5400000">
            <a:off x="2157730" y="1736090"/>
            <a:ext cx="2089150" cy="13633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3" idx="1"/>
            <a:endCxn id="27" idx="3"/>
          </p:cNvCxnSpPr>
          <p:nvPr/>
        </p:nvCxnSpPr>
        <p:spPr>
          <a:xfrm flipH="1">
            <a:off x="4494530" y="1156970"/>
            <a:ext cx="1160780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3" idx="3"/>
            <a:endCxn id="33" idx="1"/>
          </p:cNvCxnSpPr>
          <p:nvPr/>
        </p:nvCxnSpPr>
        <p:spPr>
          <a:xfrm>
            <a:off x="6877050" y="1156970"/>
            <a:ext cx="1168400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A24EFF67-C76C-DC3E-3966-95095481F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7"/>
          <a:stretch>
            <a:fillRect/>
          </a:stretch>
        </p:blipFill>
        <p:spPr>
          <a:xfrm>
            <a:off x="5421044" y="499110"/>
            <a:ext cx="979170" cy="313055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FE4FE12D-E269-EE02-D753-57A57DF04E5A}"/>
              </a:ext>
            </a:extLst>
          </p:cNvPr>
          <p:cNvSpPr txBox="1"/>
          <p:nvPr/>
        </p:nvSpPr>
        <p:spPr>
          <a:xfrm>
            <a:off x="5384320" y="1455666"/>
            <a:ext cx="185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概括文档时间、事件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D3CA960-B6FF-18D3-5DA4-E92CA379F20B}"/>
              </a:ext>
            </a:extLst>
          </p:cNvPr>
          <p:cNvSpPr/>
          <p:nvPr/>
        </p:nvSpPr>
        <p:spPr>
          <a:xfrm>
            <a:off x="7690485" y="5285263"/>
            <a:ext cx="2653664" cy="14284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0B47D92-9CF8-1A59-3DE2-F7FE6FF6ED5B}"/>
              </a:ext>
            </a:extLst>
          </p:cNvPr>
          <p:cNvSpPr/>
          <p:nvPr/>
        </p:nvSpPr>
        <p:spPr>
          <a:xfrm>
            <a:off x="8034786" y="5841206"/>
            <a:ext cx="122174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939578C-0A0F-0BE3-2BE3-18AAE2216791}"/>
              </a:ext>
            </a:extLst>
          </p:cNvPr>
          <p:cNvSpPr txBox="1"/>
          <p:nvPr/>
        </p:nvSpPr>
        <p:spPr>
          <a:xfrm>
            <a:off x="8194171" y="590343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标书文档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18F244E-E69E-EC34-5446-7105CF115397}"/>
              </a:ext>
            </a:extLst>
          </p:cNvPr>
          <p:cNvSpPr txBox="1"/>
          <p:nvPr/>
        </p:nvSpPr>
        <p:spPr>
          <a:xfrm>
            <a:off x="7839996" y="6355802"/>
            <a:ext cx="2401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“掐头去尾”</a:t>
            </a:r>
            <a:r>
              <a:rPr lang="en-US" altLang="zh-CN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+</a:t>
            </a:r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按点分段做复查</a:t>
            </a:r>
          </a:p>
        </p:txBody>
      </p:sp>
      <p:pic>
        <p:nvPicPr>
          <p:cNvPr id="77" name="图片 76">
            <a:extLst>
              <a:ext uri="{FF2B5EF4-FFF2-40B4-BE49-F238E27FC236}">
                <a16:creationId xmlns:a16="http://schemas.microsoft.com/office/drawing/2014/main" id="{F2D1755F-09F8-18D5-2B8E-35314E8DDD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19" y="5298281"/>
            <a:ext cx="1183640" cy="511810"/>
          </a:xfrm>
          <a:prstGeom prst="rect">
            <a:avLst/>
          </a:prstGeom>
        </p:spPr>
      </p:pic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EDB6994-88D5-BFFC-EA3B-2DA904BEDDD8}"/>
              </a:ext>
            </a:extLst>
          </p:cNvPr>
          <p:cNvCxnSpPr>
            <a:cxnSpLocks/>
          </p:cNvCxnSpPr>
          <p:nvPr/>
        </p:nvCxnSpPr>
        <p:spPr>
          <a:xfrm>
            <a:off x="8738869" y="4174486"/>
            <a:ext cx="0" cy="112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3CE72FC-06B8-6B7A-B916-6BD4389F7DB4}"/>
              </a:ext>
            </a:extLst>
          </p:cNvPr>
          <p:cNvCxnSpPr>
            <a:cxnSpLocks/>
          </p:cNvCxnSpPr>
          <p:nvPr/>
        </p:nvCxnSpPr>
        <p:spPr>
          <a:xfrm>
            <a:off x="6877050" y="6057106"/>
            <a:ext cx="803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153F2AD-FF01-DEA1-32C5-13504F59A22B}"/>
              </a:ext>
            </a:extLst>
          </p:cNvPr>
          <p:cNvSpPr txBox="1"/>
          <p:nvPr/>
        </p:nvSpPr>
        <p:spPr>
          <a:xfrm>
            <a:off x="8904604" y="5353705"/>
            <a:ext cx="133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下游后处理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706493D-B08C-1695-DFC6-27133CA1B826}"/>
              </a:ext>
            </a:extLst>
          </p:cNvPr>
          <p:cNvSpPr txBox="1"/>
          <p:nvPr/>
        </p:nvSpPr>
        <p:spPr>
          <a:xfrm>
            <a:off x="6344285" y="458825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全文概括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9A200A4-8731-EE8B-4348-B81C5455B22E}"/>
              </a:ext>
            </a:extLst>
          </p:cNvPr>
          <p:cNvSpPr txBox="1"/>
          <p:nvPr/>
        </p:nvSpPr>
        <p:spPr>
          <a:xfrm>
            <a:off x="2562597" y="2641520"/>
            <a:ext cx="140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上游初识别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5C6346C-8E09-F24B-EC83-6887A5D99281}"/>
              </a:ext>
            </a:extLst>
          </p:cNvPr>
          <p:cNvSpPr txBox="1"/>
          <p:nvPr/>
        </p:nvSpPr>
        <p:spPr>
          <a:xfrm>
            <a:off x="2562597" y="5881925"/>
            <a:ext cx="140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上游初识别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905510" y="2071370"/>
            <a:ext cx="2888615" cy="2140585"/>
          </a:xfrm>
          <a:prstGeom prst="roundRect">
            <a:avLst>
              <a:gd name="adj" fmla="val 92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连接符: 曲线 22"/>
          <p:cNvCxnSpPr>
            <a:stCxn id="27" idx="2"/>
            <a:endCxn id="20" idx="0"/>
          </p:cNvCxnSpPr>
          <p:nvPr/>
        </p:nvCxnSpPr>
        <p:spPr>
          <a:xfrm rot="5400000">
            <a:off x="2201545" y="903605"/>
            <a:ext cx="1270000" cy="20942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655310" y="883920"/>
            <a:ext cx="122174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5814695" y="946150"/>
            <a:ext cx="90297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原始文档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024890" y="2157730"/>
            <a:ext cx="2099945" cy="3067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Type1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：常识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不未错误</a:t>
            </a:r>
          </a:p>
        </p:txBody>
      </p:sp>
      <p:sp>
        <p:nvSpPr>
          <p:cNvPr id="20" name="矩形 19"/>
          <p:cNvSpPr/>
          <p:nvPr/>
        </p:nvSpPr>
        <p:spPr>
          <a:xfrm>
            <a:off x="1058545" y="2585720"/>
            <a:ext cx="1461770" cy="58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136015" y="2647950"/>
            <a:ext cx="1384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提取反义词对（不、未、被</a:t>
            </a:r>
            <a:r>
              <a:rPr lang="en-US" altLang="zh-CN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...</a:t>
            </a:r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</a:p>
        </p:txBody>
      </p:sp>
      <p:sp>
        <p:nvSpPr>
          <p:cNvPr id="27" name="矩形 26"/>
          <p:cNvSpPr/>
          <p:nvPr/>
        </p:nvSpPr>
        <p:spPr>
          <a:xfrm>
            <a:off x="3272790" y="883920"/>
            <a:ext cx="122174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3432175" y="946150"/>
            <a:ext cx="90297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分句迭代</a:t>
            </a:r>
          </a:p>
        </p:txBody>
      </p:sp>
      <p:sp>
        <p:nvSpPr>
          <p:cNvPr id="33" name="矩形 32"/>
          <p:cNvSpPr/>
          <p:nvPr/>
        </p:nvSpPr>
        <p:spPr>
          <a:xfrm>
            <a:off x="8045450" y="883920"/>
            <a:ext cx="122174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8204835" y="946150"/>
            <a:ext cx="90297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分段迭代</a:t>
            </a:r>
          </a:p>
        </p:txBody>
      </p:sp>
      <p:cxnSp>
        <p:nvCxnSpPr>
          <p:cNvPr id="82" name="直接箭头连接符 81"/>
          <p:cNvCxnSpPr>
            <a:cxnSpLocks/>
            <a:stCxn id="20" idx="2"/>
          </p:cNvCxnSpPr>
          <p:nvPr/>
        </p:nvCxnSpPr>
        <p:spPr>
          <a:xfrm>
            <a:off x="1789430" y="3169920"/>
            <a:ext cx="0" cy="243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235710" y="3422650"/>
            <a:ext cx="2159635" cy="58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705" y="3465195"/>
            <a:ext cx="1183640" cy="511810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312545" y="3484245"/>
            <a:ext cx="105156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逻辑推理、格式化输出</a:t>
            </a:r>
          </a:p>
        </p:txBody>
      </p:sp>
      <p:sp>
        <p:nvSpPr>
          <p:cNvPr id="5" name="矩形: 圆角 1"/>
          <p:cNvSpPr/>
          <p:nvPr/>
        </p:nvSpPr>
        <p:spPr>
          <a:xfrm>
            <a:off x="3981450" y="2071370"/>
            <a:ext cx="2888615" cy="2140585"/>
          </a:xfrm>
          <a:prstGeom prst="roundRect">
            <a:avLst>
              <a:gd name="adj" fmla="val 92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连接符: 曲线 43"/>
          <p:cNvCxnSpPr>
            <a:stCxn id="27" idx="2"/>
            <a:endCxn id="7" idx="0"/>
          </p:cNvCxnSpPr>
          <p:nvPr/>
        </p:nvCxnSpPr>
        <p:spPr>
          <a:xfrm rot="16200000" flipH="1">
            <a:off x="3739515" y="1459865"/>
            <a:ext cx="1270000" cy="981710"/>
          </a:xfrm>
          <a:prstGeom prst="curvedConnector3">
            <a:avLst>
              <a:gd name="adj1" fmla="val 473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100830" y="2157730"/>
            <a:ext cx="2099945" cy="3067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Type1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：常识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时间错误</a:t>
            </a:r>
          </a:p>
        </p:txBody>
      </p:sp>
      <p:sp>
        <p:nvSpPr>
          <p:cNvPr id="7" name="矩形 6"/>
          <p:cNvSpPr/>
          <p:nvPr/>
        </p:nvSpPr>
        <p:spPr>
          <a:xfrm>
            <a:off x="4134485" y="2585720"/>
            <a:ext cx="1461770" cy="58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211955" y="2647950"/>
            <a:ext cx="1384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提取时间关键词</a:t>
            </a:r>
          </a:p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（年、月、日</a:t>
            </a:r>
            <a:r>
              <a:rPr lang="en-US" altLang="zh-CN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...</a:t>
            </a:r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</a:p>
        </p:txBody>
      </p:sp>
      <p:cxnSp>
        <p:nvCxnSpPr>
          <p:cNvPr id="9" name="直接箭头连接符 8"/>
          <p:cNvCxnSpPr>
            <a:cxnSpLocks/>
            <a:stCxn id="7" idx="2"/>
          </p:cNvCxnSpPr>
          <p:nvPr/>
        </p:nvCxnSpPr>
        <p:spPr>
          <a:xfrm>
            <a:off x="4865370" y="3169920"/>
            <a:ext cx="0" cy="25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311650" y="3422650"/>
            <a:ext cx="2159635" cy="58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645" y="3465195"/>
            <a:ext cx="1183640" cy="51181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88485" y="3484245"/>
            <a:ext cx="105156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逻辑推理、格式化输出</a:t>
            </a:r>
          </a:p>
        </p:txBody>
      </p:sp>
      <p:sp>
        <p:nvSpPr>
          <p:cNvPr id="18" name="矩形: 圆角 1"/>
          <p:cNvSpPr/>
          <p:nvPr/>
        </p:nvSpPr>
        <p:spPr>
          <a:xfrm>
            <a:off x="7314565" y="2071369"/>
            <a:ext cx="2888615" cy="1512000"/>
          </a:xfrm>
          <a:prstGeom prst="roundRect">
            <a:avLst>
              <a:gd name="adj" fmla="val 92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连接符: 曲线 74"/>
          <p:cNvCxnSpPr>
            <a:cxnSpLocks/>
            <a:stCxn id="33" idx="2"/>
            <a:endCxn id="30" idx="0"/>
          </p:cNvCxnSpPr>
          <p:nvPr/>
        </p:nvCxnSpPr>
        <p:spPr>
          <a:xfrm rot="16200000" flipH="1">
            <a:off x="7942422" y="2029618"/>
            <a:ext cx="1495425" cy="676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433310" y="2157730"/>
            <a:ext cx="2371090" cy="5219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Type3/4/5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：逻辑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时间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数值矛盾</a:t>
            </a:r>
          </a:p>
        </p:txBody>
      </p:sp>
      <p:sp>
        <p:nvSpPr>
          <p:cNvPr id="30" name="矩形 29"/>
          <p:cNvSpPr/>
          <p:nvPr/>
        </p:nvSpPr>
        <p:spPr>
          <a:xfrm>
            <a:off x="7644130" y="2811145"/>
            <a:ext cx="2159635" cy="58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25" y="2853690"/>
            <a:ext cx="1183640" cy="51181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7720965" y="2873375"/>
            <a:ext cx="105156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逻辑推理、格式化输出</a:t>
            </a:r>
          </a:p>
        </p:txBody>
      </p:sp>
      <p:sp>
        <p:nvSpPr>
          <p:cNvPr id="37" name="矩形: 圆角 1"/>
          <p:cNvSpPr/>
          <p:nvPr/>
        </p:nvSpPr>
        <p:spPr>
          <a:xfrm>
            <a:off x="905510" y="4443095"/>
            <a:ext cx="2888615" cy="2300606"/>
          </a:xfrm>
          <a:prstGeom prst="roundRect">
            <a:avLst>
              <a:gd name="adj" fmla="val 92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/>
          <p:cNvCxnSpPr>
            <a:cxnSpLocks/>
            <a:endCxn id="39" idx="0"/>
          </p:cNvCxnSpPr>
          <p:nvPr/>
        </p:nvCxnSpPr>
        <p:spPr>
          <a:xfrm>
            <a:off x="1789430" y="4006850"/>
            <a:ext cx="0" cy="11239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024890" y="4529455"/>
            <a:ext cx="2249170" cy="5219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Type2/7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：数值单位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计算错误</a:t>
            </a:r>
          </a:p>
        </p:txBody>
      </p:sp>
      <p:sp>
        <p:nvSpPr>
          <p:cNvPr id="39" name="矩形 38"/>
          <p:cNvSpPr/>
          <p:nvPr/>
        </p:nvSpPr>
        <p:spPr>
          <a:xfrm>
            <a:off x="1058545" y="5130800"/>
            <a:ext cx="1461770" cy="58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136015" y="5193030"/>
            <a:ext cx="1384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提取单位量词（元、平方</a:t>
            </a:r>
            <a:r>
              <a:rPr lang="en-US" altLang="zh-CN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...</a:t>
            </a:r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</a:p>
        </p:txBody>
      </p:sp>
      <p:cxnSp>
        <p:nvCxnSpPr>
          <p:cNvPr id="42" name="直接箭头连接符 41"/>
          <p:cNvCxnSpPr>
            <a:stCxn id="39" idx="2"/>
          </p:cNvCxnSpPr>
          <p:nvPr/>
        </p:nvCxnSpPr>
        <p:spPr>
          <a:xfrm>
            <a:off x="1789430" y="5715000"/>
            <a:ext cx="0" cy="231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235710" y="5949950"/>
            <a:ext cx="2159635" cy="58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705" y="5992495"/>
            <a:ext cx="1183640" cy="511810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1312545" y="6011545"/>
            <a:ext cx="105156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逻辑推理、格式化输出</a:t>
            </a:r>
          </a:p>
        </p:txBody>
      </p:sp>
      <p:sp>
        <p:nvSpPr>
          <p:cNvPr id="50" name="矩形: 圆角 1"/>
          <p:cNvSpPr/>
          <p:nvPr/>
        </p:nvSpPr>
        <p:spPr>
          <a:xfrm>
            <a:off x="3981450" y="4443095"/>
            <a:ext cx="2888615" cy="2108835"/>
          </a:xfrm>
          <a:prstGeom prst="roundRect">
            <a:avLst>
              <a:gd name="adj" fmla="val 92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/>
          <p:cNvCxnSpPr>
            <a:cxnSpLocks/>
          </p:cNvCxnSpPr>
          <p:nvPr/>
        </p:nvCxnSpPr>
        <p:spPr>
          <a:xfrm>
            <a:off x="4867275" y="4006850"/>
            <a:ext cx="0" cy="11239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100830" y="4529455"/>
            <a:ext cx="2099945" cy="3067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Type8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：语句重复</a:t>
            </a:r>
          </a:p>
        </p:txBody>
      </p:sp>
      <p:sp>
        <p:nvSpPr>
          <p:cNvPr id="52" name="矩形 51"/>
          <p:cNvSpPr/>
          <p:nvPr/>
        </p:nvSpPr>
        <p:spPr>
          <a:xfrm>
            <a:off x="4134485" y="4957445"/>
            <a:ext cx="1461770" cy="58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4211955" y="5019675"/>
            <a:ext cx="1384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设计查重算法，初筛</a:t>
            </a:r>
            <a:r>
              <a:rPr lang="en-US" altLang="zh-CN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+</a:t>
            </a:r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定位</a:t>
            </a:r>
          </a:p>
        </p:txBody>
      </p:sp>
      <p:cxnSp>
        <p:nvCxnSpPr>
          <p:cNvPr id="58" name="直接箭头连接符 57"/>
          <p:cNvCxnSpPr>
            <a:stCxn id="52" idx="2"/>
          </p:cNvCxnSpPr>
          <p:nvPr/>
        </p:nvCxnSpPr>
        <p:spPr>
          <a:xfrm>
            <a:off x="4865370" y="5541645"/>
            <a:ext cx="0" cy="231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311650" y="5776595"/>
            <a:ext cx="2159635" cy="58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645" y="5819140"/>
            <a:ext cx="1183640" cy="51181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4388485" y="5838190"/>
            <a:ext cx="105156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逻辑推理、格式化输出</a:t>
            </a:r>
          </a:p>
        </p:txBody>
      </p:sp>
      <p:cxnSp>
        <p:nvCxnSpPr>
          <p:cNvPr id="83" name="直接箭头连接符 82"/>
          <p:cNvCxnSpPr>
            <a:stCxn id="3" idx="1"/>
            <a:endCxn id="27" idx="3"/>
          </p:cNvCxnSpPr>
          <p:nvPr/>
        </p:nvCxnSpPr>
        <p:spPr>
          <a:xfrm flipH="1">
            <a:off x="4494530" y="1099820"/>
            <a:ext cx="1160780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3" idx="3"/>
            <a:endCxn id="33" idx="1"/>
          </p:cNvCxnSpPr>
          <p:nvPr/>
        </p:nvCxnSpPr>
        <p:spPr>
          <a:xfrm>
            <a:off x="6877050" y="1099820"/>
            <a:ext cx="1168400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94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7C034F6A-BA86-0E25-CC60-E241E409AA8B}"/>
              </a:ext>
            </a:extLst>
          </p:cNvPr>
          <p:cNvGrpSpPr/>
          <p:nvPr/>
        </p:nvGrpSpPr>
        <p:grpSpPr>
          <a:xfrm>
            <a:off x="2926080" y="385127"/>
            <a:ext cx="4604545" cy="4889313"/>
            <a:chOff x="2926080" y="385127"/>
            <a:chExt cx="4604545" cy="488931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16E1A1F-D4AE-79F4-3BE4-10C53B122FA5}"/>
                </a:ext>
              </a:extLst>
            </p:cNvPr>
            <p:cNvSpPr/>
            <p:nvPr/>
          </p:nvSpPr>
          <p:spPr>
            <a:xfrm>
              <a:off x="5247640" y="385127"/>
              <a:ext cx="2282985" cy="142843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: 圆角 1"/>
            <p:cNvSpPr/>
            <p:nvPr/>
          </p:nvSpPr>
          <p:spPr>
            <a:xfrm>
              <a:off x="2926080" y="2441070"/>
              <a:ext cx="2888615" cy="2833370"/>
            </a:xfrm>
            <a:prstGeom prst="roundRect">
              <a:avLst>
                <a:gd name="adj" fmla="val 922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连接符: 曲线 22"/>
            <p:cNvCxnSpPr>
              <a:stCxn id="27" idx="2"/>
              <a:endCxn id="20" idx="0"/>
            </p:cNvCxnSpPr>
            <p:nvPr/>
          </p:nvCxnSpPr>
          <p:spPr>
            <a:xfrm rot="5400000">
              <a:off x="3055555" y="2127315"/>
              <a:ext cx="1582550" cy="73660"/>
            </a:xfrm>
            <a:prstGeom prst="curvedConnector3">
              <a:avLst>
                <a:gd name="adj1" fmla="val 7889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矩形 2"/>
            <p:cNvSpPr/>
            <p:nvPr/>
          </p:nvSpPr>
          <p:spPr>
            <a:xfrm>
              <a:off x="5655310" y="941070"/>
              <a:ext cx="1221740" cy="431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814695" y="1003300"/>
              <a:ext cx="902970" cy="307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原始文档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3272790" y="941070"/>
              <a:ext cx="1221740" cy="431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91" name="连接符: 曲线 90">
              <a:extLst>
                <a:ext uri="{FF2B5EF4-FFF2-40B4-BE49-F238E27FC236}">
                  <a16:creationId xmlns:a16="http://schemas.microsoft.com/office/drawing/2014/main" id="{7F830721-F0F1-1CA4-DAA5-A32CAA5B96FB}"/>
                </a:ext>
              </a:extLst>
            </p:cNvPr>
            <p:cNvCxnSpPr/>
            <p:nvPr/>
          </p:nvCxnSpPr>
          <p:spPr>
            <a:xfrm rot="5400000">
              <a:off x="3932113" y="2763842"/>
              <a:ext cx="2673479" cy="77291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3432175" y="1003300"/>
              <a:ext cx="902970" cy="307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分句迭代</a:t>
              </a:r>
            </a:p>
          </p:txBody>
        </p:sp>
        <p:cxnSp>
          <p:nvCxnSpPr>
            <p:cNvPr id="82" name="直接箭头连接符 81"/>
            <p:cNvCxnSpPr>
              <a:stCxn id="20" idx="2"/>
            </p:cNvCxnSpPr>
            <p:nvPr/>
          </p:nvCxnSpPr>
          <p:spPr>
            <a:xfrm>
              <a:off x="3810000" y="3539620"/>
              <a:ext cx="0" cy="947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3419475" y="3774570"/>
              <a:ext cx="2242185" cy="4616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87"/>
            <a:stretch>
              <a:fillRect/>
            </a:stretch>
          </p:blipFill>
          <p:spPr>
            <a:xfrm>
              <a:off x="4575175" y="3841880"/>
              <a:ext cx="979170" cy="313055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3478530" y="3856485"/>
              <a:ext cx="1188720" cy="276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金融知识补充</a:t>
              </a:r>
            </a:p>
          </p:txBody>
        </p:sp>
        <p:sp>
          <p:nvSpPr>
            <p:cNvPr id="63" name="矩形 62"/>
            <p:cNvSpPr/>
            <p:nvPr/>
          </p:nvSpPr>
          <p:spPr>
            <a:xfrm>
              <a:off x="3256280" y="4487675"/>
              <a:ext cx="2159635" cy="584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2275" y="4530220"/>
              <a:ext cx="1183640" cy="511810"/>
            </a:xfrm>
            <a:prstGeom prst="rect">
              <a:avLst/>
            </a:prstGeom>
          </p:spPr>
        </p:pic>
        <p:sp>
          <p:nvSpPr>
            <p:cNvPr id="64" name="文本框 63"/>
            <p:cNvSpPr txBox="1"/>
            <p:nvPr/>
          </p:nvSpPr>
          <p:spPr>
            <a:xfrm>
              <a:off x="3333115" y="4549270"/>
              <a:ext cx="1051560" cy="461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逻辑推理、格式化输出</a:t>
              </a:r>
            </a:p>
          </p:txBody>
        </p:sp>
        <p:cxnSp>
          <p:nvCxnSpPr>
            <p:cNvPr id="84" name="直接箭头连接符 83"/>
            <p:cNvCxnSpPr>
              <a:stCxn id="54" idx="2"/>
            </p:cNvCxnSpPr>
            <p:nvPr/>
          </p:nvCxnSpPr>
          <p:spPr>
            <a:xfrm>
              <a:off x="4540885" y="4236215"/>
              <a:ext cx="0" cy="250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连接符: 曲线 40"/>
            <p:cNvCxnSpPr>
              <a:stCxn id="27" idx="2"/>
              <a:endCxn id="54" idx="0"/>
            </p:cNvCxnSpPr>
            <p:nvPr/>
          </p:nvCxnSpPr>
          <p:spPr>
            <a:xfrm rot="16200000" flipH="1">
              <a:off x="3011264" y="2245266"/>
              <a:ext cx="2401700" cy="656908"/>
            </a:xfrm>
            <a:prstGeom prst="curvedConnector3">
              <a:avLst>
                <a:gd name="adj1" fmla="val 5558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3" idx="1"/>
              <a:endCxn id="27" idx="3"/>
            </p:cNvCxnSpPr>
            <p:nvPr/>
          </p:nvCxnSpPr>
          <p:spPr>
            <a:xfrm flipH="1">
              <a:off x="4494530" y="1156970"/>
              <a:ext cx="1160780" cy="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A24EFF67-C76C-DC3E-3966-95095481FD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87"/>
            <a:stretch>
              <a:fillRect/>
            </a:stretch>
          </p:blipFill>
          <p:spPr>
            <a:xfrm>
              <a:off x="5421044" y="499110"/>
              <a:ext cx="979170" cy="313055"/>
            </a:xfrm>
            <a:prstGeom prst="rect">
              <a:avLst/>
            </a:prstGeom>
          </p:spPr>
        </p:pic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E4FE12D-E269-EE02-D753-57A57DF04E5A}"/>
                </a:ext>
              </a:extLst>
            </p:cNvPr>
            <p:cNvSpPr txBox="1"/>
            <p:nvPr/>
          </p:nvSpPr>
          <p:spPr>
            <a:xfrm>
              <a:off x="5384320" y="1455666"/>
              <a:ext cx="18595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概括文档时间、事件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706493D-B08C-1695-DFC6-27133CA1B826}"/>
                </a:ext>
              </a:extLst>
            </p:cNvPr>
            <p:cNvSpPr txBox="1"/>
            <p:nvPr/>
          </p:nvSpPr>
          <p:spPr>
            <a:xfrm>
              <a:off x="6344285" y="458825"/>
              <a:ext cx="116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030A0"/>
                  </a:solidFill>
                  <a:latin typeface="钉钉进步体" panose="00020600040101010101" pitchFamily="18" charset="-122"/>
                  <a:ea typeface="钉钉进步体" panose="00020600040101010101" pitchFamily="18" charset="-122"/>
                </a:rPr>
                <a:t>全文概括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3079115" y="2955420"/>
              <a:ext cx="1461770" cy="584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156585" y="3017650"/>
              <a:ext cx="13843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提取反义词对（不、未、被</a:t>
              </a:r>
              <a:r>
                <a:rPr lang="en-US" altLang="zh-CN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...</a:t>
              </a:r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）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045460" y="2527430"/>
              <a:ext cx="2099945" cy="3067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Type1</a:t>
              </a:r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：常识</a:t>
              </a:r>
              <a:r>
                <a:rPr lang="en-US" altLang="zh-CN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-</a:t>
              </a:r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不未错误</a:t>
              </a: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79A200A4-8731-EE8B-4348-B81C5455B22E}"/>
                </a:ext>
              </a:extLst>
            </p:cNvPr>
            <p:cNvSpPr txBox="1"/>
            <p:nvPr/>
          </p:nvSpPr>
          <p:spPr>
            <a:xfrm>
              <a:off x="4583167" y="2954070"/>
              <a:ext cx="1409383" cy="369332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030A0"/>
                  </a:solidFill>
                  <a:latin typeface="钉钉进步体" panose="00020600040101010101" pitchFamily="18" charset="-122"/>
                  <a:ea typeface="钉钉进步体" panose="00020600040101010101" pitchFamily="18" charset="-122"/>
                </a:rPr>
                <a:t>上游初识别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534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>
            <a:extLst>
              <a:ext uri="{FF2B5EF4-FFF2-40B4-BE49-F238E27FC236}">
                <a16:creationId xmlns:a16="http://schemas.microsoft.com/office/drawing/2014/main" id="{C0F663EC-F7AA-9EC8-4111-45C02E99E219}"/>
              </a:ext>
            </a:extLst>
          </p:cNvPr>
          <p:cNvGrpSpPr/>
          <p:nvPr/>
        </p:nvGrpSpPr>
        <p:grpSpPr>
          <a:xfrm>
            <a:off x="2926080" y="385127"/>
            <a:ext cx="4604545" cy="4889313"/>
            <a:chOff x="2926080" y="385127"/>
            <a:chExt cx="4604545" cy="488931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16E1A1F-D4AE-79F4-3BE4-10C53B122FA5}"/>
                </a:ext>
              </a:extLst>
            </p:cNvPr>
            <p:cNvSpPr/>
            <p:nvPr/>
          </p:nvSpPr>
          <p:spPr>
            <a:xfrm>
              <a:off x="5247640" y="385127"/>
              <a:ext cx="2282985" cy="142843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5655310" y="941070"/>
              <a:ext cx="1221740" cy="431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814695" y="1003300"/>
              <a:ext cx="902970" cy="307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原始文档</a:t>
              </a:r>
            </a:p>
          </p:txBody>
        </p:sp>
        <p:cxnSp>
          <p:nvCxnSpPr>
            <p:cNvPr id="83" name="直接箭头连接符 82"/>
            <p:cNvCxnSpPr>
              <a:cxnSpLocks/>
              <a:stCxn id="3" idx="1"/>
            </p:cNvCxnSpPr>
            <p:nvPr/>
          </p:nvCxnSpPr>
          <p:spPr>
            <a:xfrm flipH="1">
              <a:off x="4494530" y="1156970"/>
              <a:ext cx="1160780" cy="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A24EFF67-C76C-DC3E-3966-95095481FD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87"/>
            <a:stretch>
              <a:fillRect/>
            </a:stretch>
          </p:blipFill>
          <p:spPr>
            <a:xfrm>
              <a:off x="5421044" y="499110"/>
              <a:ext cx="979170" cy="313055"/>
            </a:xfrm>
            <a:prstGeom prst="rect">
              <a:avLst/>
            </a:prstGeom>
          </p:spPr>
        </p:pic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E4FE12D-E269-EE02-D753-57A57DF04E5A}"/>
                </a:ext>
              </a:extLst>
            </p:cNvPr>
            <p:cNvSpPr txBox="1"/>
            <p:nvPr/>
          </p:nvSpPr>
          <p:spPr>
            <a:xfrm>
              <a:off x="5384320" y="1455666"/>
              <a:ext cx="18595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概括文档时间、事件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706493D-B08C-1695-DFC6-27133CA1B826}"/>
                </a:ext>
              </a:extLst>
            </p:cNvPr>
            <p:cNvSpPr txBox="1"/>
            <p:nvPr/>
          </p:nvSpPr>
          <p:spPr>
            <a:xfrm>
              <a:off x="6344285" y="458825"/>
              <a:ext cx="116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030A0"/>
                  </a:solidFill>
                  <a:latin typeface="钉钉进步体" panose="00020600040101010101" pitchFamily="18" charset="-122"/>
                  <a:ea typeface="钉钉进步体" panose="00020600040101010101" pitchFamily="18" charset="-122"/>
                </a:rPr>
                <a:t>全文概括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0D228E3-A380-CE04-92DD-8157CB748779}"/>
                </a:ext>
              </a:extLst>
            </p:cNvPr>
            <p:cNvSpPr/>
            <p:nvPr/>
          </p:nvSpPr>
          <p:spPr>
            <a:xfrm>
              <a:off x="3272790" y="941070"/>
              <a:ext cx="1221740" cy="431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B0CAA29-C2F5-009C-FA89-608E627443B2}"/>
                </a:ext>
              </a:extLst>
            </p:cNvPr>
            <p:cNvSpPr txBox="1"/>
            <p:nvPr/>
          </p:nvSpPr>
          <p:spPr>
            <a:xfrm>
              <a:off x="3432175" y="1003300"/>
              <a:ext cx="902970" cy="307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分句迭代</a:t>
              </a:r>
            </a:p>
          </p:txBody>
        </p:sp>
        <p:sp>
          <p:nvSpPr>
            <p:cNvPr id="49" name="矩形: 圆角 1">
              <a:extLst>
                <a:ext uri="{FF2B5EF4-FFF2-40B4-BE49-F238E27FC236}">
                  <a16:creationId xmlns:a16="http://schemas.microsoft.com/office/drawing/2014/main" id="{CD3A0AA4-0AA8-8110-D0E6-1CA854ABE12C}"/>
                </a:ext>
              </a:extLst>
            </p:cNvPr>
            <p:cNvSpPr/>
            <p:nvPr/>
          </p:nvSpPr>
          <p:spPr>
            <a:xfrm>
              <a:off x="2926080" y="2441070"/>
              <a:ext cx="2888615" cy="2833370"/>
            </a:xfrm>
            <a:prstGeom prst="roundRect">
              <a:avLst>
                <a:gd name="adj" fmla="val 922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连接符: 曲线 49">
              <a:extLst>
                <a:ext uri="{FF2B5EF4-FFF2-40B4-BE49-F238E27FC236}">
                  <a16:creationId xmlns:a16="http://schemas.microsoft.com/office/drawing/2014/main" id="{1938E500-3FE4-F055-9194-6E02FDAC91DC}"/>
                </a:ext>
              </a:extLst>
            </p:cNvPr>
            <p:cNvCxnSpPr>
              <a:stCxn id="47" idx="2"/>
              <a:endCxn id="59" idx="0"/>
            </p:cNvCxnSpPr>
            <p:nvPr/>
          </p:nvCxnSpPr>
          <p:spPr>
            <a:xfrm rot="16200000" flipH="1">
              <a:off x="3011264" y="2245266"/>
              <a:ext cx="2401700" cy="656908"/>
            </a:xfrm>
            <a:prstGeom prst="curvedConnector3">
              <a:avLst>
                <a:gd name="adj1" fmla="val 5384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连接符: 曲线 50">
              <a:extLst>
                <a:ext uri="{FF2B5EF4-FFF2-40B4-BE49-F238E27FC236}">
                  <a16:creationId xmlns:a16="http://schemas.microsoft.com/office/drawing/2014/main" id="{F556240B-4CC0-E685-D131-26330AB52434}"/>
                </a:ext>
              </a:extLst>
            </p:cNvPr>
            <p:cNvCxnSpPr>
              <a:stCxn id="47" idx="2"/>
              <a:endCxn id="56" idx="0"/>
            </p:cNvCxnSpPr>
            <p:nvPr/>
          </p:nvCxnSpPr>
          <p:spPr>
            <a:xfrm rot="5400000">
              <a:off x="3055555" y="2127315"/>
              <a:ext cx="1582550" cy="73660"/>
            </a:xfrm>
            <a:prstGeom prst="curvedConnector3">
              <a:avLst>
                <a:gd name="adj1" fmla="val 7756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77B6DF1-3772-18C3-96E9-C93FF981EBF8}"/>
                </a:ext>
              </a:extLst>
            </p:cNvPr>
            <p:cNvSpPr txBox="1"/>
            <p:nvPr/>
          </p:nvSpPr>
          <p:spPr>
            <a:xfrm>
              <a:off x="3045460" y="2527430"/>
              <a:ext cx="2099945" cy="3067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Type1</a:t>
              </a:r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：常识</a:t>
              </a:r>
              <a:r>
                <a:rPr lang="en-US" altLang="zh-CN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-</a:t>
              </a:r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时间错误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57572BEC-E96C-239E-1818-F287BCF23503}"/>
                </a:ext>
              </a:extLst>
            </p:cNvPr>
            <p:cNvSpPr/>
            <p:nvPr/>
          </p:nvSpPr>
          <p:spPr>
            <a:xfrm>
              <a:off x="3079115" y="2955420"/>
              <a:ext cx="1461770" cy="584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连接符: 曲线 78">
              <a:extLst>
                <a:ext uri="{FF2B5EF4-FFF2-40B4-BE49-F238E27FC236}">
                  <a16:creationId xmlns:a16="http://schemas.microsoft.com/office/drawing/2014/main" id="{CBBEF2DD-2503-28B1-D1A4-54117B73DFDB}"/>
                </a:ext>
              </a:extLst>
            </p:cNvPr>
            <p:cNvCxnSpPr/>
            <p:nvPr/>
          </p:nvCxnSpPr>
          <p:spPr>
            <a:xfrm rot="5400000">
              <a:off x="3932113" y="2763842"/>
              <a:ext cx="2673479" cy="77291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287A3F4-95A6-D82A-116C-7684B1DC2174}"/>
                </a:ext>
              </a:extLst>
            </p:cNvPr>
            <p:cNvSpPr txBox="1"/>
            <p:nvPr/>
          </p:nvSpPr>
          <p:spPr>
            <a:xfrm>
              <a:off x="3156585" y="3017650"/>
              <a:ext cx="13843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提取时间关键词</a:t>
              </a:r>
            </a:p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（年、月、日</a:t>
              </a:r>
              <a:r>
                <a:rPr lang="en-US" altLang="zh-CN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...</a:t>
              </a:r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）</a:t>
              </a:r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55E2E1DA-0DC5-D98C-52C5-B57F2E367218}"/>
                </a:ext>
              </a:extLst>
            </p:cNvPr>
            <p:cNvCxnSpPr>
              <a:stCxn id="56" idx="2"/>
            </p:cNvCxnSpPr>
            <p:nvPr/>
          </p:nvCxnSpPr>
          <p:spPr>
            <a:xfrm>
              <a:off x="3810000" y="3539620"/>
              <a:ext cx="0" cy="947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2B44931-BF08-4949-20C9-606E3367F27C}"/>
                </a:ext>
              </a:extLst>
            </p:cNvPr>
            <p:cNvSpPr/>
            <p:nvPr/>
          </p:nvSpPr>
          <p:spPr>
            <a:xfrm>
              <a:off x="3419475" y="3774570"/>
              <a:ext cx="2242185" cy="4616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E3E329D3-CF8A-B5EA-5064-B3489FE235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87"/>
            <a:stretch>
              <a:fillRect/>
            </a:stretch>
          </p:blipFill>
          <p:spPr>
            <a:xfrm>
              <a:off x="4575175" y="3841880"/>
              <a:ext cx="979170" cy="313055"/>
            </a:xfrm>
            <a:prstGeom prst="rect">
              <a:avLst/>
            </a:prstGeom>
          </p:spPr>
        </p:pic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61E42E57-23D5-2DDF-6528-9512B6CB8200}"/>
                </a:ext>
              </a:extLst>
            </p:cNvPr>
            <p:cNvSpPr txBox="1"/>
            <p:nvPr/>
          </p:nvSpPr>
          <p:spPr>
            <a:xfrm>
              <a:off x="3478530" y="3856485"/>
              <a:ext cx="1188720" cy="276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金融知识补充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E4DFA5A0-5A23-2430-CFF8-DC20896AAD2E}"/>
                </a:ext>
              </a:extLst>
            </p:cNvPr>
            <p:cNvSpPr/>
            <p:nvPr/>
          </p:nvSpPr>
          <p:spPr>
            <a:xfrm>
              <a:off x="3256280" y="4487675"/>
              <a:ext cx="2159635" cy="584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D9D40950-F1E0-A48E-BA36-A01C9B16B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2275" y="4530220"/>
              <a:ext cx="1183640" cy="511810"/>
            </a:xfrm>
            <a:prstGeom prst="rect">
              <a:avLst/>
            </a:prstGeom>
          </p:spPr>
        </p:pic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DBB414CB-2BCC-6C17-E189-34CA1D06BE86}"/>
                </a:ext>
              </a:extLst>
            </p:cNvPr>
            <p:cNvSpPr txBox="1"/>
            <p:nvPr/>
          </p:nvSpPr>
          <p:spPr>
            <a:xfrm>
              <a:off x="3333115" y="4549270"/>
              <a:ext cx="1051560" cy="461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逻辑推理、格式化输出</a:t>
              </a:r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877B68AC-5674-F7CD-441B-B1D7556E40A1}"/>
                </a:ext>
              </a:extLst>
            </p:cNvPr>
            <p:cNvCxnSpPr>
              <a:stCxn id="59" idx="2"/>
            </p:cNvCxnSpPr>
            <p:nvPr/>
          </p:nvCxnSpPr>
          <p:spPr>
            <a:xfrm>
              <a:off x="4540885" y="4236215"/>
              <a:ext cx="0" cy="250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F5BEF2B6-7C04-6BE9-04EF-FC73BA5AA602}"/>
                </a:ext>
              </a:extLst>
            </p:cNvPr>
            <p:cNvSpPr txBox="1"/>
            <p:nvPr/>
          </p:nvSpPr>
          <p:spPr>
            <a:xfrm>
              <a:off x="4583167" y="2954070"/>
              <a:ext cx="1409383" cy="369332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030A0"/>
                  </a:solidFill>
                  <a:latin typeface="钉钉进步体" panose="00020600040101010101" pitchFamily="18" charset="-122"/>
                  <a:ea typeface="钉钉进步体" panose="00020600040101010101" pitchFamily="18" charset="-122"/>
                </a:rPr>
                <a:t>上游初识别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84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313DDF6A-AC0A-9DB7-5466-0A1BCAA7FD48}"/>
              </a:ext>
            </a:extLst>
          </p:cNvPr>
          <p:cNvGrpSpPr/>
          <p:nvPr/>
        </p:nvGrpSpPr>
        <p:grpSpPr>
          <a:xfrm>
            <a:off x="957318" y="510962"/>
            <a:ext cx="4593505" cy="4163259"/>
            <a:chOff x="2937120" y="385127"/>
            <a:chExt cx="4593505" cy="4163259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99B901C-B216-B82B-A583-CC4F0B002573}"/>
                </a:ext>
              </a:extLst>
            </p:cNvPr>
            <p:cNvSpPr/>
            <p:nvPr/>
          </p:nvSpPr>
          <p:spPr>
            <a:xfrm>
              <a:off x="2937120" y="2439551"/>
              <a:ext cx="2888615" cy="2108835"/>
            </a:xfrm>
            <a:prstGeom prst="roundRect">
              <a:avLst>
                <a:gd name="adj" fmla="val 922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连接符: 曲线 50">
              <a:extLst>
                <a:ext uri="{FF2B5EF4-FFF2-40B4-BE49-F238E27FC236}">
                  <a16:creationId xmlns:a16="http://schemas.microsoft.com/office/drawing/2014/main" id="{F556240B-4CC0-E685-D131-26330AB52434}"/>
                </a:ext>
              </a:extLst>
            </p:cNvPr>
            <p:cNvCxnSpPr>
              <a:cxnSpLocks/>
              <a:stCxn id="47" idx="2"/>
              <a:endCxn id="14" idx="0"/>
            </p:cNvCxnSpPr>
            <p:nvPr/>
          </p:nvCxnSpPr>
          <p:spPr>
            <a:xfrm rot="5400000">
              <a:off x="3061835" y="2132075"/>
              <a:ext cx="1581031" cy="6262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连接符: 曲线 78">
              <a:extLst>
                <a:ext uri="{FF2B5EF4-FFF2-40B4-BE49-F238E27FC236}">
                  <a16:creationId xmlns:a16="http://schemas.microsoft.com/office/drawing/2014/main" id="{CBBEF2DD-2503-28B1-D1A4-54117B73DFD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32972" y="2363411"/>
              <a:ext cx="1972190" cy="872491"/>
            </a:xfrm>
            <a:prstGeom prst="curvedConnector3">
              <a:avLst>
                <a:gd name="adj1" fmla="val 5127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连接符: 曲线 49">
              <a:extLst>
                <a:ext uri="{FF2B5EF4-FFF2-40B4-BE49-F238E27FC236}">
                  <a16:creationId xmlns:a16="http://schemas.microsoft.com/office/drawing/2014/main" id="{1938E500-3FE4-F055-9194-6E02FDAC91DC}"/>
                </a:ext>
              </a:extLst>
            </p:cNvPr>
            <p:cNvCxnSpPr>
              <a:cxnSpLocks/>
              <a:stCxn id="47" idx="2"/>
              <a:endCxn id="17" idx="0"/>
            </p:cNvCxnSpPr>
            <p:nvPr/>
          </p:nvCxnSpPr>
          <p:spPr>
            <a:xfrm rot="16200000" flipH="1">
              <a:off x="2915309" y="2341221"/>
              <a:ext cx="2400181" cy="46347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7D2384D-471C-4EF8-CF9B-6AE937DDAFF2}"/>
                </a:ext>
              </a:extLst>
            </p:cNvPr>
            <p:cNvSpPr txBox="1"/>
            <p:nvPr/>
          </p:nvSpPr>
          <p:spPr>
            <a:xfrm>
              <a:off x="3056501" y="2525911"/>
              <a:ext cx="1734208" cy="3067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Type8</a:t>
              </a:r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：语句重复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3DA362-C16A-270F-8E57-CCFC967867CD}"/>
                </a:ext>
              </a:extLst>
            </p:cNvPr>
            <p:cNvSpPr/>
            <p:nvPr/>
          </p:nvSpPr>
          <p:spPr>
            <a:xfrm>
              <a:off x="3090155" y="2953901"/>
              <a:ext cx="1461770" cy="584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B786113-6106-0D1F-96E4-3EE00A5B71DE}"/>
                </a:ext>
              </a:extLst>
            </p:cNvPr>
            <p:cNvSpPr txBox="1"/>
            <p:nvPr/>
          </p:nvSpPr>
          <p:spPr>
            <a:xfrm>
              <a:off x="3167625" y="3016131"/>
              <a:ext cx="13843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设计查重算法，初筛</a:t>
              </a:r>
              <a:r>
                <a:rPr lang="en-US" altLang="zh-CN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+</a:t>
              </a:r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定位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AF6CED2-D1E7-F7CF-E380-FF20CFC6062C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3821040" y="3538101"/>
              <a:ext cx="0" cy="231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6AB86A9-0A23-A3A8-CE12-890B6F03A670}"/>
                </a:ext>
              </a:extLst>
            </p:cNvPr>
            <p:cNvSpPr/>
            <p:nvPr/>
          </p:nvSpPr>
          <p:spPr>
            <a:xfrm>
              <a:off x="3267320" y="3773051"/>
              <a:ext cx="2159635" cy="584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4B19A67-8AB8-8F24-7D49-11CC7FA7C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315" y="3815596"/>
              <a:ext cx="1183640" cy="511810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28F29CA-642C-77D1-A86F-9FB3B285EB1C}"/>
                </a:ext>
              </a:extLst>
            </p:cNvPr>
            <p:cNvSpPr txBox="1"/>
            <p:nvPr/>
          </p:nvSpPr>
          <p:spPr>
            <a:xfrm>
              <a:off x="3344155" y="3834646"/>
              <a:ext cx="1051560" cy="461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逻辑推理、格式化输出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16E1A1F-D4AE-79F4-3BE4-10C53B122FA5}"/>
                </a:ext>
              </a:extLst>
            </p:cNvPr>
            <p:cNvSpPr/>
            <p:nvPr/>
          </p:nvSpPr>
          <p:spPr>
            <a:xfrm>
              <a:off x="5247640" y="385127"/>
              <a:ext cx="2282985" cy="142843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5655310" y="941070"/>
              <a:ext cx="1221740" cy="431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814695" y="1003300"/>
              <a:ext cx="902970" cy="307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原始文档</a:t>
              </a:r>
            </a:p>
          </p:txBody>
        </p:sp>
        <p:cxnSp>
          <p:nvCxnSpPr>
            <p:cNvPr id="83" name="直接箭头连接符 82"/>
            <p:cNvCxnSpPr>
              <a:cxnSpLocks/>
              <a:stCxn id="3" idx="1"/>
            </p:cNvCxnSpPr>
            <p:nvPr/>
          </p:nvCxnSpPr>
          <p:spPr>
            <a:xfrm flipH="1">
              <a:off x="4494530" y="1156970"/>
              <a:ext cx="1160780" cy="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A24EFF67-C76C-DC3E-3966-95095481FD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87"/>
            <a:stretch>
              <a:fillRect/>
            </a:stretch>
          </p:blipFill>
          <p:spPr>
            <a:xfrm>
              <a:off x="5421044" y="499110"/>
              <a:ext cx="979170" cy="313055"/>
            </a:xfrm>
            <a:prstGeom prst="rect">
              <a:avLst/>
            </a:prstGeom>
          </p:spPr>
        </p:pic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E4FE12D-E269-EE02-D753-57A57DF04E5A}"/>
                </a:ext>
              </a:extLst>
            </p:cNvPr>
            <p:cNvSpPr txBox="1"/>
            <p:nvPr/>
          </p:nvSpPr>
          <p:spPr>
            <a:xfrm>
              <a:off x="5384320" y="1455666"/>
              <a:ext cx="18595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概括文档时间、事件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706493D-B08C-1695-DFC6-27133CA1B826}"/>
                </a:ext>
              </a:extLst>
            </p:cNvPr>
            <p:cNvSpPr txBox="1"/>
            <p:nvPr/>
          </p:nvSpPr>
          <p:spPr>
            <a:xfrm>
              <a:off x="6344285" y="458825"/>
              <a:ext cx="116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030A0"/>
                  </a:solidFill>
                  <a:latin typeface="钉钉进步体" panose="00020600040101010101" pitchFamily="18" charset="-122"/>
                  <a:ea typeface="钉钉进步体" panose="00020600040101010101" pitchFamily="18" charset="-122"/>
                </a:rPr>
                <a:t>全文概括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0D228E3-A380-CE04-92DD-8157CB748779}"/>
                </a:ext>
              </a:extLst>
            </p:cNvPr>
            <p:cNvSpPr/>
            <p:nvPr/>
          </p:nvSpPr>
          <p:spPr>
            <a:xfrm>
              <a:off x="3272790" y="941070"/>
              <a:ext cx="1221740" cy="431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B0CAA29-C2F5-009C-FA89-608E627443B2}"/>
                </a:ext>
              </a:extLst>
            </p:cNvPr>
            <p:cNvSpPr txBox="1"/>
            <p:nvPr/>
          </p:nvSpPr>
          <p:spPr>
            <a:xfrm>
              <a:off x="3432175" y="1003300"/>
              <a:ext cx="902970" cy="307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分句迭代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8DF66B8-88D4-1961-02AD-A2B11D9D398B}"/>
                </a:ext>
              </a:extLst>
            </p:cNvPr>
            <p:cNvSpPr txBox="1"/>
            <p:nvPr/>
          </p:nvSpPr>
          <p:spPr>
            <a:xfrm>
              <a:off x="4594207" y="3173531"/>
              <a:ext cx="1409383" cy="369332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030A0"/>
                  </a:solidFill>
                  <a:latin typeface="钉钉进步体" panose="00020600040101010101" pitchFamily="18" charset="-122"/>
                  <a:ea typeface="钉钉进步体" panose="00020600040101010101" pitchFamily="18" charset="-122"/>
                </a:rPr>
                <a:t>上游初识别</a:t>
              </a: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6B8EF860-0B4A-9B30-DA7E-406A334FD24E}"/>
              </a:ext>
            </a:extLst>
          </p:cNvPr>
          <p:cNvGrpSpPr/>
          <p:nvPr/>
        </p:nvGrpSpPr>
        <p:grpSpPr>
          <a:xfrm>
            <a:off x="2669134" y="5955338"/>
            <a:ext cx="9312957" cy="761588"/>
            <a:chOff x="2669134" y="5955338"/>
            <a:chExt cx="9312957" cy="761588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850FB047-D6BB-D68E-A180-934BA6CDA03E}"/>
                </a:ext>
              </a:extLst>
            </p:cNvPr>
            <p:cNvGrpSpPr/>
            <p:nvPr/>
          </p:nvGrpSpPr>
          <p:grpSpPr>
            <a:xfrm>
              <a:off x="7847501" y="5955338"/>
              <a:ext cx="2000251" cy="393065"/>
              <a:chOff x="7727001" y="5035995"/>
              <a:chExt cx="2000251" cy="393065"/>
            </a:xfrm>
          </p:grpSpPr>
          <p:sp>
            <p:nvSpPr>
              <p:cNvPr id="84" name="矩形: 圆角 83">
                <a:extLst>
                  <a:ext uri="{FF2B5EF4-FFF2-40B4-BE49-F238E27FC236}">
                    <a16:creationId xmlns:a16="http://schemas.microsoft.com/office/drawing/2014/main" id="{3294481B-7D4D-BB80-0200-AA645C34815E}"/>
                  </a:ext>
                </a:extLst>
              </p:cNvPr>
              <p:cNvSpPr/>
              <p:nvPr/>
            </p:nvSpPr>
            <p:spPr>
              <a:xfrm>
                <a:off x="7727001" y="5035995"/>
                <a:ext cx="1884089" cy="393065"/>
              </a:xfrm>
              <a:prstGeom prst="roundRect">
                <a:avLst/>
              </a:prstGeom>
              <a:solidFill>
                <a:srgbClr val="FFF2CA"/>
              </a:solidFill>
              <a:ln>
                <a:solidFill>
                  <a:srgbClr val="EF949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C94A140D-7C5A-6470-6F45-F2E660E733B1}"/>
                  </a:ext>
                </a:extLst>
              </p:cNvPr>
              <p:cNvSpPr txBox="1"/>
              <p:nvPr/>
            </p:nvSpPr>
            <p:spPr>
              <a:xfrm>
                <a:off x="7751146" y="5094027"/>
                <a:ext cx="19761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钉钉进步体" panose="00020600040101010101" pitchFamily="18" charset="-122"/>
                    <a:ea typeface="钉钉进步体" panose="00020600040101010101" pitchFamily="18" charset="-122"/>
                  </a:rPr>
                  <a:t>FUNC </a:t>
                </a:r>
                <a:r>
                  <a:rPr lang="en-US" altLang="zh-CN" sz="1200" dirty="0" err="1">
                    <a:latin typeface="钉钉进步体" panose="00020600040101010101" pitchFamily="18" charset="-122"/>
                    <a:ea typeface="钉钉进步体" panose="00020600040101010101" pitchFamily="18" charset="-122"/>
                  </a:rPr>
                  <a:t>has_consecutive</a:t>
                </a:r>
                <a:endParaRPr lang="zh-CN" altLang="en-US" sz="1200" dirty="0">
                  <a:latin typeface="钉钉进步体" panose="00020600040101010101" pitchFamily="18" charset="-122"/>
                  <a:ea typeface="钉钉进步体" panose="00020600040101010101" pitchFamily="18" charset="-122"/>
                </a:endParaRPr>
              </a:p>
            </p:txBody>
          </p: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896DC16C-2D67-37AF-8C7D-CC847D9F096A}"/>
                </a:ext>
              </a:extLst>
            </p:cNvPr>
            <p:cNvGrpSpPr/>
            <p:nvPr/>
          </p:nvGrpSpPr>
          <p:grpSpPr>
            <a:xfrm>
              <a:off x="10171896" y="5955338"/>
              <a:ext cx="1795755" cy="393065"/>
              <a:chOff x="10827647" y="4777930"/>
              <a:chExt cx="1795755" cy="393065"/>
            </a:xfrm>
          </p:grpSpPr>
          <p:sp>
            <p:nvSpPr>
              <p:cNvPr id="88" name="矩形: 圆角 87">
                <a:extLst>
                  <a:ext uri="{FF2B5EF4-FFF2-40B4-BE49-F238E27FC236}">
                    <a16:creationId xmlns:a16="http://schemas.microsoft.com/office/drawing/2014/main" id="{4352FB62-1BBC-3393-1CE6-D5CAB4567709}"/>
                  </a:ext>
                </a:extLst>
              </p:cNvPr>
              <p:cNvSpPr/>
              <p:nvPr/>
            </p:nvSpPr>
            <p:spPr>
              <a:xfrm>
                <a:off x="10827647" y="4777930"/>
                <a:ext cx="1697300" cy="393065"/>
              </a:xfrm>
              <a:prstGeom prst="roundRect">
                <a:avLst/>
              </a:prstGeom>
              <a:solidFill>
                <a:srgbClr val="FFF2CA"/>
              </a:solidFill>
              <a:ln>
                <a:solidFill>
                  <a:srgbClr val="EF949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3A1705D-159A-7172-522F-0B676C1B933A}"/>
                  </a:ext>
                </a:extLst>
              </p:cNvPr>
              <p:cNvSpPr txBox="1"/>
              <p:nvPr/>
            </p:nvSpPr>
            <p:spPr>
              <a:xfrm>
                <a:off x="10851791" y="4835962"/>
                <a:ext cx="17716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钉钉进步体" panose="00020600040101010101" pitchFamily="18" charset="-122"/>
                    <a:ea typeface="钉钉进步体" panose="00020600040101010101" pitchFamily="18" charset="-122"/>
                  </a:rPr>
                  <a:t>FUNC </a:t>
                </a:r>
                <a:r>
                  <a:rPr lang="en-US" altLang="zh-CN" sz="1200" dirty="0" err="1">
                    <a:latin typeface="钉钉进步体" panose="00020600040101010101" pitchFamily="18" charset="-122"/>
                    <a:ea typeface="钉钉进步体" panose="00020600040101010101" pitchFamily="18" charset="-122"/>
                  </a:rPr>
                  <a:t>longest_string</a:t>
                </a:r>
                <a:endParaRPr lang="zh-CN" altLang="en-US" sz="1200" dirty="0">
                  <a:latin typeface="钉钉进步体" panose="00020600040101010101" pitchFamily="18" charset="-122"/>
                  <a:ea typeface="钉钉进步体" panose="00020600040101010101" pitchFamily="18" charset="-122"/>
                </a:endParaRPr>
              </a:p>
            </p:txBody>
          </p: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B2F34BA0-7079-09EC-71F4-FB5488F6D1C5}"/>
                </a:ext>
              </a:extLst>
            </p:cNvPr>
            <p:cNvGrpSpPr/>
            <p:nvPr/>
          </p:nvGrpSpPr>
          <p:grpSpPr>
            <a:xfrm>
              <a:off x="5695326" y="5961005"/>
              <a:ext cx="1795755" cy="393065"/>
              <a:chOff x="6825002" y="2383602"/>
              <a:chExt cx="1795755" cy="393065"/>
            </a:xfrm>
          </p:grpSpPr>
          <p:sp>
            <p:nvSpPr>
              <p:cNvPr id="81" name="矩形: 圆角 80">
                <a:extLst>
                  <a:ext uri="{FF2B5EF4-FFF2-40B4-BE49-F238E27FC236}">
                    <a16:creationId xmlns:a16="http://schemas.microsoft.com/office/drawing/2014/main" id="{9708C560-802D-224E-3D7D-18B985B4E3D2}"/>
                  </a:ext>
                </a:extLst>
              </p:cNvPr>
              <p:cNvSpPr/>
              <p:nvPr/>
            </p:nvSpPr>
            <p:spPr>
              <a:xfrm>
                <a:off x="6825002" y="2383602"/>
                <a:ext cx="1697300" cy="393065"/>
              </a:xfrm>
              <a:prstGeom prst="roundRect">
                <a:avLst/>
              </a:prstGeom>
              <a:solidFill>
                <a:srgbClr val="FFF2CA"/>
              </a:solidFill>
              <a:ln>
                <a:solidFill>
                  <a:srgbClr val="EF949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E5291C3-1DB7-C8C4-A727-117E0A011ADA}"/>
                  </a:ext>
                </a:extLst>
              </p:cNvPr>
              <p:cNvSpPr txBox="1"/>
              <p:nvPr/>
            </p:nvSpPr>
            <p:spPr>
              <a:xfrm>
                <a:off x="6849146" y="2441634"/>
                <a:ext cx="17716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钉钉进步体" panose="00020600040101010101" pitchFamily="18" charset="-122"/>
                    <a:ea typeface="钉钉进步体" panose="00020600040101010101" pitchFamily="18" charset="-122"/>
                  </a:rPr>
                  <a:t>FUNC </a:t>
                </a:r>
                <a:r>
                  <a:rPr lang="en-US" altLang="zh-CN" sz="1200" dirty="0" err="1">
                    <a:latin typeface="钉钉进步体" panose="00020600040101010101" pitchFamily="18" charset="-122"/>
                    <a:ea typeface="钉钉进步体" panose="00020600040101010101" pitchFamily="18" charset="-122"/>
                  </a:rPr>
                  <a:t>compare_lists</a:t>
                </a:r>
                <a:endParaRPr lang="zh-CN" altLang="en-US" sz="1200" dirty="0">
                  <a:latin typeface="钉钉进步体" panose="00020600040101010101" pitchFamily="18" charset="-122"/>
                  <a:ea typeface="钉钉进步体" panose="00020600040101010101" pitchFamily="18" charset="-122"/>
                </a:endParaRPr>
              </a:p>
            </p:txBody>
          </p:sp>
        </p:grpSp>
        <p:sp>
          <p:nvSpPr>
            <p:cNvPr id="93" name="箭头: 右 92">
              <a:extLst>
                <a:ext uri="{FF2B5EF4-FFF2-40B4-BE49-F238E27FC236}">
                  <a16:creationId xmlns:a16="http://schemas.microsoft.com/office/drawing/2014/main" id="{81ADA06C-B92E-99E6-033E-8DA77A276F36}"/>
                </a:ext>
              </a:extLst>
            </p:cNvPr>
            <p:cNvSpPr/>
            <p:nvPr/>
          </p:nvSpPr>
          <p:spPr>
            <a:xfrm>
              <a:off x="7473728" y="6074116"/>
              <a:ext cx="296871" cy="207132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箭头: 右 93">
              <a:extLst>
                <a:ext uri="{FF2B5EF4-FFF2-40B4-BE49-F238E27FC236}">
                  <a16:creationId xmlns:a16="http://schemas.microsoft.com/office/drawing/2014/main" id="{79CC7F6F-4BE3-5663-0E81-2299DD3BA8D7}"/>
                </a:ext>
              </a:extLst>
            </p:cNvPr>
            <p:cNvSpPr/>
            <p:nvPr/>
          </p:nvSpPr>
          <p:spPr>
            <a:xfrm>
              <a:off x="9805333" y="6048303"/>
              <a:ext cx="296871" cy="207132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F083A1E6-C146-6421-22F3-09EF63E995FF}"/>
                </a:ext>
              </a:extLst>
            </p:cNvPr>
            <p:cNvSpPr txBox="1"/>
            <p:nvPr/>
          </p:nvSpPr>
          <p:spPr>
            <a:xfrm>
              <a:off x="5525492" y="6409149"/>
              <a:ext cx="21595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提取两个句子列表的重复</a:t>
              </a: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06F532EB-9043-0978-6252-88A73BE4CA5D}"/>
                </a:ext>
              </a:extLst>
            </p:cNvPr>
            <p:cNvSpPr txBox="1"/>
            <p:nvPr/>
          </p:nvSpPr>
          <p:spPr>
            <a:xfrm>
              <a:off x="7886777" y="6409149"/>
              <a:ext cx="18004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提取相连的重复部分</a:t>
              </a: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1C5476C7-DABF-AF71-5A87-8150A8E64E82}"/>
                </a:ext>
              </a:extLst>
            </p:cNvPr>
            <p:cNvSpPr txBox="1"/>
            <p:nvPr/>
          </p:nvSpPr>
          <p:spPr>
            <a:xfrm>
              <a:off x="10181598" y="6406435"/>
              <a:ext cx="18004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输出最长的连续重复</a:t>
              </a:r>
            </a:p>
          </p:txBody>
        </p: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4CB40F4A-0D7F-C28D-1DB7-D23743CFACA0}"/>
                </a:ext>
              </a:extLst>
            </p:cNvPr>
            <p:cNvGrpSpPr/>
            <p:nvPr/>
          </p:nvGrpSpPr>
          <p:grpSpPr>
            <a:xfrm>
              <a:off x="2669134" y="5961106"/>
              <a:ext cx="2674499" cy="704363"/>
              <a:chOff x="6825002" y="2383602"/>
              <a:chExt cx="1795755" cy="704363"/>
            </a:xfrm>
          </p:grpSpPr>
          <p:sp>
            <p:nvSpPr>
              <p:cNvPr id="100" name="矩形: 圆角 99">
                <a:extLst>
                  <a:ext uri="{FF2B5EF4-FFF2-40B4-BE49-F238E27FC236}">
                    <a16:creationId xmlns:a16="http://schemas.microsoft.com/office/drawing/2014/main" id="{43667F14-7DD7-1225-B7A1-72CADFE4EBD8}"/>
                  </a:ext>
                </a:extLst>
              </p:cNvPr>
              <p:cNvSpPr/>
              <p:nvPr/>
            </p:nvSpPr>
            <p:spPr>
              <a:xfrm>
                <a:off x="6825002" y="2383602"/>
                <a:ext cx="1697300" cy="393065"/>
              </a:xfrm>
              <a:prstGeom prst="roundRect">
                <a:avLst/>
              </a:prstGeom>
              <a:solidFill>
                <a:srgbClr val="FFF2CA"/>
              </a:solidFill>
              <a:ln>
                <a:solidFill>
                  <a:srgbClr val="EF949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69113E40-13C8-C1E7-307B-2091A352D2C5}"/>
                  </a:ext>
                </a:extLst>
              </p:cNvPr>
              <p:cNvSpPr txBox="1"/>
              <p:nvPr/>
            </p:nvSpPr>
            <p:spPr>
              <a:xfrm>
                <a:off x="6849146" y="2441634"/>
                <a:ext cx="17716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钉钉进步体" panose="00020600040101010101" pitchFamily="18" charset="-122"/>
                    <a:ea typeface="钉钉进步体" panose="00020600040101010101" pitchFamily="18" charset="-122"/>
                  </a:rPr>
                  <a:t>FUNC </a:t>
                </a:r>
                <a:r>
                  <a:rPr lang="en-US" altLang="zh-CN" sz="1200" dirty="0" err="1">
                    <a:latin typeface="钉钉进步体" panose="00020600040101010101" pitchFamily="18" charset="-122"/>
                    <a:ea typeface="钉钉进步体" panose="00020600040101010101" pitchFamily="18" charset="-122"/>
                  </a:rPr>
                  <a:t>detect_duplicate_phrases</a:t>
                </a:r>
                <a:endParaRPr lang="zh-CN" altLang="en-US" sz="1200" dirty="0">
                  <a:latin typeface="钉钉进步体" panose="00020600040101010101" pitchFamily="18" charset="-122"/>
                  <a:ea typeface="钉钉进步体" panose="00020600040101010101" pitchFamily="18" charset="-122"/>
                </a:endParaRPr>
              </a:p>
            </p:txBody>
          </p:sp>
        </p:grpSp>
        <p:sp>
          <p:nvSpPr>
            <p:cNvPr id="102" name="箭头: 右 101">
              <a:extLst>
                <a:ext uri="{FF2B5EF4-FFF2-40B4-BE49-F238E27FC236}">
                  <a16:creationId xmlns:a16="http://schemas.microsoft.com/office/drawing/2014/main" id="{D6993DA5-77BC-3711-2AAC-3409FBDB5B52}"/>
                </a:ext>
              </a:extLst>
            </p:cNvPr>
            <p:cNvSpPr/>
            <p:nvPr/>
          </p:nvSpPr>
          <p:spPr>
            <a:xfrm>
              <a:off x="5326279" y="6074217"/>
              <a:ext cx="296871" cy="207132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CAFAD528-67D7-D842-03A3-D73050868799}"/>
                </a:ext>
              </a:extLst>
            </p:cNvPr>
            <p:cNvSpPr txBox="1"/>
            <p:nvPr/>
          </p:nvSpPr>
          <p:spPr>
            <a:xfrm>
              <a:off x="2749057" y="6409149"/>
              <a:ext cx="2518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执行句子的切片、复制和滚动</a:t>
              </a: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1BC76394-5F1E-407D-0ADF-63EE196CB799}"/>
              </a:ext>
            </a:extLst>
          </p:cNvPr>
          <p:cNvGrpSpPr/>
          <p:nvPr/>
        </p:nvGrpSpPr>
        <p:grpSpPr>
          <a:xfrm>
            <a:off x="4559450" y="4131677"/>
            <a:ext cx="5868050" cy="1509793"/>
            <a:chOff x="4559450" y="4131677"/>
            <a:chExt cx="5868050" cy="1509793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F5F50FA-FCFF-C23C-0333-1C5E0AE83EB1}"/>
                </a:ext>
              </a:extLst>
            </p:cNvPr>
            <p:cNvSpPr/>
            <p:nvPr/>
          </p:nvSpPr>
          <p:spPr>
            <a:xfrm>
              <a:off x="6314926" y="4186412"/>
              <a:ext cx="4110606" cy="2071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12C8CDCF-CBCE-3906-21AD-E7268E3582DF}"/>
                </a:ext>
              </a:extLst>
            </p:cNvPr>
            <p:cNvCxnSpPr/>
            <p:nvPr/>
          </p:nvCxnSpPr>
          <p:spPr>
            <a:xfrm>
              <a:off x="6752334" y="4186412"/>
              <a:ext cx="0" cy="20713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7BFB4A43-FD7C-F238-D88B-43E59605013B}"/>
                </a:ext>
              </a:extLst>
            </p:cNvPr>
            <p:cNvCxnSpPr/>
            <p:nvPr/>
          </p:nvCxnSpPr>
          <p:spPr>
            <a:xfrm>
              <a:off x="7009509" y="4186412"/>
              <a:ext cx="0" cy="20713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E8554E9-9877-8A74-B3E0-EE16C388677C}"/>
                </a:ext>
              </a:extLst>
            </p:cNvPr>
            <p:cNvCxnSpPr/>
            <p:nvPr/>
          </p:nvCxnSpPr>
          <p:spPr>
            <a:xfrm>
              <a:off x="7261921" y="4186412"/>
              <a:ext cx="0" cy="20713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54947FEB-4071-88D6-B02D-DD82DAA5FC60}"/>
                </a:ext>
              </a:extLst>
            </p:cNvPr>
            <p:cNvCxnSpPr/>
            <p:nvPr/>
          </p:nvCxnSpPr>
          <p:spPr>
            <a:xfrm>
              <a:off x="7725664" y="4186412"/>
              <a:ext cx="0" cy="20713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2B59161-E152-1BE3-7D6F-894D0459AC2F}"/>
                </a:ext>
              </a:extLst>
            </p:cNvPr>
            <p:cNvCxnSpPr/>
            <p:nvPr/>
          </p:nvCxnSpPr>
          <p:spPr>
            <a:xfrm>
              <a:off x="8052496" y="4186412"/>
              <a:ext cx="0" cy="20713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16A03C1F-3AEB-C732-235C-EBEB0BF25C58}"/>
                </a:ext>
              </a:extLst>
            </p:cNvPr>
            <p:cNvCxnSpPr/>
            <p:nvPr/>
          </p:nvCxnSpPr>
          <p:spPr>
            <a:xfrm>
              <a:off x="8776397" y="4186412"/>
              <a:ext cx="0" cy="20713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BF250A2D-7731-14B5-36A5-87996D0DFD6F}"/>
                </a:ext>
              </a:extLst>
            </p:cNvPr>
            <p:cNvCxnSpPr/>
            <p:nvPr/>
          </p:nvCxnSpPr>
          <p:spPr>
            <a:xfrm>
              <a:off x="9009759" y="4186412"/>
              <a:ext cx="0" cy="20713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87E3E67-C752-274F-771E-251795BA0F00}"/>
                </a:ext>
              </a:extLst>
            </p:cNvPr>
            <p:cNvCxnSpPr/>
            <p:nvPr/>
          </p:nvCxnSpPr>
          <p:spPr>
            <a:xfrm>
              <a:off x="9486009" y="4186412"/>
              <a:ext cx="0" cy="20713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2D3B0504-653E-6CA5-75BB-5BF2E24376B2}"/>
                </a:ext>
              </a:extLst>
            </p:cNvPr>
            <p:cNvCxnSpPr/>
            <p:nvPr/>
          </p:nvCxnSpPr>
          <p:spPr>
            <a:xfrm>
              <a:off x="10186097" y="4186412"/>
              <a:ext cx="0" cy="20713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FF05B756-AE79-2B0C-95C3-59B494090D6E}"/>
                </a:ext>
              </a:extLst>
            </p:cNvPr>
            <p:cNvSpPr/>
            <p:nvPr/>
          </p:nvSpPr>
          <p:spPr>
            <a:xfrm>
              <a:off x="4559450" y="4834523"/>
              <a:ext cx="4110606" cy="2071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97EA9E07-5F7E-7350-E9BA-140215FE8818}"/>
                </a:ext>
              </a:extLst>
            </p:cNvPr>
            <p:cNvCxnSpPr/>
            <p:nvPr/>
          </p:nvCxnSpPr>
          <p:spPr>
            <a:xfrm>
              <a:off x="4996858" y="4834523"/>
              <a:ext cx="0" cy="20713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98C12A5B-5A74-DA99-4EA4-7480268626B2}"/>
                </a:ext>
              </a:extLst>
            </p:cNvPr>
            <p:cNvCxnSpPr/>
            <p:nvPr/>
          </p:nvCxnSpPr>
          <p:spPr>
            <a:xfrm>
              <a:off x="5254033" y="4834523"/>
              <a:ext cx="0" cy="20713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99FA5DC1-A321-85CB-2F1D-4443222A8BB4}"/>
                </a:ext>
              </a:extLst>
            </p:cNvPr>
            <p:cNvCxnSpPr/>
            <p:nvPr/>
          </p:nvCxnSpPr>
          <p:spPr>
            <a:xfrm>
              <a:off x="5506445" y="4834523"/>
              <a:ext cx="0" cy="20713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EED180E8-D864-25C2-CB98-EDE4A7385298}"/>
                </a:ext>
              </a:extLst>
            </p:cNvPr>
            <p:cNvCxnSpPr/>
            <p:nvPr/>
          </p:nvCxnSpPr>
          <p:spPr>
            <a:xfrm>
              <a:off x="6049370" y="4834523"/>
              <a:ext cx="0" cy="20713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A065533E-1980-64D6-6C90-DFBC2E102596}"/>
                </a:ext>
              </a:extLst>
            </p:cNvPr>
            <p:cNvCxnSpPr/>
            <p:nvPr/>
          </p:nvCxnSpPr>
          <p:spPr>
            <a:xfrm>
              <a:off x="6297020" y="4834523"/>
              <a:ext cx="0" cy="20713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8A32A1CD-ED92-C7EE-B0CE-CB5D7EBBA9E3}"/>
                </a:ext>
              </a:extLst>
            </p:cNvPr>
            <p:cNvCxnSpPr/>
            <p:nvPr/>
          </p:nvCxnSpPr>
          <p:spPr>
            <a:xfrm>
              <a:off x="7020921" y="4834523"/>
              <a:ext cx="0" cy="20713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94260E86-D0C7-17DF-66BC-C9977E7C9202}"/>
                </a:ext>
              </a:extLst>
            </p:cNvPr>
            <p:cNvCxnSpPr/>
            <p:nvPr/>
          </p:nvCxnSpPr>
          <p:spPr>
            <a:xfrm>
              <a:off x="7254283" y="4834523"/>
              <a:ext cx="0" cy="20713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B36DBB48-0F74-BF8F-8DF4-60430C573830}"/>
                </a:ext>
              </a:extLst>
            </p:cNvPr>
            <p:cNvCxnSpPr/>
            <p:nvPr/>
          </p:nvCxnSpPr>
          <p:spPr>
            <a:xfrm>
              <a:off x="7724967" y="4834523"/>
              <a:ext cx="0" cy="20713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D75536FF-BC55-CA39-777E-37CB787F46F8}"/>
                </a:ext>
              </a:extLst>
            </p:cNvPr>
            <p:cNvCxnSpPr/>
            <p:nvPr/>
          </p:nvCxnSpPr>
          <p:spPr>
            <a:xfrm>
              <a:off x="8430621" y="4834523"/>
              <a:ext cx="0" cy="20713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箭头: 右 63">
              <a:extLst>
                <a:ext uri="{FF2B5EF4-FFF2-40B4-BE49-F238E27FC236}">
                  <a16:creationId xmlns:a16="http://schemas.microsoft.com/office/drawing/2014/main" id="{814F6390-339A-3600-461F-00DD3BB80EA0}"/>
                </a:ext>
              </a:extLst>
            </p:cNvPr>
            <p:cNvSpPr/>
            <p:nvPr/>
          </p:nvSpPr>
          <p:spPr>
            <a:xfrm>
              <a:off x="6444928" y="4511141"/>
              <a:ext cx="1317834" cy="207132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20F92CF4-C533-7B6A-869F-549FC1CCE308}"/>
                </a:ext>
              </a:extLst>
            </p:cNvPr>
            <p:cNvCxnSpPr/>
            <p:nvPr/>
          </p:nvCxnSpPr>
          <p:spPr>
            <a:xfrm>
              <a:off x="6314926" y="4439454"/>
              <a:ext cx="0" cy="35050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672FD361-A9CB-978E-F637-8BA5715D0F72}"/>
                </a:ext>
              </a:extLst>
            </p:cNvPr>
            <p:cNvSpPr/>
            <p:nvPr/>
          </p:nvSpPr>
          <p:spPr>
            <a:xfrm>
              <a:off x="6312331" y="5434338"/>
              <a:ext cx="4110606" cy="2071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A235B1BA-33E6-CA65-8B41-B2923FA96530}"/>
                </a:ext>
              </a:extLst>
            </p:cNvPr>
            <p:cNvCxnSpPr/>
            <p:nvPr/>
          </p:nvCxnSpPr>
          <p:spPr>
            <a:xfrm>
              <a:off x="6749739" y="5434338"/>
              <a:ext cx="0" cy="20713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F36AC32-CE73-A719-6F77-F750F10CDB0E}"/>
                </a:ext>
              </a:extLst>
            </p:cNvPr>
            <p:cNvCxnSpPr/>
            <p:nvPr/>
          </p:nvCxnSpPr>
          <p:spPr>
            <a:xfrm>
              <a:off x="7006914" y="5434338"/>
              <a:ext cx="0" cy="20713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14DAD58F-757F-C28F-5B53-C47910928A51}"/>
                </a:ext>
              </a:extLst>
            </p:cNvPr>
            <p:cNvCxnSpPr/>
            <p:nvPr/>
          </p:nvCxnSpPr>
          <p:spPr>
            <a:xfrm>
              <a:off x="7259326" y="5434338"/>
              <a:ext cx="0" cy="20713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853DABAA-FBCF-C84A-B6F3-478BFEDBB5E5}"/>
                </a:ext>
              </a:extLst>
            </p:cNvPr>
            <p:cNvCxnSpPr/>
            <p:nvPr/>
          </p:nvCxnSpPr>
          <p:spPr>
            <a:xfrm>
              <a:off x="7802251" y="5434338"/>
              <a:ext cx="0" cy="20713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70AA57B1-E673-9C42-F101-7FD7EEBC346C}"/>
                </a:ext>
              </a:extLst>
            </p:cNvPr>
            <p:cNvCxnSpPr/>
            <p:nvPr/>
          </p:nvCxnSpPr>
          <p:spPr>
            <a:xfrm>
              <a:off x="8049901" y="5434338"/>
              <a:ext cx="0" cy="20713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52EE645F-8D08-6A84-AED7-DAE125EACE7A}"/>
                </a:ext>
              </a:extLst>
            </p:cNvPr>
            <p:cNvCxnSpPr/>
            <p:nvPr/>
          </p:nvCxnSpPr>
          <p:spPr>
            <a:xfrm>
              <a:off x="8773802" y="5434338"/>
              <a:ext cx="0" cy="20713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3F497AF7-D209-5B8F-1253-8D12AC2DCEB0}"/>
                </a:ext>
              </a:extLst>
            </p:cNvPr>
            <p:cNvCxnSpPr/>
            <p:nvPr/>
          </p:nvCxnSpPr>
          <p:spPr>
            <a:xfrm>
              <a:off x="9007164" y="5434338"/>
              <a:ext cx="0" cy="20713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810A3FBA-21F4-89C7-181C-D2627ACEEF2F}"/>
                </a:ext>
              </a:extLst>
            </p:cNvPr>
            <p:cNvCxnSpPr/>
            <p:nvPr/>
          </p:nvCxnSpPr>
          <p:spPr>
            <a:xfrm>
              <a:off x="9483414" y="5434338"/>
              <a:ext cx="0" cy="20713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5D8C707F-3DFC-8ABF-CCAC-48DA4E02E62C}"/>
                </a:ext>
              </a:extLst>
            </p:cNvPr>
            <p:cNvCxnSpPr/>
            <p:nvPr/>
          </p:nvCxnSpPr>
          <p:spPr>
            <a:xfrm>
              <a:off x="10183502" y="5434338"/>
              <a:ext cx="0" cy="20713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69886918-0DD1-5117-EF95-83F522AC7C69}"/>
                </a:ext>
              </a:extLst>
            </p:cNvPr>
            <p:cNvCxnSpPr>
              <a:cxnSpLocks/>
            </p:cNvCxnSpPr>
            <p:nvPr/>
          </p:nvCxnSpPr>
          <p:spPr>
            <a:xfrm>
              <a:off x="10427500" y="4439454"/>
              <a:ext cx="0" cy="93600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67DC7D74-2F67-798E-E03C-40C60D74BAFF}"/>
                </a:ext>
              </a:extLst>
            </p:cNvPr>
            <p:cNvSpPr txBox="1"/>
            <p:nvPr/>
          </p:nvSpPr>
          <p:spPr>
            <a:xfrm>
              <a:off x="5409938" y="413167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句子切片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44674276-32FA-9A23-B70B-B38167F021EB}"/>
                </a:ext>
              </a:extLst>
            </p:cNvPr>
            <p:cNvSpPr txBox="1"/>
            <p:nvPr/>
          </p:nvSpPr>
          <p:spPr>
            <a:xfrm>
              <a:off x="7774319" y="4444534"/>
              <a:ext cx="198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滚动词汇列表进行比对</a:t>
              </a: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DAD2CEEA-2935-9347-CBDA-99C49CE80087}"/>
                </a:ext>
              </a:extLst>
            </p:cNvPr>
            <p:cNvSpPr txBox="1"/>
            <p:nvPr/>
          </p:nvSpPr>
          <p:spPr>
            <a:xfrm>
              <a:off x="5410025" y="513187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句子复制</a:t>
              </a: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CCEFEDFD-DE9B-628F-CF49-D5D8952B720D}"/>
                </a:ext>
              </a:extLst>
            </p:cNvPr>
            <p:cNvSpPr/>
            <p:nvPr/>
          </p:nvSpPr>
          <p:spPr>
            <a:xfrm>
              <a:off x="8773803" y="4186412"/>
              <a:ext cx="709611" cy="2055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3A32E86B-A6A2-F74B-041E-734A4730F606}"/>
                </a:ext>
              </a:extLst>
            </p:cNvPr>
            <p:cNvSpPr/>
            <p:nvPr/>
          </p:nvSpPr>
          <p:spPr>
            <a:xfrm>
              <a:off x="7015357" y="4186412"/>
              <a:ext cx="709611" cy="2055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BC29775E-7FAA-FF2E-1787-FFBB3F60576F}"/>
                </a:ext>
              </a:extLst>
            </p:cNvPr>
            <p:cNvSpPr/>
            <p:nvPr/>
          </p:nvSpPr>
          <p:spPr>
            <a:xfrm>
              <a:off x="7020921" y="4835299"/>
              <a:ext cx="709611" cy="2055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5DC41A5F-EF11-CF45-ADF1-34824FE70DEA}"/>
                </a:ext>
              </a:extLst>
            </p:cNvPr>
            <p:cNvSpPr/>
            <p:nvPr/>
          </p:nvSpPr>
          <p:spPr>
            <a:xfrm>
              <a:off x="8773803" y="5435114"/>
              <a:ext cx="709611" cy="2055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9601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BmN2I5ZjNmZjA2NjQ1Y2NmNDcxYzg4NmVkYTAzZDk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388</Words>
  <Application>Microsoft Office PowerPoint</Application>
  <PresentationFormat>宽屏</PresentationFormat>
  <Paragraphs>84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钉钉进步体</vt:lpstr>
      <vt:lpstr>华文中宋</vt:lpstr>
      <vt:lpstr>Arial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14</cp:revision>
  <dcterms:created xsi:type="dcterms:W3CDTF">2023-08-09T12:44:00Z</dcterms:created>
  <dcterms:modified xsi:type="dcterms:W3CDTF">2024-08-10T04:32:02Z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2052-12.1.0.17147</vt:lpwstr>
  </property>
</Properties>
</file>