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73" r:id="rId4"/>
    <p:sldId id="274" r:id="rId5"/>
    <p:sldId id="271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Sincre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Content-Based Video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918805"/>
            <a:ext cx="6400800" cy="1473200"/>
          </a:xfrm>
        </p:spPr>
        <p:txBody>
          <a:bodyPr/>
          <a:lstStyle/>
          <a:p>
            <a:pPr algn="r"/>
            <a:r>
              <a:rPr lang="en-US" dirty="0" smtClean="0"/>
              <a:t>Dave </a:t>
            </a:r>
            <a:r>
              <a:rPr lang="en-US" dirty="0" err="1" smtClean="0"/>
              <a:t>Ojika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Vikram</a:t>
            </a:r>
            <a:r>
              <a:rPr lang="en-US" dirty="0" smtClean="0"/>
              <a:t> </a:t>
            </a:r>
            <a:r>
              <a:rPr lang="en-US" dirty="0" err="1" smtClean="0"/>
              <a:t>Menon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Rahul </a:t>
            </a:r>
            <a:r>
              <a:rPr lang="en-US" dirty="0" err="1" smtClean="0"/>
              <a:t>Pandita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Allen Starke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283" y="3918805"/>
            <a:ext cx="4589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400" dirty="0" smtClean="0">
                <a:solidFill>
                  <a:schemeClr val="tx2"/>
                </a:solidFill>
              </a:rPr>
              <a:t>Web Application to input </a:t>
            </a:r>
            <a:r>
              <a:rPr lang="en-US" sz="2400" dirty="0">
                <a:solidFill>
                  <a:schemeClr val="tx2"/>
                </a:solidFill>
              </a:rPr>
              <a:t>an image </a:t>
            </a:r>
            <a:r>
              <a:rPr lang="en-US" sz="2400" dirty="0" smtClean="0">
                <a:solidFill>
                  <a:schemeClr val="tx2"/>
                </a:solidFill>
              </a:rPr>
              <a:t>or a </a:t>
            </a:r>
            <a:r>
              <a:rPr lang="en-US" sz="2400" dirty="0">
                <a:solidFill>
                  <a:schemeClr val="tx2"/>
                </a:solidFill>
              </a:rPr>
              <a:t>scene from a movie </a:t>
            </a:r>
            <a:r>
              <a:rPr lang="en-US" sz="2400" dirty="0" smtClean="0">
                <a:solidFill>
                  <a:schemeClr val="tx2"/>
                </a:solidFill>
              </a:rPr>
              <a:t>to retrieve </a:t>
            </a:r>
            <a:r>
              <a:rPr lang="en-US" sz="2400" dirty="0">
                <a:solidFill>
                  <a:schemeClr val="tx2"/>
                </a:solidFill>
              </a:rPr>
              <a:t>the movie it came from</a:t>
            </a:r>
          </a:p>
          <a:p>
            <a:pPr algn="just"/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7809" y="1816244"/>
            <a:ext cx="7828381" cy="50360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First, try to find an </a:t>
            </a:r>
            <a:r>
              <a:rPr lang="en-US" dirty="0" smtClean="0"/>
              <a:t>exact match in the video database.</a:t>
            </a:r>
          </a:p>
          <a:p>
            <a:r>
              <a:rPr lang="en-US" dirty="0" smtClean="0"/>
              <a:t>Two approaches to find videos given a query video:</a:t>
            </a:r>
          </a:p>
          <a:p>
            <a:pPr lvl="1"/>
            <a:r>
              <a:rPr lang="en-US" dirty="0" smtClean="0"/>
              <a:t>Similarity measurement</a:t>
            </a:r>
          </a:p>
          <a:p>
            <a:pPr lvl="1"/>
            <a:r>
              <a:rPr lang="en-US" dirty="0" smtClean="0"/>
              <a:t>Multidimensional indexing</a:t>
            </a:r>
          </a:p>
          <a:p>
            <a:r>
              <a:rPr lang="en-US" dirty="0" smtClean="0"/>
              <a:t>Some attributes to measure similarity:</a:t>
            </a:r>
          </a:p>
          <a:p>
            <a:pPr lvl="1"/>
            <a:r>
              <a:rPr lang="en-US" dirty="0" err="1" smtClean="0"/>
              <a:t>Colour</a:t>
            </a:r>
            <a:endParaRPr lang="en-US" dirty="0" smtClean="0"/>
          </a:p>
          <a:p>
            <a:pPr lvl="1"/>
            <a:r>
              <a:rPr lang="en-US" dirty="0" smtClean="0"/>
              <a:t>Texture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Spatial relationships</a:t>
            </a:r>
          </a:p>
          <a:p>
            <a:pPr lvl="1"/>
            <a:r>
              <a:rPr lang="en-US" dirty="0" smtClean="0"/>
              <a:t>Audio</a:t>
            </a:r>
          </a:p>
          <a:p>
            <a:r>
              <a:rPr lang="en-US" dirty="0" smtClean="0"/>
              <a:t>We use a combination of attributes to build feature vectors for frames or video segments in the search database.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000121" y="2254755"/>
            <a:ext cx="1746250" cy="687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042453" y="495445"/>
            <a:ext cx="1746250" cy="687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Source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000121" y="3583574"/>
            <a:ext cx="1746250" cy="687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121" y="4921306"/>
            <a:ext cx="1746250" cy="687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677707" y="4921306"/>
            <a:ext cx="1746250" cy="687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44" name="Snip Single Corner Rectangle 43"/>
          <p:cNvSpPr/>
          <p:nvPr/>
        </p:nvSpPr>
        <p:spPr>
          <a:xfrm>
            <a:off x="6514038" y="4797482"/>
            <a:ext cx="1150407" cy="91440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</a:p>
          <a:p>
            <a:pPr algn="ctr"/>
            <a:r>
              <a:rPr lang="en-US" dirty="0" smtClean="0"/>
              <a:t>Archives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222814" y="3345445"/>
            <a:ext cx="1746250" cy="687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677707" y="3239615"/>
            <a:ext cx="1746250" cy="68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Query</a:t>
            </a:r>
          </a:p>
          <a:p>
            <a:pPr algn="ctr"/>
            <a:r>
              <a:rPr lang="en-US" dirty="0" smtClean="0"/>
              <a:t>or Feature Set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222814" y="2121712"/>
            <a:ext cx="1746250" cy="68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Metadata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15574" y="1984877"/>
            <a:ext cx="0" cy="24519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</p:cNvCxnSpPr>
          <p:nvPr/>
        </p:nvCxnSpPr>
        <p:spPr>
          <a:xfrm>
            <a:off x="1873246" y="2942672"/>
            <a:ext cx="0" cy="6465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873246" y="4271491"/>
            <a:ext cx="0" cy="6465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5" idx="2"/>
          </p:cNvCxnSpPr>
          <p:nvPr/>
        </p:nvCxnSpPr>
        <p:spPr>
          <a:xfrm flipH="1" flipV="1">
            <a:off x="7095939" y="4033362"/>
            <a:ext cx="5474" cy="76412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miley Face 51"/>
          <p:cNvSpPr/>
          <p:nvPr/>
        </p:nvSpPr>
        <p:spPr>
          <a:xfrm>
            <a:off x="3979327" y="1767169"/>
            <a:ext cx="1037175" cy="76200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09083" y="1931962"/>
            <a:ext cx="2307167" cy="4076663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nip Single Corner Rectangle 53"/>
          <p:cNvSpPr/>
          <p:nvPr/>
        </p:nvSpPr>
        <p:spPr>
          <a:xfrm>
            <a:off x="6581774" y="4854635"/>
            <a:ext cx="1150407" cy="91440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</a:p>
          <a:p>
            <a:pPr algn="ctr"/>
            <a:r>
              <a:rPr lang="en-US" dirty="0" smtClean="0"/>
              <a:t>Archives</a:t>
            </a:r>
            <a:endParaRPr lang="en-US" dirty="0"/>
          </a:p>
        </p:txBody>
      </p:sp>
      <p:sp>
        <p:nvSpPr>
          <p:cNvPr id="55" name="Snip Single Corner Rectangle 54"/>
          <p:cNvSpPr/>
          <p:nvPr/>
        </p:nvSpPr>
        <p:spPr>
          <a:xfrm>
            <a:off x="6660093" y="4922371"/>
            <a:ext cx="1150407" cy="91440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947828" y="1864580"/>
            <a:ext cx="2201339" cy="414404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418413" y="3125725"/>
            <a:ext cx="2201339" cy="2882900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1756833" y="1303663"/>
            <a:ext cx="328084" cy="5609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429122" y="2681225"/>
            <a:ext cx="285750" cy="340783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 rot="5400000">
            <a:off x="5291335" y="2136794"/>
            <a:ext cx="285750" cy="439901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42870" y="6026646"/>
            <a:ext cx="16477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Front-End </a:t>
            </a:r>
          </a:p>
          <a:p>
            <a:pPr algn="ctr"/>
            <a:r>
              <a:rPr lang="en-US" sz="1600" dirty="0" smtClean="0"/>
              <a:t>Frame Processing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3921624" y="6008625"/>
            <a:ext cx="1377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Middle Layer:</a:t>
            </a:r>
            <a:br>
              <a:rPr lang="en-US" sz="1600" b="1" dirty="0" smtClean="0"/>
            </a:br>
            <a:r>
              <a:rPr lang="en-US" sz="1600" dirty="0" smtClean="0"/>
              <a:t>Business Logic</a:t>
            </a:r>
            <a:endParaRPr lang="en-US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78081" y="6008625"/>
            <a:ext cx="27991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Back-End:</a:t>
            </a:r>
          </a:p>
          <a:p>
            <a:pPr algn="ctr"/>
            <a:r>
              <a:rPr lang="en-US" sz="1600" dirty="0" smtClean="0"/>
              <a:t> Cloud Storage &amp; Search Engine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3648916" y="307056"/>
            <a:ext cx="472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Content-Based Video Retrieval Application </a:t>
            </a:r>
            <a:endParaRPr lang="en-US" sz="2000" b="1" dirty="0"/>
          </a:p>
        </p:txBody>
      </p:sp>
      <p:sp>
        <p:nvSpPr>
          <p:cNvPr id="65" name="Down Arrow 64"/>
          <p:cNvSpPr/>
          <p:nvPr/>
        </p:nvSpPr>
        <p:spPr>
          <a:xfrm rot="16200000">
            <a:off x="3061226" y="5125035"/>
            <a:ext cx="328084" cy="2592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 rot="16200000">
            <a:off x="5638281" y="5092226"/>
            <a:ext cx="328084" cy="2592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45" idx="0"/>
          </p:cNvCxnSpPr>
          <p:nvPr/>
        </p:nvCxnSpPr>
        <p:spPr>
          <a:xfrm flipV="1">
            <a:off x="7095939" y="2820212"/>
            <a:ext cx="1" cy="52523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Down Arrow 67"/>
          <p:cNvSpPr/>
          <p:nvPr/>
        </p:nvSpPr>
        <p:spPr>
          <a:xfrm rot="16200000">
            <a:off x="5632973" y="3459593"/>
            <a:ext cx="328084" cy="2592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593233" y="654138"/>
            <a:ext cx="314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High-Level System Architecture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1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2706" y="2659518"/>
            <a:ext cx="1746250" cy="2487084"/>
          </a:xfrm>
          <a:prstGeom prst="roundRect">
            <a:avLst/>
          </a:prstGeom>
          <a:ln w="28575" cmpd="sng">
            <a:solidFill>
              <a:srgbClr val="A6A6A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Front-End</a:t>
            </a:r>
          </a:p>
          <a:p>
            <a:pPr algn="ctr"/>
            <a:r>
              <a:rPr lang="en-US" dirty="0" smtClean="0"/>
              <a:t>Frames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68956" y="3040520"/>
            <a:ext cx="1116545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68956" y="3489252"/>
            <a:ext cx="1116545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68956" y="3912584"/>
            <a:ext cx="1116545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68956" y="4721154"/>
            <a:ext cx="1116545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31924" y="2711577"/>
            <a:ext cx="123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Frame Class 1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49784" y="3161167"/>
            <a:ext cx="123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Frame Class 2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54020" y="3598458"/>
            <a:ext cx="123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Frame Class 3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29549" y="4396446"/>
            <a:ext cx="1256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Frame Class N</a:t>
            </a:r>
            <a:endParaRPr lang="en-US" sz="1400" i="1" dirty="0"/>
          </a:p>
        </p:txBody>
      </p:sp>
      <p:sp>
        <p:nvSpPr>
          <p:cNvPr id="15" name="Rounded Rectangle 14"/>
          <p:cNvSpPr/>
          <p:nvPr/>
        </p:nvSpPr>
        <p:spPr>
          <a:xfrm>
            <a:off x="6166575" y="1393960"/>
            <a:ext cx="2413000" cy="3280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Similarity Matching Scheme 1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6166575" y="1847986"/>
            <a:ext cx="2413000" cy="3280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Similarity Matching Scheme 2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6166575" y="2278929"/>
            <a:ext cx="2413000" cy="3280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Similarity Matching Scheme 3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6166575" y="3101054"/>
            <a:ext cx="2413000" cy="3280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Similarity Matching Scheme N</a:t>
            </a:r>
            <a:endParaRPr lang="en-US" sz="1400" dirty="0"/>
          </a:p>
        </p:txBody>
      </p:sp>
      <p:sp>
        <p:nvSpPr>
          <p:cNvPr id="19" name="Down Arrow 18"/>
          <p:cNvSpPr/>
          <p:nvPr/>
        </p:nvSpPr>
        <p:spPr>
          <a:xfrm>
            <a:off x="1011164" y="1961018"/>
            <a:ext cx="370420" cy="63499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5180" y="1595099"/>
            <a:ext cx="13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Video Source</a:t>
            </a:r>
            <a:endParaRPr lang="en-US" sz="1600" i="1" dirty="0"/>
          </a:p>
        </p:txBody>
      </p:sp>
      <p:sp>
        <p:nvSpPr>
          <p:cNvPr id="21" name="Rounded Rectangle 20"/>
          <p:cNvSpPr/>
          <p:nvPr/>
        </p:nvSpPr>
        <p:spPr>
          <a:xfrm>
            <a:off x="5920783" y="942434"/>
            <a:ext cx="2849293" cy="27481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920782" y="4104870"/>
            <a:ext cx="2849293" cy="1882518"/>
          </a:xfrm>
          <a:prstGeom prst="roundRect">
            <a:avLst/>
          </a:prstGeom>
          <a:ln w="28575" cmpd="sng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Cloud Storage</a:t>
            </a:r>
            <a:endParaRPr lang="en-US" sz="16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53365" y="3275309"/>
            <a:ext cx="1071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Similarity</a:t>
            </a:r>
          </a:p>
          <a:p>
            <a:pPr algn="ctr"/>
            <a:r>
              <a:rPr lang="en-US" sz="1050" i="1" dirty="0" smtClean="0"/>
              <a:t> Score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105610" y="2278929"/>
            <a:ext cx="1746250" cy="3242792"/>
          </a:xfrm>
          <a:prstGeom prst="roundRect">
            <a:avLst/>
          </a:prstGeom>
          <a:ln w="28575" cmpd="sng">
            <a:solidFill>
              <a:srgbClr val="A6A6A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Middle Layer</a:t>
            </a:r>
          </a:p>
          <a:p>
            <a:pPr algn="ctr"/>
            <a:r>
              <a:rPr lang="en-US" dirty="0" smtClean="0"/>
              <a:t>Biz Logic</a:t>
            </a:r>
          </a:p>
          <a:p>
            <a:pPr algn="ctr"/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5087647" y="2255409"/>
            <a:ext cx="370420" cy="70320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6200000">
            <a:off x="5106713" y="4227720"/>
            <a:ext cx="370420" cy="67784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5400000">
            <a:off x="5073870" y="2837207"/>
            <a:ext cx="370420" cy="6672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701133" y="678620"/>
            <a:ext cx="3333685" cy="57510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88885" y="942434"/>
            <a:ext cx="1733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i="1" dirty="0" smtClean="0"/>
              <a:t>Cloud Search Engine</a:t>
            </a:r>
            <a:endParaRPr lang="en-US" sz="14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48090" y="4050599"/>
            <a:ext cx="1071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Video</a:t>
            </a:r>
          </a:p>
          <a:p>
            <a:pPr algn="ctr"/>
            <a:r>
              <a:rPr lang="en-US" sz="1050" i="1" dirty="0" smtClean="0"/>
              <a:t>Indexing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84592" y="2253979"/>
            <a:ext cx="1071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Frames</a:t>
            </a:r>
          </a:p>
        </p:txBody>
      </p:sp>
      <p:sp>
        <p:nvSpPr>
          <p:cNvPr id="32" name="Down Arrow 31"/>
          <p:cNvSpPr/>
          <p:nvPr/>
        </p:nvSpPr>
        <p:spPr>
          <a:xfrm rot="10800000">
            <a:off x="3851731" y="1722043"/>
            <a:ext cx="370420" cy="48616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41040" y="1362419"/>
            <a:ext cx="162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Decision-Making</a:t>
            </a:r>
            <a:endParaRPr lang="en-US" sz="1600" i="1" dirty="0"/>
          </a:p>
        </p:txBody>
      </p:sp>
      <p:sp>
        <p:nvSpPr>
          <p:cNvPr id="34" name="Down Arrow 33"/>
          <p:cNvSpPr/>
          <p:nvPr/>
        </p:nvSpPr>
        <p:spPr>
          <a:xfrm rot="5400000">
            <a:off x="5089785" y="4792857"/>
            <a:ext cx="370420" cy="67784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11073" y="5220695"/>
            <a:ext cx="1071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Video</a:t>
            </a:r>
          </a:p>
          <a:p>
            <a:pPr algn="ctr"/>
            <a:r>
              <a:rPr lang="en-US" sz="1050" i="1" dirty="0" smtClean="0"/>
              <a:t>Retrieval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12676" y="4692121"/>
            <a:ext cx="823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Data-front</a:t>
            </a:r>
            <a:endParaRPr lang="en-US" sz="11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795746" y="2762522"/>
            <a:ext cx="11516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Processing-front</a:t>
            </a:r>
            <a:endParaRPr lang="en-US" sz="11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326249" y="340066"/>
            <a:ext cx="2361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Third-Party Infrastructure</a:t>
            </a:r>
            <a:endParaRPr lang="en-US" sz="16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932081" y="6060385"/>
            <a:ext cx="106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Back-End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2" idx="0"/>
            <a:endCxn id="21" idx="2"/>
          </p:cNvCxnSpPr>
          <p:nvPr/>
        </p:nvCxnSpPr>
        <p:spPr>
          <a:xfrm flipV="1">
            <a:off x="7345429" y="3690544"/>
            <a:ext cx="1" cy="414326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5400" y="218097"/>
            <a:ext cx="472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Content-Based Video Retrieval Application 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72035" y="575875"/>
            <a:ext cx="224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Modular Architecture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8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6734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Modules and Subsystems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1886802"/>
            <a:ext cx="64008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Symbol" pitchFamily="18" charset="2"/>
              <a:buAutoNum type="arabicPeriod"/>
            </a:pPr>
            <a:r>
              <a:rPr lang="en-US" dirty="0" err="1" smtClean="0"/>
              <a:t>FramePreP</a:t>
            </a:r>
            <a:r>
              <a:rPr lang="en-US" dirty="0" err="1" smtClean="0"/>
              <a:t>rocessing</a:t>
            </a:r>
            <a:endParaRPr lang="en-US" dirty="0" smtClean="0"/>
          </a:p>
          <a:p>
            <a:pPr marL="1885950" lvl="3" indent="-514350">
              <a:buFont typeface="Symbol" pitchFamily="18" charset="2"/>
              <a:buAutoNum type="arabicPeriod"/>
            </a:pPr>
            <a:r>
              <a:rPr lang="en-US" dirty="0" smtClean="0"/>
              <a:t>Segment Extraction</a:t>
            </a:r>
          </a:p>
          <a:p>
            <a:pPr marL="1885950" lvl="3" indent="-514350">
              <a:buFont typeface="Symbol" pitchFamily="18" charset="2"/>
              <a:buAutoNum type="arabicPeriod"/>
            </a:pPr>
            <a:r>
              <a:rPr lang="en-US" dirty="0" smtClean="0"/>
              <a:t>Segment Elimination</a:t>
            </a:r>
          </a:p>
          <a:p>
            <a:pPr marL="1885950" lvl="3" indent="-514350">
              <a:buFont typeface="Symbol" pitchFamily="18" charset="2"/>
              <a:buAutoNum type="arabicPeriod"/>
            </a:pPr>
            <a:r>
              <a:rPr lang="en-US" dirty="0" smtClean="0"/>
              <a:t>Segment Indexing and Storage</a:t>
            </a:r>
          </a:p>
          <a:p>
            <a:pPr marL="514350" indent="-514350">
              <a:buFont typeface="Symbol" pitchFamily="18" charset="2"/>
              <a:buAutoNum type="arabicPeriod"/>
            </a:pPr>
            <a:r>
              <a:rPr lang="en-US" dirty="0" smtClean="0"/>
              <a:t>Search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Comparison and Filtering</a:t>
            </a:r>
          </a:p>
          <a:p>
            <a:pPr marL="1885950" lvl="3" indent="-514350">
              <a:buFont typeface="Arial" pitchFamily="34" charset="0"/>
              <a:buAutoNum type="arabicPeriod"/>
            </a:pPr>
            <a:r>
              <a:rPr lang="en-US" dirty="0" smtClean="0"/>
              <a:t>Frame Segment Analyzer</a:t>
            </a:r>
          </a:p>
          <a:p>
            <a:pPr marL="1885950" lvl="3" indent="-514350">
              <a:buFont typeface="Arial" pitchFamily="34" charset="0"/>
              <a:buAutoNum type="arabicPeriod"/>
            </a:pPr>
            <a:r>
              <a:rPr lang="en-US" dirty="0" smtClean="0"/>
              <a:t>Video Retriever </a:t>
            </a:r>
          </a:p>
          <a:p>
            <a:pPr marL="1885950" lvl="3" indent="-514350">
              <a:buFont typeface="Arial" pitchFamily="34" charset="0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5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40407"/>
            <a:ext cx="7408333" cy="34737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dirty="0" smtClean="0"/>
              <a:t>CBVR can be applied to a variety of applications:</a:t>
            </a:r>
          </a:p>
          <a:p>
            <a:r>
              <a:rPr lang="en-US" sz="4200" dirty="0" smtClean="0"/>
              <a:t>quick browsing of video folders</a:t>
            </a:r>
          </a:p>
          <a:p>
            <a:r>
              <a:rPr lang="en-US" sz="4200" dirty="0" smtClean="0"/>
              <a:t>analysis of visual electronic commerce </a:t>
            </a:r>
          </a:p>
          <a:p>
            <a:r>
              <a:rPr lang="en-US" sz="4200" dirty="0" smtClean="0"/>
              <a:t>remote instruction</a:t>
            </a:r>
          </a:p>
          <a:p>
            <a:r>
              <a:rPr lang="en-US" sz="4200" dirty="0" smtClean="0"/>
              <a:t>digital museums</a:t>
            </a:r>
          </a:p>
          <a:p>
            <a:r>
              <a:rPr lang="en-US" sz="4200" dirty="0" smtClean="0"/>
              <a:t>news event analysis </a:t>
            </a:r>
          </a:p>
          <a:p>
            <a:r>
              <a:rPr lang="en-US" sz="4200" dirty="0" smtClean="0"/>
              <a:t>intelligent management of web videos </a:t>
            </a:r>
          </a:p>
          <a:p>
            <a:r>
              <a:rPr lang="en-US" sz="4200" dirty="0" smtClean="0"/>
              <a:t>Video surveillance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247</Words>
  <Application>Microsoft Office PowerPoint</Application>
  <PresentationFormat>On-screen Show (4:3)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Symbol</vt:lpstr>
      <vt:lpstr>Waveform</vt:lpstr>
      <vt:lpstr>Sincre : Content-Based Video Retrieval</vt:lpstr>
      <vt:lpstr>Algorithms</vt:lpstr>
      <vt:lpstr>PowerPoint Presentation</vt:lpstr>
      <vt:lpstr>PowerPoint Presentation</vt:lpstr>
      <vt:lpstr>PowerPoint Presentation</vt:lpstr>
      <vt:lpstr>Other Applications</vt:lpstr>
    </vt:vector>
  </TitlesOfParts>
  <Company>Florida A&amp;M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Sincre : Content-Based Video Retrieval</dc:title>
  <dc:creator>Allen starke</dc:creator>
  <cp:lastModifiedBy>Vikram Menon</cp:lastModifiedBy>
  <cp:revision>43</cp:revision>
  <dcterms:created xsi:type="dcterms:W3CDTF">2014-09-15T18:51:37Z</dcterms:created>
  <dcterms:modified xsi:type="dcterms:W3CDTF">2014-09-16T19:56:58Z</dcterms:modified>
</cp:coreProperties>
</file>