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ED7"/>
    <a:srgbClr val="8FAFD7"/>
    <a:srgbClr val="F4E9E9"/>
    <a:srgbClr val="E7EF81"/>
    <a:srgbClr val="EBE600"/>
    <a:srgbClr val="F8F8E6"/>
    <a:srgbClr val="8E8E8E"/>
    <a:srgbClr val="EB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0" autoAdjust="0"/>
    <p:restoredTop sz="93004" autoAdjust="0"/>
  </p:normalViewPr>
  <p:slideViewPr>
    <p:cSldViewPr snapToGrid="0" snapToObjects="1">
      <p:cViewPr>
        <p:scale>
          <a:sx n="165" d="100"/>
          <a:sy n="165" d="100"/>
        </p:scale>
        <p:origin x="-560" y="1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ropbox:__Cloud%20Computing:Project:Results:Profil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ropbox:__Cloud%20Computing:Project:Results:Profil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Features Storage Size with Algorithm Execution</a:t>
            </a:r>
            <a:r>
              <a:rPr lang="en-US" sz="1400" b="1" baseline="0"/>
              <a:t> </a:t>
            </a:r>
            <a:r>
              <a:rPr lang="en-US" sz="1400" b="1"/>
              <a:t>Time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Extraction!$B$3</c:f>
              <c:strCache>
                <c:ptCount val="1"/>
                <c:pt idx="0">
                  <c:v>Feature Detection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Extraction!$A$4:$A$6</c:f>
              <c:strCache>
                <c:ptCount val="3"/>
                <c:pt idx="0">
                  <c:v>FAST</c:v>
                </c:pt>
                <c:pt idx="1">
                  <c:v>SIFT</c:v>
                </c:pt>
                <c:pt idx="2">
                  <c:v>SURF</c:v>
                </c:pt>
              </c:strCache>
            </c:strRef>
          </c:cat>
          <c:val>
            <c:numRef>
              <c:f>Extraction!$B$4:$B$6</c:f>
              <c:numCache>
                <c:formatCode>General</c:formatCode>
                <c:ptCount val="3"/>
                <c:pt idx="0">
                  <c:v>8.0</c:v>
                </c:pt>
                <c:pt idx="1">
                  <c:v>512.0</c:v>
                </c:pt>
                <c:pt idx="2">
                  <c:v>167.0</c:v>
                </c:pt>
              </c:numCache>
            </c:numRef>
          </c:val>
        </c:ser>
        <c:ser>
          <c:idx val="1"/>
          <c:order val="1"/>
          <c:tx>
            <c:strRef>
              <c:f>Extraction!$C$3</c:f>
              <c:strCache>
                <c:ptCount val="1"/>
                <c:pt idx="0">
                  <c:v>Feature Extraction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Extraction!$A$4:$A$6</c:f>
              <c:strCache>
                <c:ptCount val="3"/>
                <c:pt idx="0">
                  <c:v>FAST</c:v>
                </c:pt>
                <c:pt idx="1">
                  <c:v>SIFT</c:v>
                </c:pt>
                <c:pt idx="2">
                  <c:v>SURF</c:v>
                </c:pt>
              </c:strCache>
            </c:strRef>
          </c:cat>
          <c:val>
            <c:numRef>
              <c:f>Extraction!$C$4:$C$6</c:f>
              <c:numCache>
                <c:formatCode>General</c:formatCode>
                <c:ptCount val="3"/>
                <c:pt idx="0">
                  <c:v>0.0</c:v>
                </c:pt>
                <c:pt idx="1">
                  <c:v>798.0</c:v>
                </c:pt>
                <c:pt idx="2">
                  <c:v>483.0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5187656"/>
        <c:axId val="-2129906744"/>
      </c:barChart>
      <c:lineChart>
        <c:grouping val="standard"/>
        <c:varyColors val="0"/>
        <c:ser>
          <c:idx val="2"/>
          <c:order val="2"/>
          <c:tx>
            <c:strRef>
              <c:f>Extraction!$D$9</c:f>
              <c:strCache>
                <c:ptCount val="1"/>
                <c:pt idx="0">
                  <c:v>Storage Size (Bytes)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Extraction!$D$10:$D$12</c:f>
              <c:numCache>
                <c:formatCode>General</c:formatCode>
                <c:ptCount val="3"/>
                <c:pt idx="1">
                  <c:v>550400.0</c:v>
                </c:pt>
                <c:pt idx="2">
                  <c:v>784896.0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892648"/>
        <c:axId val="-2129899208"/>
      </c:lineChart>
      <c:catAx>
        <c:axId val="-2135187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Algorithm</a:t>
                </a:r>
              </a:p>
            </c:rich>
          </c:tx>
          <c:layout>
            <c:manualLayout>
              <c:xMode val="edge"/>
              <c:yMode val="edge"/>
              <c:x val="0.437763779527559"/>
              <c:y val="0.80981408573928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906744"/>
        <c:crosses val="autoZero"/>
        <c:auto val="1"/>
        <c:lblAlgn val="ctr"/>
        <c:lblOffset val="100"/>
        <c:noMultiLvlLbl val="0"/>
      </c:catAx>
      <c:valAx>
        <c:axId val="-2129906744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Execution</a:t>
                </a:r>
                <a:r>
                  <a:rPr lang="en-US" b="1" baseline="0"/>
                  <a:t> Time (ms)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187656"/>
        <c:crosses val="autoZero"/>
        <c:crossBetween val="between"/>
      </c:valAx>
      <c:valAx>
        <c:axId val="-21298992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Storage Size</a:t>
                </a:r>
                <a:r>
                  <a:rPr lang="en-US" b="1" baseline="0"/>
                  <a:t> (bytes)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92648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868305336832896"/>
                <c:y val="0.163425925925926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-2129892648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9899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Robustness</a:t>
            </a:r>
            <a:r>
              <a:rPr lang="en-US" b="1" baseline="0"/>
              <a:t> of Algorithms with Processing Time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Matching!$B$1</c:f>
              <c:strCache>
                <c:ptCount val="1"/>
                <c:pt idx="0">
                  <c:v>Detection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(Matching!$A$2,Matching!$A$4,Matching!$A$6,Matching!$A$8)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(Matching!$B$3,Matching!$B$5,Matching!$B$7,Matching!$B$9)</c:f>
              <c:numCache>
                <c:formatCode>General</c:formatCode>
                <c:ptCount val="4"/>
                <c:pt idx="0">
                  <c:v>128.0</c:v>
                </c:pt>
                <c:pt idx="1">
                  <c:v>427.0</c:v>
                </c:pt>
                <c:pt idx="2">
                  <c:v>414.0</c:v>
                </c:pt>
                <c:pt idx="3">
                  <c:v>129.0</c:v>
                </c:pt>
              </c:numCache>
            </c:numRef>
          </c:val>
        </c:ser>
        <c:ser>
          <c:idx val="1"/>
          <c:order val="1"/>
          <c:tx>
            <c:strRef>
              <c:f>Matching!$C$1</c:f>
              <c:strCache>
                <c:ptCount val="1"/>
                <c:pt idx="0">
                  <c:v>Extraction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(Matching!$A$2,Matching!$A$4,Matching!$A$6,Matching!$A$8)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(Matching!$C$3,Matching!$C$5,Matching!$C$7,Matching!$C$9)</c:f>
              <c:numCache>
                <c:formatCode>General</c:formatCode>
                <c:ptCount val="4"/>
                <c:pt idx="0">
                  <c:v>11158.0</c:v>
                </c:pt>
                <c:pt idx="1">
                  <c:v>36.0</c:v>
                </c:pt>
                <c:pt idx="2">
                  <c:v>642.0</c:v>
                </c:pt>
                <c:pt idx="3">
                  <c:v>451.0</c:v>
                </c:pt>
              </c:numCache>
            </c:numRef>
          </c:val>
        </c:ser>
        <c:ser>
          <c:idx val="2"/>
          <c:order val="2"/>
          <c:tx>
            <c:strRef>
              <c:f>Matching!$D$1</c:f>
              <c:strCache>
                <c:ptCount val="1"/>
                <c:pt idx="0">
                  <c:v>Matching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(Matching!$A$2,Matching!$A$4,Matching!$A$6,Matching!$A$8)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(Matching!$D$3,Matching!$D$5,Matching!$D$7,Matching!$D$9)</c:f>
              <c:numCache>
                <c:formatCode>General</c:formatCode>
                <c:ptCount val="4"/>
                <c:pt idx="0">
                  <c:v>1840.0</c:v>
                </c:pt>
                <c:pt idx="1">
                  <c:v>749.0</c:v>
                </c:pt>
                <c:pt idx="2">
                  <c:v>859.0</c:v>
                </c:pt>
                <c:pt idx="3">
                  <c:v>1936.0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129819384"/>
        <c:axId val="-2129812792"/>
      </c:barChart>
      <c:lineChart>
        <c:grouping val="standard"/>
        <c:varyColors val="0"/>
        <c:ser>
          <c:idx val="3"/>
          <c:order val="3"/>
          <c:tx>
            <c:strRef>
              <c:f>Matching!$E$1</c:f>
              <c:strCache>
                <c:ptCount val="1"/>
                <c:pt idx="0">
                  <c:v>Matching Quality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(Matching!$A$2,Matching!$A$4,Matching!$A$6,Matching!$A$8)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(Matching!$E$3,Matching!$E$5,Matching!$E$7,Matching!$E$9)</c:f>
              <c:numCache>
                <c:formatCode>General</c:formatCode>
                <c:ptCount val="4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802152"/>
        <c:axId val="-2129805688"/>
      </c:lineChart>
      <c:catAx>
        <c:axId val="-2129819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Algorithm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12792"/>
        <c:crosses val="autoZero"/>
        <c:auto val="1"/>
        <c:lblAlgn val="ctr"/>
        <c:lblOffset val="100"/>
        <c:noMultiLvlLbl val="0"/>
      </c:catAx>
      <c:valAx>
        <c:axId val="-2129812792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Execution </a:t>
                </a:r>
                <a:r>
                  <a:rPr lang="en-US" b="1" baseline="0"/>
                  <a:t>Time (ms)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19384"/>
        <c:crosses val="autoZero"/>
        <c:crossBetween val="between"/>
      </c:valAx>
      <c:valAx>
        <c:axId val="-2129805688"/>
        <c:scaling>
          <c:orientation val="minMax"/>
          <c:max val="5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02152"/>
        <c:crosses val="max"/>
        <c:crossBetween val="between"/>
      </c:valAx>
      <c:catAx>
        <c:axId val="-2129802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9805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A0F1-84DD-4FDA-A95F-1AF93B2D8D36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3094-9DF5-4A25-8238-7FB37CAA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IP: Image Processing</a:t>
            </a:r>
          </a:p>
          <a:p>
            <a:r>
              <a:rPr lang="en-US" dirty="0" smtClean="0"/>
              <a:t>ML:</a:t>
            </a:r>
            <a:r>
              <a:rPr lang="en-US" baseline="0" dirty="0" smtClean="0"/>
              <a:t>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B3094-9DF5-4A25-8238-7FB37CAA64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B3094-9DF5-4A25-8238-7FB37CAA64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0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0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BC8E-CFC3-9F49-87A1-95D2BBCF1E8E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644E-F635-D646-9D60-0B854D7D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5773774" y="1990027"/>
            <a:ext cx="1137393" cy="11952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Feature Detection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93" t="2461" r="1547" b="3180"/>
          <a:stretch/>
        </p:blipFill>
        <p:spPr>
          <a:xfrm>
            <a:off x="4973667" y="3824221"/>
            <a:ext cx="2672024" cy="114091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53291" y="-139914"/>
            <a:ext cx="8229600" cy="8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Processing Overview (Layer-B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58352" y="1610591"/>
            <a:ext cx="1081039" cy="164674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To:</a:t>
            </a:r>
          </a:p>
          <a:p>
            <a:pPr algn="ctr"/>
            <a:r>
              <a:rPr lang="en-US" sz="1200" b="1" dirty="0" smtClean="0"/>
              <a:t>Indexing and Search Unit</a:t>
            </a:r>
            <a:endParaRPr lang="en-US" sz="12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87875" y="809833"/>
            <a:ext cx="2231579" cy="2694009"/>
            <a:chOff x="87875" y="809833"/>
            <a:chExt cx="2231579" cy="26940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t="26267"/>
            <a:stretch/>
          </p:blipFill>
          <p:spPr>
            <a:xfrm>
              <a:off x="87875" y="1558636"/>
              <a:ext cx="2231579" cy="194520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l="16525" r="14705" b="77089"/>
            <a:stretch/>
          </p:blipFill>
          <p:spPr>
            <a:xfrm>
              <a:off x="311272" y="809833"/>
              <a:ext cx="1278082" cy="748803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233839" y="1610591"/>
              <a:ext cx="1231280" cy="1797627"/>
            </a:xfrm>
            <a:prstGeom prst="roundRect">
              <a:avLst/>
            </a:prstGeom>
            <a:gradFill>
              <a:gsLst>
                <a:gs pos="100000">
                  <a:schemeClr val="accent1">
                    <a:tint val="100000"/>
                    <a:shade val="100000"/>
                    <a:satMod val="130000"/>
                    <a:alpha val="3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270" y="3632053"/>
            <a:ext cx="2682213" cy="3185145"/>
            <a:chOff x="30270" y="3632053"/>
            <a:chExt cx="2682213" cy="3185145"/>
          </a:xfrm>
        </p:grpSpPr>
        <p:grpSp>
          <p:nvGrpSpPr>
            <p:cNvPr id="69" name="Group 68"/>
            <p:cNvGrpSpPr/>
            <p:nvPr/>
          </p:nvGrpSpPr>
          <p:grpSpPr>
            <a:xfrm>
              <a:off x="30270" y="3632053"/>
              <a:ext cx="2682213" cy="3185145"/>
              <a:chOff x="30270" y="3632053"/>
              <a:chExt cx="2682213" cy="318514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/>
              <a:srcRect b="2544"/>
              <a:stretch/>
            </p:blipFill>
            <p:spPr>
              <a:xfrm>
                <a:off x="30270" y="3632053"/>
                <a:ext cx="1858475" cy="318514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890720" y="5961886"/>
                <a:ext cx="821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Indexing</a:t>
                </a:r>
                <a:endParaRPr lang="en-US" sz="1400" i="1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71003" y="4415905"/>
              <a:ext cx="1501479" cy="2088573"/>
            </a:xfrm>
            <a:prstGeom prst="rect">
              <a:avLst/>
            </a:prstGeom>
            <a:gradFill>
              <a:gsLst>
                <a:gs pos="100000">
                  <a:schemeClr val="accent1">
                    <a:tint val="100000"/>
                    <a:shade val="100000"/>
                    <a:satMod val="130000"/>
                    <a:alpha val="2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7693294" y="1981275"/>
            <a:ext cx="1094432" cy="11677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Object Segmentation</a:t>
            </a:r>
          </a:p>
          <a:p>
            <a:pPr algn="ctr"/>
            <a:r>
              <a:rPr lang="en-US" sz="900" b="1" i="1" dirty="0">
                <a:solidFill>
                  <a:srgbClr val="C00000"/>
                </a:solidFill>
              </a:rPr>
              <a:t>(in progress</a:t>
            </a:r>
            <a:r>
              <a:rPr lang="en-US" sz="900" b="1" i="1" dirty="0" smtClean="0">
                <a:solidFill>
                  <a:srgbClr val="C00000"/>
                </a:solidFill>
              </a:rPr>
              <a:t>)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900" b="1" i="1" dirty="0" smtClean="0">
                <a:solidFill>
                  <a:srgbClr val="C00000"/>
                </a:solidFill>
              </a:rPr>
              <a:t>IP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02829" y="1981276"/>
            <a:ext cx="1094432" cy="120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Classification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900" b="1" i="1" dirty="0" smtClean="0">
                <a:solidFill>
                  <a:srgbClr val="C00000"/>
                </a:solidFill>
              </a:rPr>
              <a:t>(in progress)</a:t>
            </a:r>
            <a:br>
              <a:rPr lang="en-US" sz="900" b="1" i="1" dirty="0" smtClean="0">
                <a:solidFill>
                  <a:srgbClr val="C00000"/>
                </a:solidFill>
              </a:rPr>
            </a:br>
            <a:r>
              <a:rPr lang="en-US" sz="900" b="1" i="1" dirty="0" smtClean="0">
                <a:solidFill>
                  <a:srgbClr val="C00000"/>
                </a:solidFill>
              </a:rPr>
              <a:t/>
            </a:r>
            <a:br>
              <a:rPr lang="en-US" sz="900" b="1" i="1" dirty="0" smtClean="0">
                <a:solidFill>
                  <a:srgbClr val="C00000"/>
                </a:solidFill>
              </a:rPr>
            </a:br>
            <a:r>
              <a:rPr lang="en-US" sz="900" b="1" i="1" dirty="0" smtClean="0">
                <a:solidFill>
                  <a:srgbClr val="C00000"/>
                </a:solidFill>
              </a:rPr>
              <a:t>ML</a:t>
            </a:r>
            <a:endParaRPr lang="en-US" sz="900" b="1" dirty="0">
              <a:solidFill>
                <a:srgbClr val="C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224138" y="3202304"/>
            <a:ext cx="1556827" cy="528787"/>
            <a:chOff x="6224138" y="3202304"/>
            <a:chExt cx="1556827" cy="528787"/>
          </a:xfrm>
        </p:grpSpPr>
        <p:sp>
          <p:nvSpPr>
            <p:cNvPr id="10" name="TextBox 9"/>
            <p:cNvSpPr txBox="1"/>
            <p:nvPr/>
          </p:nvSpPr>
          <p:spPr>
            <a:xfrm>
              <a:off x="6330259" y="3356213"/>
              <a:ext cx="14507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i="1" dirty="0" smtClean="0"/>
                <a:t>Feature Extraction</a:t>
              </a:r>
              <a:endParaRPr lang="en-US" sz="1050" b="1" i="1" dirty="0"/>
            </a:p>
          </p:txBody>
        </p:sp>
        <p:sp>
          <p:nvSpPr>
            <p:cNvPr id="42" name="Right Arrow 41"/>
            <p:cNvSpPr/>
            <p:nvPr/>
          </p:nvSpPr>
          <p:spPr>
            <a:xfrm rot="5400000">
              <a:off x="6056598" y="3369844"/>
              <a:ext cx="528787" cy="19370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88538" y="5035102"/>
            <a:ext cx="1518919" cy="411812"/>
            <a:chOff x="6188538" y="5035102"/>
            <a:chExt cx="1518919" cy="411812"/>
          </a:xfrm>
        </p:grpSpPr>
        <p:sp>
          <p:nvSpPr>
            <p:cNvPr id="12" name="TextBox 11"/>
            <p:cNvSpPr txBox="1"/>
            <p:nvPr/>
          </p:nvSpPr>
          <p:spPr>
            <a:xfrm>
              <a:off x="6328553" y="5093820"/>
              <a:ext cx="13789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i="1" dirty="0" smtClean="0"/>
                <a:t>Dimension Reduction</a:t>
              </a:r>
              <a:endParaRPr lang="en-US" sz="1050" b="1" i="1" dirty="0"/>
            </a:p>
          </p:txBody>
        </p:sp>
        <p:sp>
          <p:nvSpPr>
            <p:cNvPr id="43" name="Right Arrow 42"/>
            <p:cNvSpPr/>
            <p:nvPr/>
          </p:nvSpPr>
          <p:spPr>
            <a:xfrm rot="5400000">
              <a:off x="6097286" y="5126354"/>
              <a:ext cx="411812" cy="2293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/>
          <a:srcRect t="11919" r="3605" b="2514"/>
          <a:stretch/>
        </p:blipFill>
        <p:spPr>
          <a:xfrm>
            <a:off x="5420712" y="5510991"/>
            <a:ext cx="1978925" cy="1277957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grpSp>
        <p:nvGrpSpPr>
          <p:cNvPr id="71" name="Group 70"/>
          <p:cNvGrpSpPr/>
          <p:nvPr/>
        </p:nvGrpSpPr>
        <p:grpSpPr>
          <a:xfrm>
            <a:off x="3765990" y="818400"/>
            <a:ext cx="5171963" cy="819734"/>
            <a:chOff x="3765990" y="818400"/>
            <a:chExt cx="5171963" cy="8197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4927246" y="825867"/>
              <a:ext cx="562676" cy="5766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5226317" y="825769"/>
              <a:ext cx="562676" cy="5766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5548803" y="825365"/>
              <a:ext cx="562676" cy="5766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5855170" y="825538"/>
              <a:ext cx="562676" cy="57663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6949712" y="973909"/>
              <a:ext cx="267681" cy="27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7106412" y="973909"/>
              <a:ext cx="267681" cy="27432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7260955" y="973909"/>
              <a:ext cx="267681" cy="27432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7417655" y="973909"/>
              <a:ext cx="267681" cy="27432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>
              <a:grayscl/>
            </a:blip>
            <a:srcRect t="1018" r="66589" b="1026"/>
            <a:stretch/>
          </p:blipFill>
          <p:spPr>
            <a:xfrm>
              <a:off x="8202329" y="960187"/>
              <a:ext cx="267681" cy="27432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7">
              <a:grayscl/>
            </a:blip>
            <a:srcRect t="1018" r="66589" b="1026"/>
            <a:stretch/>
          </p:blipFill>
          <p:spPr>
            <a:xfrm>
              <a:off x="8359029" y="960187"/>
              <a:ext cx="267681" cy="27432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7">
              <a:grayscl/>
            </a:blip>
            <a:srcRect t="1018" r="66589" b="1026"/>
            <a:stretch/>
          </p:blipFill>
          <p:spPr>
            <a:xfrm>
              <a:off x="8513572" y="960187"/>
              <a:ext cx="267681" cy="2743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grayscl/>
            </a:blip>
            <a:srcRect t="1018" r="66589" b="1026"/>
            <a:stretch/>
          </p:blipFill>
          <p:spPr>
            <a:xfrm>
              <a:off x="8670272" y="960187"/>
              <a:ext cx="267681" cy="274320"/>
            </a:xfrm>
            <a:prstGeom prst="rect">
              <a:avLst/>
            </a:prstGeom>
          </p:spPr>
        </p:pic>
        <p:sp>
          <p:nvSpPr>
            <p:cNvPr id="36" name="Right Arrow 35"/>
            <p:cNvSpPr/>
            <p:nvPr/>
          </p:nvSpPr>
          <p:spPr>
            <a:xfrm>
              <a:off x="4441863" y="1053172"/>
              <a:ext cx="419205" cy="13989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476727" y="1031267"/>
              <a:ext cx="419205" cy="13989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7737937" y="1018391"/>
              <a:ext cx="419205" cy="13989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765990" y="818400"/>
              <a:ext cx="562676" cy="576631"/>
              <a:chOff x="3765990" y="818400"/>
              <a:chExt cx="562676" cy="57663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7"/>
              <a:srcRect t="1018" r="66589" b="1026"/>
              <a:stretch/>
            </p:blipFill>
            <p:spPr>
              <a:xfrm>
                <a:off x="3765990" y="818400"/>
                <a:ext cx="562676" cy="5766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26" name="Picture 2" descr="http://strongertogether.coop/wp-content/themes/stronger/images/play-button.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948" t="21441" r="36594" b="22186"/>
              <a:stretch/>
            </p:blipFill>
            <p:spPr bwMode="auto">
              <a:xfrm>
                <a:off x="3840480" y="899160"/>
                <a:ext cx="411480" cy="426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3830525" y="1376524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Video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96556" y="1215083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Resized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89710" y="1215083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Grayscale</a:t>
              </a:r>
              <a:endParaRPr 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5688" y="1376524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Key Frames</a:t>
              </a:r>
              <a:endParaRPr lang="en-US" sz="1100" dirty="0"/>
            </a:p>
          </p:txBody>
        </p:sp>
      </p:grpSp>
      <p:sp>
        <p:nvSpPr>
          <p:cNvPr id="51" name="Right Arrow 50"/>
          <p:cNvSpPr/>
          <p:nvPr/>
        </p:nvSpPr>
        <p:spPr>
          <a:xfrm rot="10800000">
            <a:off x="5027741" y="2521543"/>
            <a:ext cx="682178" cy="13989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2" name="Right Arrow 51"/>
          <p:cNvSpPr/>
          <p:nvPr/>
        </p:nvSpPr>
        <p:spPr>
          <a:xfrm rot="10800000">
            <a:off x="6956891" y="2508572"/>
            <a:ext cx="682178" cy="13989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4" name="Right Arrow 53"/>
          <p:cNvSpPr/>
          <p:nvPr/>
        </p:nvSpPr>
        <p:spPr>
          <a:xfrm rot="5400000">
            <a:off x="8382086" y="1510642"/>
            <a:ext cx="326388" cy="258490"/>
          </a:xfrm>
          <a:prstGeom prst="rightArrow">
            <a:avLst/>
          </a:prstGeom>
          <a:solidFill>
            <a:srgbClr val="8FAFD7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67237" t="291"/>
          <a:stretch/>
        </p:blipFill>
        <p:spPr>
          <a:xfrm>
            <a:off x="5779388" y="1981276"/>
            <a:ext cx="1131779" cy="1203954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</p:pic>
      <p:cxnSp>
        <p:nvCxnSpPr>
          <p:cNvPr id="59" name="Straight Connector 58"/>
          <p:cNvCxnSpPr/>
          <p:nvPr/>
        </p:nvCxnSpPr>
        <p:spPr>
          <a:xfrm flipV="1">
            <a:off x="3754903" y="1615455"/>
            <a:ext cx="5132176" cy="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9391" y="3725483"/>
            <a:ext cx="148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Feature Properties: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dirty="0" smtClean="0"/>
              <a:t>x, y coordinate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dirty="0" smtClean="0"/>
              <a:t>Size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dirty="0" smtClean="0"/>
              <a:t>Angle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dirty="0" smtClean="0"/>
              <a:t>Response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dirty="0" smtClean="0"/>
              <a:t>Octave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448051" y="5549804"/>
            <a:ext cx="203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Featureset</a:t>
            </a:r>
            <a:r>
              <a:rPr lang="en-US" sz="1200" b="1" dirty="0" smtClean="0"/>
              <a:t>:</a:t>
            </a:r>
          </a:p>
          <a:p>
            <a:pPr marL="285750" indent="-174625">
              <a:buFont typeface="Arial" panose="020B0604020202020204" pitchFamily="34" charset="0"/>
              <a:buChar char="•"/>
            </a:pPr>
            <a:r>
              <a:rPr lang="en-US" sz="1200" dirty="0" smtClean="0"/>
              <a:t>128-vector per feature</a:t>
            </a:r>
          </a:p>
          <a:p>
            <a:pPr marL="285750" indent="-174625">
              <a:buFont typeface="Arial" panose="020B0604020202020204" pitchFamily="34" charset="0"/>
              <a:buChar char="•"/>
            </a:pPr>
            <a:r>
              <a:rPr lang="en-US" sz="1200" dirty="0" smtClean="0"/>
              <a:t>32-bit floating point</a:t>
            </a:r>
          </a:p>
          <a:p>
            <a:r>
              <a:rPr lang="en-US" sz="1200" b="1" dirty="0" smtClean="0"/>
              <a:t>Total memory size: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dirty="0" smtClean="0"/>
              <a:t>128 x </a:t>
            </a:r>
            <a:r>
              <a:rPr lang="en-US" sz="1200" i="1" dirty="0" smtClean="0"/>
              <a:t>n </a:t>
            </a:r>
            <a:r>
              <a:rPr lang="en-US" sz="1200" dirty="0" smtClean="0"/>
              <a:t>x 32/4 = 4096</a:t>
            </a:r>
            <a:r>
              <a:rPr lang="en-US" sz="1200" i="1" dirty="0" smtClean="0"/>
              <a:t>n B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i="1" dirty="0" smtClean="0"/>
              <a:t>n </a:t>
            </a:r>
            <a:r>
              <a:rPr lang="en-US" sz="1200" dirty="0" smtClean="0"/>
              <a:t>is # detected features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737937" y="3971393"/>
            <a:ext cx="107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Very large amount of data!!</a:t>
            </a:r>
            <a:endParaRPr lang="en-US" sz="12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28636" y="5435623"/>
            <a:ext cx="1837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Structures: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1200" dirty="0" smtClean="0"/>
              <a:t>XML, YML, custo</a:t>
            </a:r>
            <a:r>
              <a:rPr lang="en-US" sz="1200" dirty="0"/>
              <a:t>m</a:t>
            </a:r>
            <a:endParaRPr lang="en-US" sz="1200" dirty="0" smtClean="0"/>
          </a:p>
          <a:p>
            <a:r>
              <a:rPr lang="en-US" sz="1200" b="1" dirty="0" smtClean="0"/>
              <a:t>Factors considered: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Performance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Memory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Clarity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Library access</a:t>
            </a:r>
            <a:endParaRPr lang="en-US" sz="12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760825" y="809833"/>
            <a:ext cx="562676" cy="576631"/>
            <a:chOff x="3765990" y="818400"/>
            <a:chExt cx="562676" cy="576631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7"/>
            <a:srcRect t="1018" r="66589" b="1026"/>
            <a:stretch/>
          </p:blipFill>
          <p:spPr>
            <a:xfrm>
              <a:off x="3765990" y="818400"/>
              <a:ext cx="562676" cy="576631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Picture 2" descr="http://strongertogether.coop/wp-content/themes/stronger/images/play-button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8" t="21441" r="36594" b="22186"/>
            <a:stretch/>
          </p:blipFill>
          <p:spPr bwMode="auto">
            <a:xfrm>
              <a:off x="3840480" y="899160"/>
              <a:ext cx="411480" cy="42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3765990" y="1835880"/>
            <a:ext cx="5163025" cy="1459053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1000"/>
                </a:schemeClr>
              </a:gs>
            </a:gsLst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4341413" y="3254994"/>
            <a:ext cx="139162" cy="249489"/>
          </a:xfrm>
          <a:prstGeom prst="rightArrow">
            <a:avLst/>
          </a:prstGeom>
          <a:solidFill>
            <a:srgbClr val="8EAED7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8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7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4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1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100"/>
                            </p:stCondLst>
                            <p:childTnLst>
                              <p:par>
                                <p:cTn id="57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2" grpId="0" animBg="1"/>
      <p:bldP spid="39" grpId="0" animBg="1"/>
      <p:bldP spid="41" grpId="0" animBg="1"/>
      <p:bldP spid="51" grpId="0" animBg="1"/>
      <p:bldP spid="52" grpId="0" animBg="1"/>
      <p:bldP spid="54" grpId="0" animBg="1"/>
      <p:bldP spid="60" grpId="0"/>
      <p:bldP spid="62" grpId="0"/>
      <p:bldP spid="61" grpId="0"/>
      <p:bldP spid="64" grpId="0"/>
      <p:bldP spid="45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8419" y="1007642"/>
            <a:ext cx="5498045" cy="2515482"/>
            <a:chOff x="0" y="0"/>
            <a:chExt cx="4678680" cy="274320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2546385113"/>
                </p:ext>
              </p:extLst>
            </p:nvPr>
          </p:nvGraphicFramePr>
          <p:xfrm>
            <a:off x="0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406140" y="2194560"/>
              <a:ext cx="1272540" cy="20191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b="0" i="0" u="none" strike="noStrik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*</a:t>
              </a:r>
              <a:r>
                <a:rPr lang="en-US" sz="700" b="0" i="1" u="none" strike="noStrik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512 x 512 grayscale image</a:t>
              </a:r>
              <a:r>
                <a:rPr lang="en-US" sz="700"/>
                <a:t> </a:t>
              </a:r>
            </a:p>
          </p:txBody>
        </p:sp>
      </p:grp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178956"/>
              </p:ext>
            </p:extLst>
          </p:nvPr>
        </p:nvGraphicFramePr>
        <p:xfrm>
          <a:off x="148419" y="3860218"/>
          <a:ext cx="5372681" cy="274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46464" y="892190"/>
            <a:ext cx="3410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&amp; Space Performance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FAST for detection only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SIFT and SURF: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Time </a:t>
            </a:r>
            <a:r>
              <a:rPr lang="en-US" dirty="0"/>
              <a:t>and space trade-off depending on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Case (Initial):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Real-time </a:t>
            </a:r>
            <a:r>
              <a:rPr lang="en-US" dirty="0"/>
              <a:t>processing: FAST is good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Offline processing: SIFT(faster but more space</a:t>
            </a:r>
            <a:r>
              <a:rPr lang="en-US" dirty="0" smtClean="0"/>
              <a:t>); SURF(less </a:t>
            </a:r>
            <a:r>
              <a:rPr lang="en-US" dirty="0"/>
              <a:t>space but slow) 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646465" y="4345455"/>
            <a:ext cx="341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Robustness (1-to-1 Match </a:t>
            </a:r>
            <a:r>
              <a:rPr lang="en-US" b="1" dirty="0" err="1" smtClean="0"/>
              <a:t>Perf</a:t>
            </a:r>
            <a:r>
              <a:rPr lang="en-US" b="1" dirty="0" smtClean="0"/>
              <a:t>.)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SURF/SIFT: Very </a:t>
            </a:r>
            <a:r>
              <a:rPr lang="en-US" dirty="0"/>
              <a:t>neat matching job; long extraction time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SIFT/SIFT: </a:t>
            </a:r>
            <a:r>
              <a:rPr lang="en-US" dirty="0"/>
              <a:t>Fair matching quality; lesser processing time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3291" y="-139914"/>
            <a:ext cx="8229600" cy="8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Layer-B Initial Results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9562"/>
              </p:ext>
            </p:extLst>
          </p:nvPr>
        </p:nvGraphicFramePr>
        <p:xfrm>
          <a:off x="7205800" y="5905040"/>
          <a:ext cx="1882095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921"/>
                <a:gridCol w="829174"/>
              </a:tblGrid>
              <a:tr h="11523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Ranking Table of Matching Quality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7620" marR="7620" marT="7620" marB="0" anchor="b"/>
                </a:tc>
              </a:tr>
              <a:tr h="106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7620" marR="7620" marT="7620" marB="0" anchor="b"/>
                </a:tc>
              </a:tr>
              <a:tr h="106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7620" marR="7620" marT="7620" marB="0" anchor="b"/>
                </a:tc>
              </a:tr>
              <a:tr h="106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7620" marR="7620" marT="7620" marB="0" anchor="b"/>
                </a:tc>
              </a:tr>
              <a:tr h="106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Bad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98325"/>
              </p:ext>
            </p:extLst>
          </p:nvPr>
        </p:nvGraphicFramePr>
        <p:xfrm>
          <a:off x="5577586" y="5829832"/>
          <a:ext cx="1536700" cy="9448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11200"/>
                <a:gridCol w="825500"/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Algorithm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SURF/SIFT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4E9E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SIFT/SURF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SIFT/SIFT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4E9E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SURF/SURF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762000" y="1473200"/>
            <a:ext cx="690880" cy="497840"/>
          </a:xfrm>
          <a:prstGeom prst="wedgeRectCallout">
            <a:avLst>
              <a:gd name="adj1" fmla="val 17728"/>
              <a:gd name="adj2" fmla="val 107527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88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Fastest feature detection</a:t>
            </a:r>
            <a:endParaRPr lang="en-US" sz="900" dirty="0"/>
          </a:p>
        </p:txBody>
      </p:sp>
      <p:sp>
        <p:nvSpPr>
          <p:cNvPr id="13" name="Rectangular Callout 12"/>
          <p:cNvSpPr/>
          <p:nvPr/>
        </p:nvSpPr>
        <p:spPr>
          <a:xfrm>
            <a:off x="1562100" y="1625600"/>
            <a:ext cx="693420" cy="497840"/>
          </a:xfrm>
          <a:prstGeom prst="wedgeRectCallout">
            <a:avLst>
              <a:gd name="adj1" fmla="val 110408"/>
              <a:gd name="adj2" fmla="val 20282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More time, less space</a:t>
            </a:r>
            <a:endParaRPr lang="en-US" sz="900" dirty="0"/>
          </a:p>
        </p:txBody>
      </p:sp>
      <p:sp>
        <p:nvSpPr>
          <p:cNvPr id="14" name="Rectangular Callout 13"/>
          <p:cNvSpPr/>
          <p:nvPr/>
        </p:nvSpPr>
        <p:spPr>
          <a:xfrm>
            <a:off x="2801642" y="1325880"/>
            <a:ext cx="794998" cy="416560"/>
          </a:xfrm>
          <a:prstGeom prst="wedgeRectCallout">
            <a:avLst>
              <a:gd name="adj1" fmla="val 83570"/>
              <a:gd name="adj2" fmla="val 42233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25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Less time, more space</a:t>
            </a:r>
            <a:endParaRPr lang="en-US" sz="9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08810" y="4295325"/>
            <a:ext cx="794998" cy="325605"/>
          </a:xfrm>
          <a:prstGeom prst="wedgeRectCallout">
            <a:avLst>
              <a:gd name="adj1" fmla="val -83527"/>
              <a:gd name="adj2" fmla="val -19533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25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Best quality, more time</a:t>
            </a:r>
            <a:endParaRPr lang="en-US" sz="9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596640" y="4347510"/>
            <a:ext cx="794998" cy="325605"/>
          </a:xfrm>
          <a:prstGeom prst="wedgeRectCallout">
            <a:avLst>
              <a:gd name="adj1" fmla="val -37200"/>
              <a:gd name="adj2" fmla="val 102160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25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Fair quality, less time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4334864" y="3523124"/>
            <a:ext cx="12811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/>
              <a:t>Source image: “</a:t>
            </a:r>
            <a:r>
              <a:rPr lang="en-US" sz="700" i="1" dirty="0" err="1"/>
              <a:t>lena</a:t>
            </a:r>
            <a:r>
              <a:rPr lang="en-US" sz="700" i="1" dirty="0"/>
              <a:t>” 512x512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35506" y="6593403"/>
            <a:ext cx="13933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/>
              <a:t>Source </a:t>
            </a:r>
            <a:r>
              <a:rPr lang="en-US" sz="700" i="1" dirty="0" smtClean="0"/>
              <a:t>images: “</a:t>
            </a:r>
            <a:r>
              <a:rPr lang="en-US" sz="700" i="1" dirty="0" err="1" smtClean="0"/>
              <a:t>dave</a:t>
            </a:r>
            <a:r>
              <a:rPr lang="en-US" sz="700" i="1" dirty="0" smtClean="0"/>
              <a:t>”, “scene0” </a:t>
            </a:r>
            <a:endParaRPr lang="en-US" sz="700" i="1" dirty="0"/>
          </a:p>
        </p:txBody>
      </p:sp>
      <p:sp>
        <p:nvSpPr>
          <p:cNvPr id="20" name="Rectangle 19"/>
          <p:cNvSpPr/>
          <p:nvPr/>
        </p:nvSpPr>
        <p:spPr>
          <a:xfrm>
            <a:off x="5577586" y="6035040"/>
            <a:ext cx="1536700" cy="174986"/>
          </a:xfrm>
          <a:prstGeom prst="rect">
            <a:avLst/>
          </a:prstGeom>
          <a:solidFill>
            <a:srgbClr val="E7EF81">
              <a:alpha val="3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77586" y="6414195"/>
            <a:ext cx="1536700" cy="174986"/>
          </a:xfrm>
          <a:prstGeom prst="rect">
            <a:avLst/>
          </a:prstGeom>
          <a:solidFill>
            <a:srgbClr val="E7EF81">
              <a:alpha val="3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9" t="477" r="8803" b="50475"/>
          <a:stretch/>
        </p:blipFill>
        <p:spPr>
          <a:xfrm>
            <a:off x="1734581" y="3592649"/>
            <a:ext cx="6653455" cy="301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030" t="53015" r="71564" b="5080"/>
          <a:stretch/>
        </p:blipFill>
        <p:spPr>
          <a:xfrm>
            <a:off x="132815" y="775640"/>
            <a:ext cx="1468484" cy="2257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840" t="50635" r="994" b="794"/>
          <a:stretch/>
        </p:blipFill>
        <p:spPr>
          <a:xfrm>
            <a:off x="5142356" y="670427"/>
            <a:ext cx="3798900" cy="2257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3291" y="-139914"/>
            <a:ext cx="8229600" cy="8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Layer-B Use Case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2498681" y="1081277"/>
            <a:ext cx="1849120" cy="1264481"/>
          </a:xfrm>
          <a:prstGeom prst="cloudCallout">
            <a:avLst>
              <a:gd name="adj1" fmla="val 34661"/>
              <a:gd name="adj2" fmla="val 12356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sz="1600" dirty="0" smtClean="0"/>
              <a:t>(1-to-1)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1957093" y="1587361"/>
            <a:ext cx="406400" cy="211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474904" y="1526401"/>
            <a:ext cx="448909" cy="2116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8191" y="30232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Online input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9085" y="2981174"/>
            <a:ext cx="229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Offline-processed data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9567" y="605557"/>
            <a:ext cx="765453" cy="184666"/>
          </a:xfrm>
          <a:prstGeom prst="rect">
            <a:avLst/>
          </a:prstGeom>
          <a:solidFill>
            <a:srgbClr val="8E8E8E"/>
          </a:solidFill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Reference Frame</a:t>
            </a:r>
            <a:endParaRPr lang="en-US" sz="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349" y="733733"/>
            <a:ext cx="765453" cy="184666"/>
          </a:xfrm>
          <a:prstGeom prst="rect">
            <a:avLst/>
          </a:prstGeom>
          <a:solidFill>
            <a:srgbClr val="8E8E8E"/>
          </a:solidFill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Input Frame</a:t>
            </a:r>
            <a:endParaRPr lang="en-US" sz="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191" y="4877681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>Okay,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>Sincre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>,</a:t>
            </a:r>
          </a:p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> find Dave…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1" grpId="0"/>
      <p:bldP spid="12" grpId="0"/>
      <p:bldP spid="13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344</Words>
  <Application>Microsoft Macintosh PowerPoint</Application>
  <PresentationFormat>On-screen Show (4:3)</PresentationFormat>
  <Paragraphs>97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CHREC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Ojika</dc:creator>
  <cp:lastModifiedBy>David Ojika</cp:lastModifiedBy>
  <cp:revision>65</cp:revision>
  <dcterms:created xsi:type="dcterms:W3CDTF">2014-10-12T19:30:05Z</dcterms:created>
  <dcterms:modified xsi:type="dcterms:W3CDTF">2014-10-14T01:36:19Z</dcterms:modified>
</cp:coreProperties>
</file>