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H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649790846456693"/>
          <c:y val="0.12123055356603386"/>
          <c:w val="0.54137930610236218"/>
          <c:h val="0.8120689091985169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Rezultati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Poz</c:v>
                </c:pt>
                <c:pt idx="1">
                  <c:v>Neg</c:v>
                </c:pt>
                <c:pt idx="2">
                  <c:v>Neut</c:v>
                </c:pt>
                <c:pt idx="3">
                  <c:v>Mix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1217</c:v>
                </c:pt>
                <c:pt idx="1">
                  <c:v>331</c:v>
                </c:pt>
                <c:pt idx="2">
                  <c:v>1101</c:v>
                </c:pt>
                <c:pt idx="3">
                  <c:v>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5D-FA4E-80F0-FFDF8069771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1D7D-D364-EACF-0375-30FA32B36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F7FFD-4C40-1934-8051-8C89605AD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C9E6D-DB6F-2BA5-AEEC-3E06DDC5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BD2C-F8FB-2041-8F80-7526D3A8BCA5}" type="datetimeFigureOut">
              <a:rPr lang="en-HR" smtClean="0"/>
              <a:t>06/11/2024</a:t>
            </a:fld>
            <a:endParaRPr lang="en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3121B-A230-810D-1305-871FBA39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B5839-90ED-7EDC-1D1F-3AAC75FE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197E-410B-1845-ADD6-3B78B2E4DDD7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286368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AA52-5F17-E5BA-D203-2717E8E3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528BE-5BE4-C28A-DED4-74B52EDAE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08FD5-4464-DBC4-DEB8-1DA309E3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BD2C-F8FB-2041-8F80-7526D3A8BCA5}" type="datetimeFigureOut">
              <a:rPr lang="en-HR" smtClean="0"/>
              <a:t>06/11/2024</a:t>
            </a:fld>
            <a:endParaRPr lang="en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2BC6-CCE0-FAE7-3EAE-2607CAC6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C61AF-2DBC-D2C1-D55A-EED08ED9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197E-410B-1845-ADD6-3B78B2E4DDD7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405298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F0A467-80DA-AEE9-01F2-7D6B39135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DB99B-864A-7752-AC8C-2CD78605D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C0E02-04B0-709E-0833-9083A6EB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BD2C-F8FB-2041-8F80-7526D3A8BCA5}" type="datetimeFigureOut">
              <a:rPr lang="en-HR" smtClean="0"/>
              <a:t>06/11/2024</a:t>
            </a:fld>
            <a:endParaRPr lang="en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D7510-220F-A973-5BF7-C79F537C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C834E-D33A-C770-3D38-3F74E386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197E-410B-1845-ADD6-3B78B2E4DDD7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415178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BF77-2B7B-77E1-A95F-40E5EE7B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E953A-47FC-492F-020C-544314330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2A18-F08A-F4E7-3C3A-434FBE61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BD2C-F8FB-2041-8F80-7526D3A8BCA5}" type="datetimeFigureOut">
              <a:rPr lang="en-HR" smtClean="0"/>
              <a:t>06/11/2024</a:t>
            </a:fld>
            <a:endParaRPr lang="en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BAB75-B94E-A409-2F26-4722537D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57F94-3A7F-FC41-7438-2C1659D8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197E-410B-1845-ADD6-3B78B2E4DDD7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131927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8CF1-BBB1-5784-7156-7F1A4987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BAB5F-C0DF-B564-8AD9-674C7CD7F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5775F-840A-FBBC-6752-40291386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BD2C-F8FB-2041-8F80-7526D3A8BCA5}" type="datetimeFigureOut">
              <a:rPr lang="en-HR" smtClean="0"/>
              <a:t>06/11/2024</a:t>
            </a:fld>
            <a:endParaRPr lang="en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CD382-5AE3-696C-2FD7-37ED1629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ECEAB-72F4-0425-5F12-F91753E1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197E-410B-1845-ADD6-3B78B2E4DDD7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105706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3D52-4223-DDC9-ACA1-92430757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ADC0-AB37-F8B4-343D-7283ABE2B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8E8FC-47C3-8889-2E55-5C179512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04A6D-476C-82A2-5CDD-81734DE3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BD2C-F8FB-2041-8F80-7526D3A8BCA5}" type="datetimeFigureOut">
              <a:rPr lang="en-HR" smtClean="0"/>
              <a:t>06/11/2024</a:t>
            </a:fld>
            <a:endParaRPr lang="en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9BD00-9635-4663-130E-662C9210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D48C9-90B7-3DE8-0522-EDD31FA6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197E-410B-1845-ADD6-3B78B2E4DDD7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94160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D2AC-1C9D-F0DC-4245-2C372564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CF85B-7241-7B57-4826-129DAA578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AC692-AE2F-E509-82CC-DD73C84C3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9A008-F0F2-54A2-1799-8349DEE1C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51696-A66B-7C5C-7B0B-B62140EFD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81158-1506-D1F7-6407-46779620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BD2C-F8FB-2041-8F80-7526D3A8BCA5}" type="datetimeFigureOut">
              <a:rPr lang="en-HR" smtClean="0"/>
              <a:t>06/11/2024</a:t>
            </a:fld>
            <a:endParaRPr lang="en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1374B-1124-D200-65A7-2B2A787B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175AF-608E-3964-107C-0C76ABC4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197E-410B-1845-ADD6-3B78B2E4DDD7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377525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6439-338E-74E9-EE75-6A5953EC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46B4C-151F-4B5A-2E33-D7BDED82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BD2C-F8FB-2041-8F80-7526D3A8BCA5}" type="datetimeFigureOut">
              <a:rPr lang="en-HR" smtClean="0"/>
              <a:t>06/11/2024</a:t>
            </a:fld>
            <a:endParaRPr lang="en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F48C3-F0B3-53E5-942E-C55BF72D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3EF04-2551-038A-E78D-645EDC9B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197E-410B-1845-ADD6-3B78B2E4DDD7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234859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CC834-254C-246F-3A5E-C4E0CE56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BD2C-F8FB-2041-8F80-7526D3A8BCA5}" type="datetimeFigureOut">
              <a:rPr lang="en-HR" smtClean="0"/>
              <a:t>06/11/2024</a:t>
            </a:fld>
            <a:endParaRPr lang="en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C55AA-9CE1-31F3-1D03-1EAC71BA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9D17D-D7E0-4FB1-1961-82831BB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197E-410B-1845-ADD6-3B78B2E4DDD7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309580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9143-2964-F648-0E4E-08995408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4EC0-1E85-9B33-623A-F7C047FAE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8DFD3-2342-4E90-0A71-679CBC177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061B7-1EBC-BFAD-1740-F638F2A2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BD2C-F8FB-2041-8F80-7526D3A8BCA5}" type="datetimeFigureOut">
              <a:rPr lang="en-HR" smtClean="0"/>
              <a:t>06/11/2024</a:t>
            </a:fld>
            <a:endParaRPr lang="en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A349B-6AA2-A3DF-E623-7BD3E7C5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74CF4-A6A4-2DE7-84C8-27C89F4F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197E-410B-1845-ADD6-3B78B2E4DDD7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102569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155A-1286-C865-F1F5-34031DCD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256505-4F81-A9FB-7DD2-931342637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D197C-D887-053C-5772-BD038EEC0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D1B1C-6F3C-2AA4-F39B-3A63CBEE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BD2C-F8FB-2041-8F80-7526D3A8BCA5}" type="datetimeFigureOut">
              <a:rPr lang="en-HR" smtClean="0"/>
              <a:t>06/11/2024</a:t>
            </a:fld>
            <a:endParaRPr lang="en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880CF-2C24-2EBF-FDC1-6901C94C5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38A27-2B27-D01A-5E58-860AC781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197E-410B-1845-ADD6-3B78B2E4DDD7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185752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EB1C9-43C0-2711-B8D3-AB299DA3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ECC8A-732E-4B81-4F58-888754AE1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39203-4A62-7B3D-ED86-ACBFD1493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2EBD2C-F8FB-2041-8F80-7526D3A8BCA5}" type="datetimeFigureOut">
              <a:rPr lang="en-HR" smtClean="0"/>
              <a:t>06/11/2024</a:t>
            </a:fld>
            <a:endParaRPr lang="en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33A10-FDE9-9E1B-FD0F-C1B66004B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059CA-F76B-CC9F-A245-E5B0167B6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95197E-410B-1845-ADD6-3B78B2E4DDD7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4863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cenzijefilmova.com/adventure/" TargetMode="Externa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57C1-18D1-E424-A79F-CED00C433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R" dirty="0"/>
              <a:t>PROJEKT</a:t>
            </a:r>
            <a:br>
              <a:rPr lang="en-HR" dirty="0"/>
            </a:br>
            <a:r>
              <a:rPr lang="en-HR" dirty="0"/>
              <a:t>ANALIZE SENTIMENTA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F8F83-1AE8-BA1D-1E58-DD6FD3400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5042"/>
            <a:ext cx="9144000" cy="2045771"/>
          </a:xfrm>
        </p:spPr>
        <p:txBody>
          <a:bodyPr>
            <a:normAutofit fontScale="77500" lnSpcReduction="20000"/>
          </a:bodyPr>
          <a:lstStyle/>
          <a:p>
            <a:r>
              <a:rPr lang="en-HR" sz="2800" dirty="0"/>
              <a:t>Grupa BoViNiMa</a:t>
            </a:r>
          </a:p>
          <a:p>
            <a:r>
              <a:rPr lang="en-HR" dirty="0"/>
              <a:t>Borna Brcković</a:t>
            </a:r>
          </a:p>
          <a:p>
            <a:r>
              <a:rPr lang="en-HR" dirty="0"/>
              <a:t>Viktor Goleš</a:t>
            </a:r>
          </a:p>
          <a:p>
            <a:r>
              <a:rPr lang="en-HR" dirty="0"/>
              <a:t>Nina Meštrović</a:t>
            </a:r>
          </a:p>
          <a:p>
            <a:r>
              <a:rPr lang="en-HR" dirty="0"/>
              <a:t>Martin Grgona</a:t>
            </a:r>
          </a:p>
          <a:p>
            <a:r>
              <a:rPr lang="en-HR" dirty="0"/>
              <a:t>2023./2024.</a:t>
            </a:r>
          </a:p>
          <a:p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77495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C9AB-7647-EEAE-6498-A59255A2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Analiza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46F2-D1A6-0FD2-D79B-8986914E2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Nakon čišćenja, transformiranja </a:t>
            </a:r>
            <a:r>
              <a:rPr lang="hr-HR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labela</a:t>
            </a:r>
            <a:r>
              <a:rPr lang="hr-HR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i dobivenog indeksa</a:t>
            </a:r>
            <a:r>
              <a:rPr lang="en-HR" dirty="0">
                <a:effectLst/>
              </a:rPr>
              <a:t> </a:t>
            </a:r>
            <a:r>
              <a:rPr lang="en-HR" dirty="0">
                <a:effectLst/>
                <a:sym typeface="Wingdings" pitchFamily="2" charset="2"/>
              </a:rPr>
              <a:t> analiza koristeći 3 </a:t>
            </a:r>
            <a:r>
              <a:rPr lang="hr-HR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različita algoritma strojnog učenja: </a:t>
            </a:r>
            <a:r>
              <a:rPr lang="hr-HR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XGBoost</a:t>
            </a:r>
            <a:r>
              <a:rPr lang="hr-HR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Random Forest i SVM algoritam</a:t>
            </a:r>
            <a:r>
              <a:rPr lang="en-HR" dirty="0">
                <a:effectLst/>
              </a:rPr>
              <a:t> </a:t>
            </a:r>
          </a:p>
          <a:p>
            <a:r>
              <a:rPr lang="hr-HR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Cilj je bilo usporediti učinak ovih algoritama i identificirati onaj koji postiže najbolje rezultate na našem skupu podataka</a:t>
            </a:r>
          </a:p>
          <a:p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330536366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EACB0-1747-B40A-B9C9-810785A0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HR" sz="5400"/>
              <a:t>1. Metoda - XGBoost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CF659-4D54-4C15-C544-82EF7890D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hr-HR" sz="2200">
                <a:effectLst/>
                <a:ea typeface="Aptos" panose="020B0004020202020204" pitchFamily="34" charset="0"/>
              </a:rPr>
              <a:t>algoritam strojnog učenja s distribuiranim gradijentnim stablom odlučivanja (GBDT).</a:t>
            </a:r>
            <a:r>
              <a:rPr lang="en-HR" sz="2200">
                <a:effectLst/>
              </a:rPr>
              <a:t> </a:t>
            </a:r>
          </a:p>
          <a:p>
            <a:r>
              <a:rPr lang="en-US" sz="22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Točnost i F1-score su sljedeći:</a:t>
            </a:r>
            <a:br>
              <a:rPr lang="hr-HR" sz="22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2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Točnost: </a:t>
            </a:r>
            <a:r>
              <a:rPr lang="en-US" sz="2200" b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55.95%</a:t>
            </a:r>
            <a:br>
              <a:rPr lang="hr-HR" sz="22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2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F1-Score: </a:t>
            </a:r>
            <a:r>
              <a:rPr lang="en-US" sz="2200" b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42.12%</a:t>
            </a:r>
            <a:endParaRPr lang="en-HR" sz="2200" b="1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HR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A8D58-4CA0-46C5-AF3C-F4D1FDCE3D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10" y="640080"/>
            <a:ext cx="672029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6867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F32B4-7F92-6717-5550-5FDB6624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HR" sz="3800"/>
              <a:t>2. Metoda – Random Forrest Classifier (RFC)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8B651-FE8A-692F-356F-2B4944D7D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hr-HR" sz="2200" dirty="0">
                <a:effectLst/>
                <a:ea typeface="Aptos" panose="020B0004020202020204" pitchFamily="34" charset="0"/>
              </a:rPr>
              <a:t>koristi se više više stabala odlučivanja. Kombiniraju se rezultati stabala odlučivanja kako bi se postigao jedan rezultat</a:t>
            </a:r>
          </a:p>
          <a:p>
            <a:r>
              <a:rPr lang="en-US" sz="22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Točnost</a:t>
            </a:r>
            <a:r>
              <a:rPr lang="en-US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F1-score </a:t>
            </a:r>
            <a:r>
              <a:rPr lang="en-US" sz="22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en-US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sljedeći</a:t>
            </a:r>
            <a:r>
              <a:rPr lang="en-US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hr-HR" sz="22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2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Točnost</a:t>
            </a:r>
            <a:r>
              <a:rPr lang="en-US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2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56.61%</a:t>
            </a:r>
            <a:br>
              <a:rPr lang="hr-HR" sz="22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F1-Score: </a:t>
            </a:r>
            <a:r>
              <a:rPr lang="en-US" sz="22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36.53%</a:t>
            </a:r>
            <a:endParaRPr lang="en-HR" sz="22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HR" sz="2200" dirty="0">
              <a:effectLst/>
            </a:endParaRPr>
          </a:p>
          <a:p>
            <a:endParaRPr lang="en-HR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12A75-8766-C968-E2BA-7741172DE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10" y="657808"/>
            <a:ext cx="6698932" cy="556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0115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9BF4D-5880-56DC-81F8-1D5EB01C2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HR" sz="3800"/>
              <a:t>3. Metoda – Support Vector Machine (SVM)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9E46B-01D1-FD7F-785D-5800B7ED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hr-HR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algoritam strojnog učenja koji koristi modele nadziranog učenja za rješavanje složenih problema klasifikacije, regresije i otkrivanja izvanrednih vrijednosti izvođenjem optimalnih transformacija podataka koje određuju granice između podatkovnih točaka na temelju unaprijed definiranih klasa, oznaka ili izlaza</a:t>
            </a:r>
            <a:endParaRPr lang="en-HR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0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Točnost</a:t>
            </a: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F1-score </a:t>
            </a:r>
            <a:r>
              <a:rPr lang="en-US" sz="20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sljedeći</a:t>
            </a: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hr-HR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Točnost</a:t>
            </a: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61.01%</a:t>
            </a:r>
            <a:br>
              <a:rPr lang="hr-HR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F1-Score: </a:t>
            </a:r>
            <a:r>
              <a:rPr lang="en-US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40.95%</a:t>
            </a:r>
            <a:endParaRPr lang="en-HR" sz="20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HR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1AC08-7EEA-5F90-4C58-C6C8F9B29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824" y="908115"/>
            <a:ext cx="6415920" cy="532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3852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1613-89A4-400B-A7A0-3AAACE80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B386-D830-DEC4-93F4-3FC16B69D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  <a:ea typeface="Calibri" panose="020F0502020204030204" pitchFamily="34" charset="0"/>
              </a:rPr>
              <a:t>Najveću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dobivenu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točnost</a:t>
            </a:r>
            <a:r>
              <a:rPr lang="en-US" dirty="0">
                <a:effectLst/>
                <a:ea typeface="Calibri" panose="020F0502020204030204" pitchFamily="34" charset="0"/>
              </a:rPr>
              <a:t> (61.01%) </a:t>
            </a:r>
            <a:r>
              <a:rPr lang="en-US" dirty="0" err="1">
                <a:effectLst/>
                <a:ea typeface="Calibri" panose="020F0502020204030204" pitchFamily="34" charset="0"/>
              </a:rPr>
              <a:t>ima</a:t>
            </a:r>
            <a:r>
              <a:rPr lang="en-US" dirty="0">
                <a:effectLst/>
                <a:ea typeface="Calibri" panose="020F0502020204030204" pitchFamily="34" charset="0"/>
              </a:rPr>
              <a:t> support vector machine (SVM) </a:t>
            </a:r>
            <a:r>
              <a:rPr lang="en-US" dirty="0" err="1">
                <a:effectLst/>
                <a:ea typeface="Calibri" panose="020F0502020204030204" pitchFamily="34" charset="0"/>
              </a:rPr>
              <a:t>algoritam</a:t>
            </a:r>
            <a:r>
              <a:rPr lang="en-US" dirty="0">
                <a:effectLst/>
                <a:ea typeface="Calibri" panose="020F0502020204030204" pitchFamily="34" charset="0"/>
              </a:rPr>
              <a:t> pa </a:t>
            </a:r>
            <a:r>
              <a:rPr lang="en-US" dirty="0" err="1">
                <a:effectLst/>
                <a:ea typeface="Calibri" panose="020F0502020204030204" pitchFamily="34" charset="0"/>
              </a:rPr>
              <a:t>smo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iz</a:t>
            </a:r>
            <a:r>
              <a:rPr lang="en-US" dirty="0">
                <a:effectLst/>
                <a:ea typeface="Calibri" panose="020F0502020204030204" pitchFamily="34" charset="0"/>
              </a:rPr>
              <a:t> tog </a:t>
            </a:r>
            <a:r>
              <a:rPr lang="en-US" dirty="0" err="1">
                <a:effectLst/>
                <a:ea typeface="Calibri" panose="020F0502020204030204" pitchFamily="34" charset="0"/>
              </a:rPr>
              <a:t>razloga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odlučili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odabrati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njega</a:t>
            </a:r>
            <a:r>
              <a:rPr lang="en-US" dirty="0">
                <a:effectLst/>
                <a:ea typeface="Calibri" panose="020F0502020204030204" pitchFamily="34" charset="0"/>
              </a:rPr>
              <a:t> za </a:t>
            </a:r>
            <a:r>
              <a:rPr lang="en-US" dirty="0" err="1">
                <a:effectLst/>
                <a:ea typeface="Calibri" panose="020F0502020204030204" pitchFamily="34" charset="0"/>
              </a:rPr>
              <a:t>izradu</a:t>
            </a:r>
            <a:r>
              <a:rPr lang="en-US" dirty="0">
                <a:effectLst/>
                <a:ea typeface="Calibri" panose="020F0502020204030204" pitchFamily="34" charset="0"/>
              </a:rPr>
              <a:t> demo </a:t>
            </a:r>
            <a:r>
              <a:rPr lang="en-US" dirty="0" err="1">
                <a:effectLst/>
                <a:ea typeface="Calibri" panose="020F0502020204030204" pitchFamily="34" charset="0"/>
              </a:rPr>
              <a:t>aplikacije</a:t>
            </a:r>
            <a:endParaRPr lang="en-US" dirty="0">
              <a:ea typeface="Calibri" panose="020F0502020204030204" pitchFamily="34" charset="0"/>
            </a:endParaRPr>
          </a:p>
          <a:p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Kako</a:t>
            </a:r>
            <a:r>
              <a:rPr lang="en-US" dirty="0">
                <a:effectLst/>
                <a:ea typeface="Calibri" panose="020F0502020204030204" pitchFamily="34" charset="0"/>
              </a:rPr>
              <a:t> bi </a:t>
            </a:r>
            <a:r>
              <a:rPr lang="en-US" dirty="0" err="1">
                <a:effectLst/>
                <a:ea typeface="Calibri" panose="020F0502020204030204" pitchFamily="34" charset="0"/>
              </a:rPr>
              <a:t>aplikacija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funkcionirala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potrebno</a:t>
            </a:r>
            <a:r>
              <a:rPr lang="en-US" dirty="0">
                <a:effectLst/>
                <a:ea typeface="Calibri" panose="020F0502020204030204" pitchFamily="34" charset="0"/>
              </a:rPr>
              <a:t> je </a:t>
            </a:r>
            <a:r>
              <a:rPr lang="en-US" dirty="0" err="1">
                <a:effectLst/>
                <a:ea typeface="Calibri" panose="020F0502020204030204" pitchFamily="34" charset="0"/>
              </a:rPr>
              <a:t>napraviti</a:t>
            </a:r>
            <a:r>
              <a:rPr lang="en-US" dirty="0">
                <a:effectLst/>
                <a:ea typeface="Calibri" panose="020F0502020204030204" pitchFamily="34" charset="0"/>
              </a:rPr>
              <a:t> pickle file </a:t>
            </a:r>
            <a:r>
              <a:rPr lang="en-US" dirty="0" err="1">
                <a:effectLst/>
                <a:ea typeface="Calibri" panose="020F0502020204030204" pitchFamily="34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</a:rPr>
              <a:t> vectorizer file s </a:t>
            </a:r>
            <a:r>
              <a:rPr lang="en-US" dirty="0" err="1">
                <a:effectLst/>
                <a:ea typeface="Calibri" panose="020F0502020204030204" pitchFamily="34" charset="0"/>
              </a:rPr>
              <a:t>ekstenzijom</a:t>
            </a:r>
            <a:r>
              <a:rPr lang="en-US" dirty="0">
                <a:effectLst/>
                <a:ea typeface="Calibri" panose="020F0502020204030204" pitchFamily="34" charset="0"/>
              </a:rPr>
              <a:t> .</a:t>
            </a:r>
            <a:r>
              <a:rPr lang="en-US" dirty="0" err="1">
                <a:effectLst/>
                <a:ea typeface="Calibri" panose="020F0502020204030204" pitchFamily="34" charset="0"/>
              </a:rPr>
              <a:t>pkl</a:t>
            </a:r>
            <a:r>
              <a:rPr lang="en-HR" dirty="0">
                <a:effectLst/>
              </a:rPr>
              <a:t> </a:t>
            </a:r>
          </a:p>
          <a:p>
            <a:r>
              <a:rPr lang="hr-HR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Demo aplikaciju za analizu sentimenta, napravili smo koristeći </a:t>
            </a:r>
            <a:r>
              <a:rPr lang="hr-HR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Hugging</a:t>
            </a:r>
            <a:r>
              <a:rPr lang="hr-HR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Face platformu. </a:t>
            </a:r>
            <a:r>
              <a:rPr lang="hr-HR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Hugging</a:t>
            </a:r>
            <a:r>
              <a:rPr lang="hr-HR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Face je popularna platforma koja nudi širok spektar resursa za strojno učenje</a:t>
            </a:r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152474684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CCA5-C74D-8E16-D9DB-67F2B2C4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Rezultati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1ABB3-4CE0-E7C1-DDEB-657AED457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R" dirty="0"/>
              <a:t>Analiza sentimenta na primjeru 3063 rečenice o recenzijama filmova</a:t>
            </a:r>
          </a:p>
          <a:p>
            <a:r>
              <a:rPr lang="hr-HR" dirty="0">
                <a:effectLst/>
                <a:ea typeface="Aptos" panose="020B0004020202020204" pitchFamily="34" charset="0"/>
              </a:rPr>
              <a:t>Procesom anotacije, došlo smo do preciznosti </a:t>
            </a:r>
            <a:r>
              <a:rPr lang="hr-HR" dirty="0" err="1">
                <a:effectLst/>
                <a:ea typeface="Aptos" panose="020B0004020202020204" pitchFamily="34" charset="0"/>
              </a:rPr>
              <a:t>Fleissovom</a:t>
            </a:r>
            <a:r>
              <a:rPr lang="hr-HR" dirty="0">
                <a:effectLst/>
                <a:ea typeface="Aptos" panose="020B0004020202020204" pitchFamily="34" charset="0"/>
              </a:rPr>
              <a:t> </a:t>
            </a:r>
            <a:r>
              <a:rPr lang="hr-HR" dirty="0" err="1">
                <a:effectLst/>
                <a:ea typeface="Aptos" panose="020B0004020202020204" pitchFamily="34" charset="0"/>
              </a:rPr>
              <a:t>kappom</a:t>
            </a:r>
            <a:r>
              <a:rPr lang="hr-HR" dirty="0">
                <a:effectLst/>
                <a:ea typeface="Aptos" panose="020B0004020202020204" pitchFamily="34" charset="0"/>
              </a:rPr>
              <a:t> od </a:t>
            </a:r>
            <a:r>
              <a:rPr lang="hr-HR" b="1" dirty="0">
                <a:effectLst/>
                <a:ea typeface="Aptos" panose="020B0004020202020204" pitchFamily="34" charset="0"/>
              </a:rPr>
              <a:t>0.65</a:t>
            </a:r>
          </a:p>
          <a:p>
            <a:r>
              <a:rPr lang="hr-HR" dirty="0">
                <a:effectLst/>
                <a:ea typeface="Aptos" panose="020B0004020202020204" pitchFamily="34" charset="0"/>
              </a:rPr>
              <a:t>SVM je pokazao najbolju učinkovitost, s točnošću od </a:t>
            </a:r>
            <a:r>
              <a:rPr lang="hr-HR" b="1" dirty="0">
                <a:effectLst/>
                <a:ea typeface="Aptos" panose="020B0004020202020204" pitchFamily="34" charset="0"/>
              </a:rPr>
              <a:t>61.01%</a:t>
            </a:r>
            <a:r>
              <a:rPr lang="hr-HR" dirty="0">
                <a:effectLst/>
                <a:ea typeface="Aptos" panose="020B0004020202020204" pitchFamily="34" charset="0"/>
              </a:rPr>
              <a:t> i F1-scoreom od </a:t>
            </a:r>
            <a:r>
              <a:rPr lang="hr-HR" b="1" dirty="0">
                <a:effectLst/>
                <a:ea typeface="Aptos" panose="020B0004020202020204" pitchFamily="34" charset="0"/>
              </a:rPr>
              <a:t>40.95%</a:t>
            </a:r>
            <a:r>
              <a:rPr lang="en-HR" b="1" dirty="0">
                <a:effectLst/>
              </a:rPr>
              <a:t> </a:t>
            </a:r>
            <a:r>
              <a:rPr lang="en-HR" dirty="0">
                <a:effectLst/>
                <a:sym typeface="Wingdings" pitchFamily="2" charset="2"/>
              </a:rPr>
              <a:t> </a:t>
            </a:r>
            <a:r>
              <a:rPr lang="hr-HR" dirty="0">
                <a:effectLst/>
                <a:ea typeface="Aptos" panose="020B0004020202020204" pitchFamily="34" charset="0"/>
              </a:rPr>
              <a:t>F1-score </a:t>
            </a:r>
            <a:r>
              <a:rPr lang="hr-HR" u="sng" dirty="0">
                <a:effectLst/>
                <a:ea typeface="Aptos" panose="020B0004020202020204" pitchFamily="34" charset="0"/>
              </a:rPr>
              <a:t>manji</a:t>
            </a:r>
            <a:r>
              <a:rPr lang="hr-HR" dirty="0">
                <a:effectLst/>
                <a:ea typeface="Aptos" panose="020B0004020202020204" pitchFamily="34" charset="0"/>
              </a:rPr>
              <a:t> od </a:t>
            </a:r>
            <a:r>
              <a:rPr lang="hr-HR" b="1" dirty="0">
                <a:effectLst/>
                <a:ea typeface="Aptos" panose="020B0004020202020204" pitchFamily="34" charset="0"/>
              </a:rPr>
              <a:t>50%</a:t>
            </a:r>
            <a:r>
              <a:rPr lang="hr-HR" dirty="0">
                <a:effectLst/>
                <a:ea typeface="Aptos" panose="020B0004020202020204" pitchFamily="34" charset="0"/>
              </a:rPr>
              <a:t> ukazuje na to da algoritam ne daje najbolje vrijednosti za klasifikaciju </a:t>
            </a:r>
            <a:r>
              <a:rPr lang="hr-HR" dirty="0">
                <a:effectLst/>
                <a:ea typeface="Aptos" panose="020B0004020202020204" pitchFamily="34" charset="0"/>
                <a:sym typeface="Wingdings" pitchFamily="2" charset="2"/>
              </a:rPr>
              <a:t> </a:t>
            </a:r>
            <a:r>
              <a:rPr lang="hr-HR" dirty="0">
                <a:effectLst/>
                <a:ea typeface="Aptos" panose="020B0004020202020204" pitchFamily="34" charset="0"/>
              </a:rPr>
              <a:t>rezultati mogu poboljšati daljnjim treniranjem modela kroz više generacija, optimizacijom </a:t>
            </a:r>
            <a:r>
              <a:rPr lang="hr-HR" dirty="0" err="1">
                <a:effectLst/>
                <a:ea typeface="Aptos" panose="020B0004020202020204" pitchFamily="34" charset="0"/>
              </a:rPr>
              <a:t>hiperparametara</a:t>
            </a:r>
            <a:r>
              <a:rPr lang="hr-HR" dirty="0">
                <a:effectLst/>
                <a:ea typeface="Aptos" panose="020B0004020202020204" pitchFamily="34" charset="0"/>
              </a:rPr>
              <a:t> i postizanjem boljeg </a:t>
            </a:r>
            <a:r>
              <a:rPr lang="hr-HR" dirty="0" err="1">
                <a:effectLst/>
                <a:ea typeface="Aptos" panose="020B0004020202020204" pitchFamily="34" charset="0"/>
              </a:rPr>
              <a:t>Fleissovog</a:t>
            </a:r>
            <a:r>
              <a:rPr lang="hr-HR" dirty="0">
                <a:effectLst/>
                <a:ea typeface="Aptos" panose="020B0004020202020204" pitchFamily="34" charset="0"/>
              </a:rPr>
              <a:t> </a:t>
            </a:r>
            <a:r>
              <a:rPr lang="hr-HR" dirty="0" err="1">
                <a:effectLst/>
                <a:ea typeface="Aptos" panose="020B0004020202020204" pitchFamily="34" charset="0"/>
              </a:rPr>
              <a:t>kappa</a:t>
            </a:r>
            <a:r>
              <a:rPr lang="hr-HR" dirty="0">
                <a:effectLst/>
                <a:ea typeface="Aptos" panose="020B0004020202020204" pitchFamily="34" charset="0"/>
              </a:rPr>
              <a:t> indeksa</a:t>
            </a:r>
            <a:r>
              <a:rPr lang="en-HR" dirty="0">
                <a:effectLst/>
              </a:rPr>
              <a:t> </a:t>
            </a:r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310984903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79E8-F9E8-9A5D-5F17-C83B277F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8E79A-5E8B-9D70-F99D-190DF0AA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HR" dirty="0"/>
              <a:t>oguće unapređenje performansi modela i veća preciznost </a:t>
            </a:r>
          </a:p>
          <a:p>
            <a:pPr>
              <a:buFont typeface="Wingdings" pitchFamily="2" charset="2"/>
              <a:buChar char="à"/>
            </a:pPr>
            <a:r>
              <a:rPr lang="hr-HR" dirty="0">
                <a:effectLst/>
                <a:ea typeface="Aptos" panose="020B0004020202020204" pitchFamily="34" charset="0"/>
              </a:rPr>
              <a:t>uravnoteženje broja instanci za svaku kategoriju sentimenta </a:t>
            </a:r>
            <a:r>
              <a:rPr lang="hr-HR" sz="2400" dirty="0">
                <a:effectLst/>
                <a:ea typeface="Aptos" panose="020B0004020202020204" pitchFamily="34" charset="0"/>
              </a:rPr>
              <a:t>(jednako pozitivnih, negativnih itd. rečenica)</a:t>
            </a:r>
            <a:r>
              <a:rPr lang="en-HR" sz="2400" dirty="0">
                <a:effectLst/>
              </a:rPr>
              <a:t> </a:t>
            </a:r>
          </a:p>
          <a:p>
            <a:r>
              <a:rPr lang="en-HR" dirty="0"/>
              <a:t>Demonstrirali smo praktičnu primjenu modela na HuggingFace platformi</a:t>
            </a:r>
          </a:p>
          <a:p>
            <a:pPr marL="0" indent="0">
              <a:buNone/>
            </a:pPr>
            <a:r>
              <a:rPr lang="en-HR" sz="2400" dirty="0">
                <a:sym typeface="Wingdings" pitchFamily="2" charset="2"/>
              </a:rPr>
              <a:t> </a:t>
            </a:r>
            <a:r>
              <a:rPr lang="hr-HR" sz="2400" dirty="0">
                <a:effectLst/>
                <a:ea typeface="Aptos" panose="020B0004020202020204" pitchFamily="34" charset="0"/>
              </a:rPr>
              <a:t>Aplikacija omogućuje korisniku da unese tekst i dobije vrijednost sentimenta kao povratnu informaciju, čime smo pokazali kako se naši rezultati mogu koristiti u stvarnom svijetu</a:t>
            </a:r>
            <a:r>
              <a:rPr lang="en-HR" sz="2400" dirty="0">
                <a:effectLst/>
              </a:rPr>
              <a:t> </a:t>
            </a:r>
            <a:endParaRPr lang="en-HR" sz="2400" dirty="0"/>
          </a:p>
          <a:p>
            <a:pPr>
              <a:buFont typeface="Wingdings" pitchFamily="2" charset="2"/>
              <a:buChar char="à"/>
            </a:pPr>
            <a:endParaRPr lang="en-HR" sz="2400" dirty="0"/>
          </a:p>
          <a:p>
            <a:pPr>
              <a:buFont typeface="Wingdings" pitchFamily="2" charset="2"/>
              <a:buChar char="à"/>
            </a:pPr>
            <a:endParaRPr lang="en-HR" sz="2400" dirty="0"/>
          </a:p>
          <a:p>
            <a:endParaRPr lang="en-HR" sz="2400" dirty="0"/>
          </a:p>
          <a:p>
            <a:pPr marL="0" indent="0">
              <a:buNone/>
            </a:pPr>
            <a:endParaRPr lang="en-HR" sz="2400" dirty="0"/>
          </a:p>
        </p:txBody>
      </p:sp>
    </p:spTree>
    <p:extLst>
      <p:ext uri="{BB962C8B-B14F-4D97-AF65-F5344CB8AC3E}">
        <p14:creationId xmlns:p14="http://schemas.microsoft.com/office/powerpoint/2010/main" val="286621555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1FD6-6228-1B96-27FA-4E98CDCD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AF1F-230E-7428-DA36-71BAE608A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Projekt je uspješno prikazao cijeli proces analize sentimenta, od samog prikupljanja do treniranja i implementacije modela. </a:t>
            </a:r>
          </a:p>
          <a:p>
            <a:r>
              <a:rPr lang="hr-HR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Uvelike smo napredovali u razumijevanju analize sentimenta te stvorili bazu za daljnja istraživanja i razvoj u danom području. </a:t>
            </a:r>
            <a:endParaRPr lang="en-HR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111273027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0A65-5549-45A1-7D33-D77C3317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Što je naš projekt?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144E8-196E-2293-7F46-D5B4E11AE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ea typeface="Aptos" panose="020B0004020202020204" pitchFamily="34" charset="0"/>
                <a:cs typeface="Times New Roman" panose="02020603050405020304" pitchFamily="18" charset="0"/>
              </a:rPr>
              <a:t>Ž</a:t>
            </a:r>
            <a:r>
              <a:rPr lang="hr-HR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elimo izgraditi i evaluirati model za analizu sentimenta na hrvatskom jeziku koristeći recenzije avanturističkih filmova</a:t>
            </a:r>
            <a:r>
              <a:rPr lang="en-HR" dirty="0">
                <a:effectLst/>
              </a:rPr>
              <a:t> </a:t>
            </a:r>
            <a:endParaRPr lang="en-GB" dirty="0"/>
          </a:p>
          <a:p>
            <a:r>
              <a:rPr lang="en-GB" dirty="0"/>
              <a:t>Analiza </a:t>
            </a:r>
            <a:r>
              <a:rPr lang="en-GB" dirty="0" err="1"/>
              <a:t>sentimenta</a:t>
            </a:r>
            <a:r>
              <a:rPr lang="en-GB" dirty="0"/>
              <a:t> - A</a:t>
            </a:r>
            <a:r>
              <a:rPr lang="en-HR" dirty="0"/>
              <a:t>lat za razumijevanje emocija u tekstu. Pomaže razumijevanju prirode subjektivnog sadržaja</a:t>
            </a:r>
          </a:p>
          <a:p>
            <a:r>
              <a:rPr lang="en-HR" dirty="0"/>
              <a:t> koristili smo tri algoritma strojnog učenja: XGBoost, Random Forest Classifier, 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303071376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E614-2B74-9CD6-E565-37CAAE4F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Cilj projekta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25F24-4C5A-3832-DBE6-994397231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razviti model koji može precizno klasificirati rečenice prema sentimentu (pozitivan, negativan, neutralan, mješovit), unatoč neravnoteži u distribuciji oznaka i složenosti prirodnog jezika uz pomoć </a:t>
            </a:r>
            <a:r>
              <a:rPr lang="hr-HR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anotatora</a:t>
            </a:r>
            <a:r>
              <a:rPr lang="hr-HR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i zadanih smjernica. </a:t>
            </a:r>
          </a:p>
          <a:p>
            <a:r>
              <a:rPr lang="en-GB" dirty="0"/>
              <a:t>P</a:t>
            </a:r>
            <a:r>
              <a:rPr lang="en-HR" dirty="0"/>
              <a:t>rojekt pruža uvid u: važnost analize sentimenta, </a:t>
            </a:r>
            <a:r>
              <a:rPr lang="hr-HR" dirty="0">
                <a:effectLst/>
                <a:ea typeface="Aptos" panose="020B0004020202020204" pitchFamily="34" charset="0"/>
              </a:rPr>
              <a:t>korake od prikupljanja do evaluacije modela i istaknuti potencijal analize sentimenta u interpretaciji ljudskih emocija</a:t>
            </a:r>
            <a:endParaRPr lang="en-HR" dirty="0"/>
          </a:p>
          <a:p>
            <a:endParaRPr lang="hr-HR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349536375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1EDF-5933-73FF-E0F2-600BD3F5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Stvaranje skupa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6DA31-E306-CDA3-32D4-B5DF3DBDA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na temelju recenzija avanturističkih filmova s poveznice </a:t>
            </a:r>
            <a:r>
              <a:rPr lang="hr-HR" u="sng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https://www.recenzijefilmova.com/adventure/</a:t>
            </a:r>
            <a:r>
              <a:rPr lang="hr-HR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</a:t>
            </a:r>
            <a:r>
              <a:rPr lang="en-HR" dirty="0">
                <a:effectLst/>
              </a:rPr>
              <a:t> </a:t>
            </a:r>
          </a:p>
          <a:p>
            <a:r>
              <a:rPr lang="en-GB" dirty="0"/>
              <a:t>R</a:t>
            </a:r>
            <a:r>
              <a:rPr lang="en-HR" dirty="0"/>
              <a:t>ecenzije služe za stvaranje skupa podataka kojima je svrha treniranje modela</a:t>
            </a:r>
          </a:p>
          <a:p>
            <a:r>
              <a:rPr lang="en-HR" dirty="0"/>
              <a:t>3063 rečenice</a:t>
            </a:r>
          </a:p>
          <a:p>
            <a:r>
              <a:rPr lang="en-HR" dirty="0"/>
              <a:t>Prvotno </a:t>
            </a:r>
            <a:r>
              <a:rPr lang="hr-HR" dirty="0">
                <a:effectLst/>
                <a:ea typeface="Aptos" panose="020B0004020202020204" pitchFamily="34" charset="0"/>
              </a:rPr>
              <a:t>samo pozitivan, negativan i neutralan sentiment</a:t>
            </a:r>
            <a:r>
              <a:rPr lang="en-HR" dirty="0">
                <a:effectLst/>
              </a:rPr>
              <a:t> </a:t>
            </a:r>
          </a:p>
          <a:p>
            <a:r>
              <a:rPr lang="en-GB" dirty="0"/>
              <a:t>N</a:t>
            </a:r>
            <a:r>
              <a:rPr lang="en-HR" dirty="0"/>
              <a:t>akon testne anotacije smo dodali </a:t>
            </a:r>
            <a:r>
              <a:rPr lang="en-GB" dirty="0"/>
              <a:t>i</a:t>
            </a:r>
            <a:r>
              <a:rPr lang="en-HR" dirty="0"/>
              <a:t> mješoviti sentiment</a:t>
            </a:r>
          </a:p>
        </p:txBody>
      </p:sp>
    </p:spTree>
    <p:extLst>
      <p:ext uri="{BB962C8B-B14F-4D97-AF65-F5344CB8AC3E}">
        <p14:creationId xmlns:p14="http://schemas.microsoft.com/office/powerpoint/2010/main" val="168749413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8EB4-68B2-404E-5FD5-DEDC6D87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Definicije sentimenta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0D1C0-DBC1-1713-FA34-411CCF08E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</a:t>
            </a:r>
            <a:r>
              <a:rPr lang="en-HR" dirty="0"/>
              <a:t>efinirali smo </a:t>
            </a:r>
            <a:r>
              <a:rPr lang="hr-HR" dirty="0">
                <a:effectLst/>
                <a:ea typeface="Aptos" panose="020B0004020202020204" pitchFamily="34" charset="0"/>
              </a:rPr>
              <a:t>svaki sentiment te smo dodali i primjere rečenica</a:t>
            </a:r>
          </a:p>
          <a:p>
            <a:r>
              <a:rPr lang="en-HR" dirty="0"/>
              <a:t>Pozitivan: zadovoljstvo, screća </a:t>
            </a:r>
            <a:r>
              <a:rPr lang="en-GB" dirty="0"/>
              <a:t>i</a:t>
            </a:r>
            <a:r>
              <a:rPr lang="en-HR" dirty="0"/>
              <a:t> sve druge pozitivne emocije</a:t>
            </a:r>
          </a:p>
          <a:p>
            <a:r>
              <a:rPr lang="en-HR" dirty="0"/>
              <a:t>Negativan: nezadovoljstvo, tuga </a:t>
            </a:r>
            <a:r>
              <a:rPr lang="en-GB" dirty="0"/>
              <a:t>i</a:t>
            </a:r>
            <a:r>
              <a:rPr lang="en-HR" dirty="0"/>
              <a:t> dr.</a:t>
            </a:r>
          </a:p>
          <a:p>
            <a:r>
              <a:rPr lang="en-HR" dirty="0"/>
              <a:t>Neutralan: nema izražen sentiment, objektivna, opisna ili činjenična</a:t>
            </a:r>
          </a:p>
          <a:p>
            <a:r>
              <a:rPr lang="en-HR" dirty="0"/>
              <a:t>Mješovit: sadrži pozitivan i negativan sentiment, </a:t>
            </a:r>
            <a:r>
              <a:rPr lang="hr-HR" dirty="0">
                <a:effectLst/>
                <a:ea typeface="Aptos" panose="020B0004020202020204" pitchFamily="34" charset="0"/>
              </a:rPr>
              <a:t>i rečenice koje izražavaju konfuziju i dvosmislenost.</a:t>
            </a:r>
            <a:r>
              <a:rPr lang="en-HR" dirty="0">
                <a:effectLst/>
              </a:rPr>
              <a:t> </a:t>
            </a:r>
            <a:endParaRPr lang="en-HR" dirty="0"/>
          </a:p>
          <a:p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428216050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15CE-277E-0235-CB22-FAFF9111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Proces anotiranja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5F997-5D29-2B50-C672-2E5B0F69C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>
                <a:effectLst/>
                <a:ea typeface="Aptos" panose="020B0004020202020204" pitchFamily="34" charset="0"/>
              </a:rPr>
              <a:t>Podijelili smo skup na jednake dijelove tako da je svaku rečenicu anotiralo troje članova grupe</a:t>
            </a:r>
            <a:r>
              <a:rPr lang="en-HR" dirty="0">
                <a:effectLst/>
              </a:rPr>
              <a:t> </a:t>
            </a:r>
          </a:p>
          <a:p>
            <a:r>
              <a:rPr lang="hr-HR" dirty="0">
                <a:effectLst/>
                <a:ea typeface="Aptos" panose="020B0004020202020204" pitchFamily="34" charset="0"/>
              </a:rPr>
              <a:t>Svaki je član anotirao oko 2297 rečenica</a:t>
            </a:r>
            <a:r>
              <a:rPr lang="en-HR" dirty="0">
                <a:effectLst/>
              </a:rPr>
              <a:t> </a:t>
            </a:r>
            <a:endParaRPr lang="en-HR" dirty="0"/>
          </a:p>
          <a:p>
            <a:r>
              <a:rPr lang="hr-HR" dirty="0">
                <a:effectLst/>
                <a:ea typeface="Aptos" panose="020B0004020202020204" pitchFamily="34" charset="0"/>
              </a:rPr>
              <a:t>Na kraju smo ručno prolazili sve anotacije te smo popunjavali stupac u tablici koja sadržava konačan sentiment</a:t>
            </a:r>
            <a:r>
              <a:rPr lang="en-HR" dirty="0">
                <a:effectLst/>
              </a:rPr>
              <a:t> </a:t>
            </a:r>
          </a:p>
          <a:p>
            <a:r>
              <a:rPr lang="en-GB" dirty="0" err="1"/>
              <a:t>Složili</a:t>
            </a:r>
            <a:r>
              <a:rPr lang="en-GB" dirty="0"/>
              <a:t> </a:t>
            </a:r>
            <a:r>
              <a:rPr lang="en-GB" dirty="0" err="1"/>
              <a:t>smo</a:t>
            </a:r>
            <a:r>
              <a:rPr lang="en-GB" dirty="0"/>
              <a:t> se </a:t>
            </a:r>
            <a:r>
              <a:rPr lang="en-GB" dirty="0" err="1"/>
              <a:t>oko</a:t>
            </a:r>
            <a:r>
              <a:rPr lang="en-GB" dirty="0"/>
              <a:t> </a:t>
            </a:r>
            <a:r>
              <a:rPr lang="en-GB" dirty="0" err="1"/>
              <a:t>većine</a:t>
            </a:r>
            <a:r>
              <a:rPr lang="en-GB" dirty="0"/>
              <a:t> </a:t>
            </a:r>
            <a:r>
              <a:rPr lang="en-GB" dirty="0" err="1"/>
              <a:t>rečenica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 err="1">
                <a:sym typeface="Wingdings" pitchFamily="2" charset="2"/>
              </a:rPr>
              <a:t>tamo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gdje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nismo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smo</a:t>
            </a:r>
            <a:r>
              <a:rPr lang="en-GB" dirty="0">
                <a:sym typeface="Wingdings" pitchFamily="2" charset="2"/>
              </a:rPr>
              <a:t> </a:t>
            </a:r>
            <a:r>
              <a:rPr lang="hr-HR" dirty="0">
                <a:effectLst/>
                <a:ea typeface="Aptos" panose="020B0004020202020204" pitchFamily="34" charset="0"/>
              </a:rPr>
              <a:t>ponovno razmotrili rečenicu te smo zajedno došli do zaključka oko odgovarajućeg sentimenta</a:t>
            </a:r>
            <a:r>
              <a:rPr lang="en-HR" dirty="0">
                <a:effectLst/>
              </a:rPr>
              <a:t> </a:t>
            </a:r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125421113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77C0-0898-86BB-7915-B947D672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Rezultati anotacije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739E7-E41F-A534-5B26-61431C9AB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R" dirty="0"/>
              <a:t>Pozitivan (poz) sentiment </a:t>
            </a:r>
            <a:r>
              <a:rPr lang="en-HR" dirty="0">
                <a:sym typeface="Wingdings" pitchFamily="2" charset="2"/>
              </a:rPr>
              <a:t> 1217</a:t>
            </a:r>
          </a:p>
          <a:p>
            <a:r>
              <a:rPr lang="en-HR" dirty="0">
                <a:sym typeface="Wingdings" pitchFamily="2" charset="2"/>
              </a:rPr>
              <a:t>Neutralan (neut)sentiment  1101</a:t>
            </a:r>
          </a:p>
          <a:p>
            <a:r>
              <a:rPr lang="en-HR" dirty="0">
                <a:sym typeface="Wingdings" pitchFamily="2" charset="2"/>
              </a:rPr>
              <a:t>Mješovit (mix) sentiment  414</a:t>
            </a:r>
          </a:p>
          <a:p>
            <a:r>
              <a:rPr lang="en-HR" dirty="0">
                <a:sym typeface="Wingdings" pitchFamily="2" charset="2"/>
              </a:rPr>
              <a:t>Negativan (neg) sentiment  331</a:t>
            </a:r>
            <a:endParaRPr lang="en-HR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A3C915-0F6C-B300-9EFE-628B8DD7F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1700493"/>
              </p:ext>
            </p:extLst>
          </p:nvPr>
        </p:nvGraphicFramePr>
        <p:xfrm>
          <a:off x="5912883" y="914399"/>
          <a:ext cx="6165702" cy="4628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588872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7922-C4E1-7248-5D0C-4F912B26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Metodologija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850A-034B-AD14-D811-1750A933F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926"/>
            <a:ext cx="10515600" cy="5114260"/>
          </a:xfrm>
        </p:spPr>
        <p:txBody>
          <a:bodyPr>
            <a:normAutofit/>
          </a:bodyPr>
          <a:lstStyle/>
          <a:p>
            <a:r>
              <a:rPr lang="en-HR" dirty="0"/>
              <a:t>Prije izgradnje modela </a:t>
            </a:r>
            <a:r>
              <a:rPr lang="en-HR" dirty="0">
                <a:sym typeface="Wingdings" pitchFamily="2" charset="2"/>
              </a:rPr>
              <a:t> </a:t>
            </a:r>
            <a:r>
              <a:rPr lang="hr-HR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izračunati </a:t>
            </a:r>
            <a:r>
              <a:rPr lang="hr-HR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fleiss</a:t>
            </a:r>
            <a:r>
              <a:rPr lang="hr-HR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– </a:t>
            </a:r>
            <a:r>
              <a:rPr lang="hr-HR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kappa</a:t>
            </a:r>
            <a:r>
              <a:rPr lang="hr-HR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indeks</a:t>
            </a:r>
            <a:r>
              <a:rPr lang="en-HR" dirty="0">
                <a:effectLst/>
              </a:rPr>
              <a:t> </a:t>
            </a:r>
            <a:r>
              <a:rPr lang="en-HR" dirty="0">
                <a:effectLst/>
                <a:sym typeface="Wingdings" pitchFamily="2" charset="2"/>
              </a:rPr>
              <a:t> </a:t>
            </a:r>
            <a:r>
              <a:rPr lang="hr-HR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koliko pouzdano tri ili više ocjenjivača mjere istu stvar</a:t>
            </a:r>
            <a:r>
              <a:rPr lang="en-HR" dirty="0">
                <a:effectLst/>
              </a:rPr>
              <a:t> </a:t>
            </a:r>
          </a:p>
          <a:p>
            <a:r>
              <a:rPr lang="en-HR" dirty="0"/>
              <a:t>1. korak: </a:t>
            </a:r>
            <a:r>
              <a:rPr lang="hr-HR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pretvaranje prethodno </a:t>
            </a:r>
            <a:r>
              <a:rPr lang="hr-HR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anotiranih</a:t>
            </a:r>
            <a:r>
              <a:rPr lang="hr-HR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recenzija, tj</a:t>
            </a:r>
            <a:r>
              <a:rPr lang="hr-HR" dirty="0">
                <a:solidFill>
                  <a:srgbClr val="000000"/>
                </a:solidFill>
                <a:ea typeface="Calibri" panose="020F0502020204030204" pitchFamily="34" charset="0"/>
              </a:rPr>
              <a:t>.</a:t>
            </a:r>
            <a:r>
              <a:rPr lang="hr-HR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hr-HR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labela</a:t>
            </a:r>
            <a:r>
              <a:rPr lang="hr-HR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svake rečenice, u brojčane vrijednosti kako bismo ih mogli unijeti u funkciju koja računa prethodno navedeni indeks.</a:t>
            </a:r>
          </a:p>
          <a:p>
            <a:r>
              <a:rPr lang="hr-HR" dirty="0">
                <a:solidFill>
                  <a:srgbClr val="000000"/>
                </a:solidFill>
              </a:rPr>
              <a:t>Svaka </a:t>
            </a:r>
            <a:r>
              <a:rPr lang="hr-HR" dirty="0" err="1">
                <a:solidFill>
                  <a:srgbClr val="000000"/>
                </a:solidFill>
              </a:rPr>
              <a:t>labela</a:t>
            </a:r>
            <a:r>
              <a:rPr lang="hr-HR" dirty="0">
                <a:solidFill>
                  <a:srgbClr val="000000"/>
                </a:solidFill>
              </a:rPr>
              <a:t> ima svoj odgovarajući broj:</a:t>
            </a:r>
          </a:p>
          <a:p>
            <a:pPr marL="0" lvl="0" indent="0" algn="just">
              <a:lnSpc>
                <a:spcPct val="107000"/>
              </a:lnSpc>
              <a:buNone/>
            </a:pPr>
            <a:r>
              <a:rPr lang="hr-HR" sz="2600" kern="1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poz</a:t>
            </a:r>
            <a:r>
              <a:rPr lang="hr-HR" sz="26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0	</a:t>
            </a:r>
            <a:r>
              <a:rPr lang="hr-HR" sz="2600" kern="1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neg</a:t>
            </a:r>
            <a:r>
              <a:rPr lang="hr-HR" sz="26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1</a:t>
            </a:r>
            <a:r>
              <a:rPr lang="en-HR" sz="26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hr-HR" sz="2600" kern="1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neut</a:t>
            </a:r>
            <a:r>
              <a:rPr lang="hr-HR" sz="26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2	mix = 3</a:t>
            </a:r>
          </a:p>
          <a:p>
            <a:pPr marL="0" lvl="0" indent="0" algn="just">
              <a:lnSpc>
                <a:spcPct val="107000"/>
              </a:lnSpc>
              <a:buNone/>
            </a:pPr>
            <a:r>
              <a:rPr lang="en-HR" sz="3000" dirty="0">
                <a:sym typeface="Wingdings" pitchFamily="2" charset="2"/>
              </a:rPr>
              <a:t> </a:t>
            </a:r>
            <a:r>
              <a:rPr lang="en-HR" sz="3000" dirty="0"/>
              <a:t>To smo postigli koristeći programski jezik Python</a:t>
            </a:r>
          </a:p>
          <a:p>
            <a:pPr marL="0" lvl="0" indent="0" algn="just">
              <a:lnSpc>
                <a:spcPct val="107000"/>
              </a:lnSpc>
              <a:buNone/>
            </a:pPr>
            <a:endParaRPr lang="en-HR" sz="3000" dirty="0"/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HR" sz="3000" kern="10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HR" sz="2600" kern="1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HR" dirty="0">
              <a:effectLst/>
            </a:endParaRPr>
          </a:p>
          <a:p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401064597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94BF-1A8B-5B0C-09DA-192CCFE8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C8333-BB50-F8A3-5BAC-34E96A2D9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Fleiss – kappa index koji </a:t>
            </a:r>
            <a:r>
              <a:rPr lang="en-US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smo</a:t>
            </a: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dobili</a:t>
            </a: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en-US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0.648</a:t>
            </a:r>
            <a:endParaRPr lang="en-HR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effectLst/>
                <a:ea typeface="Calibri" panose="020F0502020204030204" pitchFamily="34" charset="0"/>
              </a:rPr>
              <a:t>prije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treniranja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samih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modela</a:t>
            </a:r>
            <a:r>
              <a:rPr lang="en-US" dirty="0">
                <a:effectLst/>
                <a:ea typeface="Calibri" panose="020F0502020204030204" pitchFamily="34" charset="0"/>
              </a:rPr>
              <a:t>/</a:t>
            </a:r>
            <a:r>
              <a:rPr lang="en-US" dirty="0" err="1">
                <a:effectLst/>
                <a:ea typeface="Calibri" panose="020F0502020204030204" pitchFamily="34" charset="0"/>
              </a:rPr>
              <a:t>metoda</a:t>
            </a:r>
            <a:r>
              <a:rPr lang="en-US" dirty="0">
                <a:effectLst/>
                <a:ea typeface="Calibri" panose="020F0502020204030204" pitchFamily="34" charset="0"/>
              </a:rPr>
              <a:t>; </a:t>
            </a:r>
            <a:r>
              <a:rPr lang="en-US" dirty="0" err="1">
                <a:effectLst/>
                <a:ea typeface="Calibri" panose="020F0502020204030204" pitchFamily="34" charset="0"/>
              </a:rPr>
              <a:t>svaku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recenziju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anotaciju</a:t>
            </a:r>
            <a:r>
              <a:rPr lang="en-US" dirty="0">
                <a:effectLst/>
                <a:ea typeface="Calibri" panose="020F0502020204030204" pitchFamily="34" charset="0"/>
              </a:rPr>
              <a:t> (</a:t>
            </a:r>
            <a:r>
              <a:rPr lang="en-US" dirty="0" err="1">
                <a:effectLst/>
                <a:ea typeface="Calibri" panose="020F0502020204030204" pitchFamily="34" charset="0"/>
              </a:rPr>
              <a:t>ona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koja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prevladava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između</a:t>
            </a:r>
            <a:r>
              <a:rPr lang="en-US" dirty="0">
                <a:effectLst/>
                <a:ea typeface="Calibri" panose="020F0502020204030204" pitchFamily="34" charset="0"/>
              </a:rPr>
              <a:t> 3 </a:t>
            </a:r>
            <a:r>
              <a:rPr lang="en-US" dirty="0" err="1">
                <a:effectLst/>
                <a:ea typeface="Calibri" panose="020F0502020204030204" pitchFamily="34" charset="0"/>
              </a:rPr>
              <a:t>dodjeljenih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anotacija</a:t>
            </a:r>
            <a:r>
              <a:rPr lang="en-US" dirty="0">
                <a:effectLst/>
                <a:ea typeface="Calibri" panose="020F0502020204030204" pitchFamily="34" charset="0"/>
              </a:rPr>
              <a:t>) </a:t>
            </a:r>
            <a:r>
              <a:rPr lang="en-US" dirty="0" err="1">
                <a:effectLst/>
                <a:ea typeface="Calibri" panose="020F0502020204030204" pitchFamily="34" charset="0"/>
              </a:rPr>
              <a:t>pohranili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smo</a:t>
            </a:r>
            <a:r>
              <a:rPr lang="en-US" dirty="0">
                <a:effectLst/>
                <a:ea typeface="Calibri" panose="020F0502020204030204" pitchFamily="34" charset="0"/>
              </a:rPr>
              <a:t> u </a:t>
            </a:r>
            <a:r>
              <a:rPr lang="en-US" dirty="0" err="1">
                <a:effectLst/>
                <a:ea typeface="Calibri" panose="020F0502020204030204" pitchFamily="34" charset="0"/>
              </a:rPr>
              <a:t>zasebne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liste</a:t>
            </a:r>
            <a:r>
              <a:rPr lang="en-HR" dirty="0">
                <a:effectLst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effectLst/>
                <a:ea typeface="Calibri" panose="020F0502020204030204" pitchFamily="34" charset="0"/>
              </a:rPr>
              <a:t>Sve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labele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koje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su</a:t>
            </a:r>
            <a:r>
              <a:rPr lang="en-US" dirty="0">
                <a:effectLst/>
                <a:ea typeface="Calibri" panose="020F0502020204030204" pitchFamily="34" charset="0"/>
              </a:rPr>
              <a:t> bile </a:t>
            </a:r>
            <a:r>
              <a:rPr lang="en-US" dirty="0" err="1">
                <a:effectLst/>
                <a:ea typeface="Calibri" panose="020F0502020204030204" pitchFamily="34" charset="0"/>
              </a:rPr>
              <a:t>krivo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unešene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ispravili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smo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spremili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ih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tako</a:t>
            </a:r>
            <a:r>
              <a:rPr lang="en-US" dirty="0">
                <a:effectLst/>
                <a:ea typeface="Calibri" panose="020F0502020204030204" pitchFamily="34" charset="0"/>
              </a:rPr>
              <a:t> da </a:t>
            </a:r>
            <a:r>
              <a:rPr lang="en-US" dirty="0" err="1">
                <a:effectLst/>
                <a:ea typeface="Calibri" panose="020F0502020204030204" pitchFamily="34" charset="0"/>
              </a:rPr>
              <a:t>su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napisane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malim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slovima</a:t>
            </a:r>
            <a:r>
              <a:rPr lang="en-HR" dirty="0">
                <a:effectLst/>
              </a:rPr>
              <a:t> </a:t>
            </a:r>
            <a:endParaRPr lang="en-HR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11197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891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PROJEKT ANALIZE SENTIMENTA</vt:lpstr>
      <vt:lpstr>Što je naš projekt?</vt:lpstr>
      <vt:lpstr>Cilj projekta</vt:lpstr>
      <vt:lpstr>Stvaranje skupa podataka</vt:lpstr>
      <vt:lpstr>Definicije sentimenta</vt:lpstr>
      <vt:lpstr>Proces anotiranja</vt:lpstr>
      <vt:lpstr>Rezultati anotacije</vt:lpstr>
      <vt:lpstr>Metodologija </vt:lpstr>
      <vt:lpstr>PowerPoint Presentation</vt:lpstr>
      <vt:lpstr>Analiza</vt:lpstr>
      <vt:lpstr>1. Metoda - XGBoost</vt:lpstr>
      <vt:lpstr>2. Metoda – Random Forrest Classifier (RFC) </vt:lpstr>
      <vt:lpstr>3. Metoda – Support Vector Machine (SVM)</vt:lpstr>
      <vt:lpstr>PowerPoint Presentation</vt:lpstr>
      <vt:lpstr>Rezultati</vt:lpstr>
      <vt:lpstr>PowerPoint Presentation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ANALIZE SENTIMENTA</dc:title>
  <dc:creator>Martin Grgona</dc:creator>
  <cp:lastModifiedBy>Nina Meštrović</cp:lastModifiedBy>
  <cp:revision>2</cp:revision>
  <dcterms:created xsi:type="dcterms:W3CDTF">2024-06-10T18:25:01Z</dcterms:created>
  <dcterms:modified xsi:type="dcterms:W3CDTF">2024-06-10T22:00:17Z</dcterms:modified>
</cp:coreProperties>
</file>