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5" r:id="rId9"/>
    <p:sldId id="267" r:id="rId10"/>
    <p:sldId id="266" r:id="rId11"/>
    <p:sldId id="263" r:id="rId12"/>
    <p:sldId id="262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32315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51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03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1834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79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672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03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42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484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130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875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.microbit.org/v/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Project </a:t>
            </a:r>
            <a:r>
              <a:rPr lang="fr-FR" dirty="0" err="1" smtClean="0"/>
              <a:t>Joola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Borui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795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373692"/>
            <a:ext cx="9601200" cy="733425"/>
          </a:xfrm>
        </p:spPr>
        <p:txBody>
          <a:bodyPr>
            <a:normAutofit fontScale="90000"/>
          </a:bodyPr>
          <a:lstStyle/>
          <a:p>
            <a:r>
              <a:rPr lang="fr-FR" dirty="0"/>
              <a:t>Validation des Choix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42547" y="1133146"/>
            <a:ext cx="11553826" cy="923925"/>
          </a:xfrm>
        </p:spPr>
        <p:txBody>
          <a:bodyPr>
            <a:normAutofit/>
          </a:bodyPr>
          <a:lstStyle/>
          <a:p>
            <a:r>
              <a:rPr lang="fr-FR" dirty="0" smtClean="0"/>
              <a:t>Compactibilité (donnés fiable de wiki.seeedstudio.com)</a:t>
            </a:r>
          </a:p>
          <a:p>
            <a:pPr marL="0" indent="0">
              <a:buNone/>
            </a:pPr>
            <a:r>
              <a:rPr lang="fr-FR" dirty="0" smtClean="0"/>
              <a:t>Carte </a:t>
            </a:r>
            <a:r>
              <a:rPr lang="fr-FR" dirty="0" err="1" smtClean="0"/>
              <a:t>Arduino</a:t>
            </a:r>
            <a:r>
              <a:rPr lang="fr-FR" dirty="0" smtClean="0"/>
              <a:t> 			Grove Base </a:t>
            </a:r>
            <a:r>
              <a:rPr lang="fr-FR" dirty="0" err="1" smtClean="0"/>
              <a:t>Shield</a:t>
            </a:r>
            <a:r>
              <a:rPr lang="fr-FR" dirty="0" smtClean="0"/>
              <a:t>	Ecran LCD RGB	         Round Force </a:t>
            </a:r>
            <a:r>
              <a:rPr lang="fr-FR" dirty="0" err="1" smtClean="0"/>
              <a:t>Sensor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591" y="2781341"/>
            <a:ext cx="1952869" cy="3004002"/>
          </a:xfrm>
          <a:prstGeom prst="rect">
            <a:avLst/>
          </a:prstGeom>
          <a:ln w="28575">
            <a:solidFill>
              <a:srgbClr val="0070C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5" name="ZoneTexte 4"/>
          <p:cNvSpPr txBox="1"/>
          <p:nvPr/>
        </p:nvSpPr>
        <p:spPr>
          <a:xfrm>
            <a:off x="4304775" y="2043603"/>
            <a:ext cx="247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Tester et est compatibles avec tout les Carte </a:t>
            </a:r>
            <a:r>
              <a:rPr lang="fr-FR" sz="1400" dirty="0" err="1" smtClean="0"/>
              <a:t>Arduino</a:t>
            </a:r>
            <a:r>
              <a:rPr lang="fr-FR" sz="1400" dirty="0" smtClean="0"/>
              <a:t> </a:t>
            </a:r>
            <a:r>
              <a:rPr lang="fr-FR" sz="1400" dirty="0" err="1" smtClean="0"/>
              <a:t>Uno</a:t>
            </a:r>
            <a:endParaRPr lang="fr-FR" sz="1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20" y="2206925"/>
            <a:ext cx="3409777" cy="3933060"/>
          </a:xfrm>
          <a:prstGeom prst="rect">
            <a:avLst/>
          </a:prstGeom>
          <a:ln w="19050">
            <a:solidFill>
              <a:srgbClr val="0070C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856" y="2206925"/>
            <a:ext cx="1940305" cy="3223775"/>
          </a:xfrm>
          <a:prstGeom prst="rect">
            <a:avLst/>
          </a:prstGeom>
          <a:ln w="28575">
            <a:solidFill>
              <a:srgbClr val="0070C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401" y="2206925"/>
            <a:ext cx="2781774" cy="4215932"/>
          </a:xfrm>
          <a:prstGeom prst="rect">
            <a:avLst/>
          </a:prstGeom>
          <a:ln w="28575">
            <a:solidFill>
              <a:srgbClr val="0070C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31175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599" y="372291"/>
            <a:ext cx="9601200" cy="672738"/>
          </a:xfrm>
        </p:spPr>
        <p:txBody>
          <a:bodyPr>
            <a:normAutofit fontScale="90000"/>
          </a:bodyPr>
          <a:lstStyle/>
          <a:p>
            <a:r>
              <a:rPr lang="fr-FR" i="1" dirty="0"/>
              <a:t>L’</a:t>
            </a:r>
            <a:r>
              <a:rPr lang="fr-FR" i="1" dirty="0" err="1"/>
              <a:t>Algorigramme</a:t>
            </a:r>
            <a:r>
              <a:rPr lang="fr-FR" i="1" dirty="0"/>
              <a:t> des Systèmes</a:t>
            </a:r>
            <a:br>
              <a:rPr lang="fr-FR" i="1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06" b="9583"/>
          <a:stretch/>
        </p:blipFill>
        <p:spPr>
          <a:xfrm>
            <a:off x="753661" y="1045029"/>
            <a:ext cx="9694077" cy="539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86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FIN </a:t>
            </a:r>
            <a:r>
              <a:rPr lang="fr-FR" smtClean="0"/>
              <a:t>- Temporaire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64178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Les </a:t>
            </a:r>
            <a:r>
              <a:rPr lang="fr-FR" dirty="0" smtClean="0"/>
              <a:t>Différents Diagrammes </a:t>
            </a:r>
            <a:r>
              <a:rPr lang="fr-FR" dirty="0"/>
              <a:t>et </a:t>
            </a:r>
            <a:r>
              <a:rPr lang="fr-FR" dirty="0" smtClean="0"/>
              <a:t>Triptyque </a:t>
            </a:r>
            <a:r>
              <a:rPr lang="fr-FR" dirty="0"/>
              <a:t>du </a:t>
            </a:r>
            <a:r>
              <a:rPr lang="fr-FR" dirty="0" err="1" smtClean="0"/>
              <a:t>Dév</a:t>
            </a:r>
            <a:r>
              <a:rPr lang="fr-FR" dirty="0" smtClean="0"/>
              <a:t>-durable</a:t>
            </a:r>
            <a:endParaRPr lang="fr-FR" dirty="0"/>
          </a:p>
          <a:p>
            <a:r>
              <a:rPr lang="fr-FR" dirty="0"/>
              <a:t>Chaine </a:t>
            </a:r>
            <a:r>
              <a:rPr lang="fr-FR" dirty="0" smtClean="0"/>
              <a:t>d’Energie </a:t>
            </a:r>
            <a:r>
              <a:rPr lang="fr-FR" dirty="0"/>
              <a:t>et </a:t>
            </a:r>
            <a:r>
              <a:rPr lang="fr-FR" dirty="0" smtClean="0"/>
              <a:t>d’Information</a:t>
            </a:r>
          </a:p>
          <a:p>
            <a:r>
              <a:rPr lang="fr-FR" dirty="0" smtClean="0"/>
              <a:t>Cahier des Charges</a:t>
            </a:r>
          </a:p>
          <a:p>
            <a:r>
              <a:rPr lang="fr-FR" dirty="0"/>
              <a:t>Choix, Solution, </a:t>
            </a:r>
            <a:r>
              <a:rPr lang="fr-FR" dirty="0" smtClean="0"/>
              <a:t>Logicielle </a:t>
            </a:r>
            <a:r>
              <a:rPr lang="fr-FR" dirty="0"/>
              <a:t>et M</a:t>
            </a:r>
            <a:r>
              <a:rPr lang="fr-FR" dirty="0" smtClean="0"/>
              <a:t>atérielle</a:t>
            </a:r>
          </a:p>
          <a:p>
            <a:r>
              <a:rPr lang="fr-FR" dirty="0" smtClean="0"/>
              <a:t>Validation des Choix</a:t>
            </a:r>
            <a:endParaRPr lang="fr-FR" dirty="0"/>
          </a:p>
          <a:p>
            <a:r>
              <a:rPr lang="fr-FR" i="1" dirty="0"/>
              <a:t>L’</a:t>
            </a:r>
            <a:r>
              <a:rPr lang="fr-FR" i="1" dirty="0" err="1"/>
              <a:t>Algorigramme</a:t>
            </a:r>
            <a:r>
              <a:rPr lang="fr-FR" i="1" dirty="0"/>
              <a:t> des </a:t>
            </a:r>
            <a:r>
              <a:rPr lang="fr-FR" i="1" dirty="0" smtClean="0"/>
              <a:t>Systèmes</a:t>
            </a:r>
          </a:p>
          <a:p>
            <a:r>
              <a:rPr lang="fr-FR" i="1" dirty="0" smtClean="0"/>
              <a:t>Fin Temporaire</a:t>
            </a:r>
            <a:endParaRPr lang="fr-FR" i="1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9814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90"/>
          <a:stretch/>
        </p:blipFill>
        <p:spPr>
          <a:xfrm>
            <a:off x="5018699" y="1428750"/>
            <a:ext cx="5988936" cy="567759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/>
              <a:t>D</a:t>
            </a:r>
            <a:r>
              <a:rPr lang="fr-FR" dirty="0" smtClean="0"/>
              <a:t>ifférentes Diagrammes du </a:t>
            </a:r>
            <a:r>
              <a:rPr lang="fr-FR" dirty="0" err="1" smtClean="0"/>
              <a:t>SysML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81"/>
          <a:stretch/>
        </p:blipFill>
        <p:spPr>
          <a:xfrm>
            <a:off x="449772" y="1428750"/>
            <a:ext cx="5863942" cy="5022472"/>
          </a:xfrm>
        </p:spPr>
      </p:pic>
      <p:sp>
        <p:nvSpPr>
          <p:cNvPr id="6" name="ZoneTexte 5"/>
          <p:cNvSpPr txBox="1"/>
          <p:nvPr/>
        </p:nvSpPr>
        <p:spPr>
          <a:xfrm>
            <a:off x="1767840" y="1532709"/>
            <a:ext cx="299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Cas d’Utilisation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950926" y="1532709"/>
            <a:ext cx="31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bloc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2946" y="3124157"/>
            <a:ext cx="1486107" cy="60968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2945" y="1428750"/>
            <a:ext cx="1486107" cy="60968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5893" y="1471760"/>
            <a:ext cx="1486107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72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/>
              <a:t>D</a:t>
            </a:r>
            <a:r>
              <a:rPr lang="fr-FR" dirty="0" smtClean="0"/>
              <a:t>ifférentes Diagrammes du </a:t>
            </a:r>
            <a:r>
              <a:rPr lang="fr-FR" dirty="0" err="1" smtClean="0"/>
              <a:t>SysML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767840" y="1591936"/>
            <a:ext cx="299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de séquence &gt;&gt;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946" y="3124157"/>
            <a:ext cx="1486107" cy="60968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945" y="1428750"/>
            <a:ext cx="1486107" cy="60968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5893" y="1471760"/>
            <a:ext cx="1486107" cy="609685"/>
          </a:xfrm>
          <a:prstGeom prst="rect">
            <a:avLst/>
          </a:prstGeom>
        </p:spPr>
      </p:pic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21" b="20334"/>
          <a:stretch/>
        </p:blipFill>
        <p:spPr>
          <a:xfrm>
            <a:off x="4763589" y="1271995"/>
            <a:ext cx="5038785" cy="5340731"/>
          </a:xfr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4194" y="5561065"/>
            <a:ext cx="871668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28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Triptyque du </a:t>
            </a:r>
            <a:r>
              <a:rPr lang="fr-FR" dirty="0" smtClean="0"/>
              <a:t>Développement-durable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591" y="2809875"/>
            <a:ext cx="2558673" cy="2438736"/>
          </a:xfr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9"/>
          <a:stretch/>
        </p:blipFill>
        <p:spPr>
          <a:xfrm>
            <a:off x="1481845" y="1323975"/>
            <a:ext cx="7784280" cy="567771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231" y="1273196"/>
            <a:ext cx="1486107" cy="6096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5965" y="1273195"/>
            <a:ext cx="1486107" cy="60968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258" y="1558902"/>
            <a:ext cx="1486107" cy="60968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9266125" y="2409884"/>
            <a:ext cx="208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Exemple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4532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d’Energie et d’Information</a:t>
            </a:r>
            <a:br>
              <a:rPr lang="fr-FR" dirty="0"/>
            </a:b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t="14127" r="-196" b="32381"/>
          <a:stretch/>
        </p:blipFill>
        <p:spPr>
          <a:xfrm>
            <a:off x="0" y="1428750"/>
            <a:ext cx="11434862" cy="472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57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599" y="372291"/>
            <a:ext cx="9601200" cy="1485900"/>
          </a:xfrm>
        </p:spPr>
        <p:txBody>
          <a:bodyPr/>
          <a:lstStyle/>
          <a:p>
            <a:r>
              <a:rPr lang="fr-FR" dirty="0"/>
              <a:t>Cahier des Charges</a:t>
            </a:r>
            <a:br>
              <a:rPr lang="fr-FR" dirty="0"/>
            </a:b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115241"/>
            <a:ext cx="8353426" cy="5373325"/>
          </a:xfrm>
          <a:prstGeom prst="rect">
            <a:avLst/>
          </a:prstGeom>
          <a:noFill/>
          <a:ln w="38100">
            <a:solidFill>
              <a:srgbClr val="0070C0"/>
            </a:solidFill>
            <a:prstDash val="soli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933119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9051" y="381000"/>
            <a:ext cx="10959738" cy="646611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Choix, Solution, logicielle et </a:t>
            </a:r>
            <a:r>
              <a:rPr lang="fr-FR" dirty="0" smtClean="0"/>
              <a:t>matérielle 1 :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Rejeter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75805" y="1449977"/>
            <a:ext cx="9601200" cy="3581400"/>
          </a:xfrm>
        </p:spPr>
        <p:txBody>
          <a:bodyPr/>
          <a:lstStyle/>
          <a:p>
            <a:r>
              <a:rPr lang="fr-FR" dirty="0" smtClean="0"/>
              <a:t>Logicielle prévu </a:t>
            </a:r>
            <a:r>
              <a:rPr lang="fr-FR" dirty="0" smtClean="0"/>
              <a:t>: </a:t>
            </a:r>
            <a:r>
              <a:rPr lang="fr-FR" dirty="0" err="1" smtClean="0">
                <a:hlinkClick r:id="rId2"/>
              </a:rPr>
              <a:t>Microbit</a:t>
            </a:r>
            <a:r>
              <a:rPr lang="fr-FR" dirty="0" smtClean="0">
                <a:hlinkClick r:id="rId2"/>
              </a:rPr>
              <a:t> Python Editor</a:t>
            </a:r>
            <a:endParaRPr lang="fr-FR" dirty="0" smtClean="0"/>
          </a:p>
          <a:p>
            <a:r>
              <a:rPr lang="fr-FR" dirty="0" smtClean="0"/>
              <a:t>Matériel prévu : Carte </a:t>
            </a:r>
            <a:r>
              <a:rPr lang="fr-FR" dirty="0" err="1" smtClean="0"/>
              <a:t>Microbit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Problème rencontrer :</a:t>
            </a:r>
          </a:p>
          <a:p>
            <a:pPr lvl="1"/>
            <a:r>
              <a:rPr lang="fr-FR" dirty="0" smtClean="0"/>
              <a:t>Incompatibilités des matériaux (capteur)</a:t>
            </a:r>
          </a:p>
          <a:p>
            <a:pPr lvl="1"/>
            <a:r>
              <a:rPr lang="fr-FR" dirty="0" smtClean="0"/>
              <a:t>Cahier des charges non respecter (écran)</a:t>
            </a:r>
            <a:endParaRPr lang="fr-FR" dirty="0" smtClean="0"/>
          </a:p>
          <a:p>
            <a:pPr marL="530352" lvl="1" indent="0">
              <a:buNone/>
            </a:pPr>
            <a:r>
              <a:rPr lang="fr-FR" dirty="0"/>
              <a:t>	</a:t>
            </a:r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339562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1931" y="556035"/>
            <a:ext cx="10524309" cy="69633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Choix, Solution, logicielle et </a:t>
            </a:r>
            <a:r>
              <a:rPr lang="fr-FR" dirty="0" smtClean="0"/>
              <a:t>matérielle 2 : </a:t>
            </a:r>
            <a:r>
              <a:rPr 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Choisi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01931" y="1798320"/>
            <a:ext cx="9601200" cy="3581400"/>
          </a:xfrm>
        </p:spPr>
        <p:txBody>
          <a:bodyPr/>
          <a:lstStyle/>
          <a:p>
            <a:r>
              <a:rPr lang="fr-FR" dirty="0" smtClean="0"/>
              <a:t>Logicielle : </a:t>
            </a:r>
            <a:r>
              <a:rPr lang="fr-FR" dirty="0" err="1" smtClean="0"/>
              <a:t>arduino</a:t>
            </a:r>
            <a:r>
              <a:rPr lang="fr-FR" dirty="0" smtClean="0"/>
              <a:t> (code)</a:t>
            </a:r>
          </a:p>
          <a:p>
            <a:r>
              <a:rPr lang="fr-FR" dirty="0" smtClean="0"/>
              <a:t>Matérielles : </a:t>
            </a:r>
          </a:p>
          <a:p>
            <a:pPr marL="530352" lvl="1" indent="0">
              <a:buNone/>
            </a:pPr>
            <a:r>
              <a:rPr lang="fr-FR" dirty="0"/>
              <a:t>	</a:t>
            </a:r>
            <a:r>
              <a:rPr lang="fr-FR" sz="1400" dirty="0" smtClean="0"/>
              <a:t>-Carte </a:t>
            </a:r>
            <a:r>
              <a:rPr lang="fr-FR" sz="1400" dirty="0" err="1" smtClean="0"/>
              <a:t>Arduino</a:t>
            </a:r>
            <a:endParaRPr lang="fr-FR" sz="1400" dirty="0" smtClean="0"/>
          </a:p>
          <a:p>
            <a:pPr marL="530352" lvl="1" indent="0">
              <a:buNone/>
            </a:pPr>
            <a:r>
              <a:rPr lang="fr-FR" sz="1400" dirty="0"/>
              <a:t>	-Grove Base </a:t>
            </a:r>
            <a:r>
              <a:rPr lang="fr-FR" sz="1400" dirty="0" err="1" smtClean="0"/>
              <a:t>Shield</a:t>
            </a:r>
            <a:endParaRPr lang="fr-FR" sz="1400" dirty="0" smtClean="0"/>
          </a:p>
          <a:p>
            <a:pPr marL="530352" lvl="1" indent="0">
              <a:buNone/>
            </a:pPr>
            <a:r>
              <a:rPr lang="fr-FR" sz="1400" dirty="0"/>
              <a:t>	</a:t>
            </a:r>
            <a:r>
              <a:rPr lang="fr-FR" sz="1400" dirty="0" smtClean="0"/>
              <a:t>-Câble Grove</a:t>
            </a:r>
          </a:p>
          <a:p>
            <a:pPr marL="0" indent="0">
              <a:buNone/>
            </a:pPr>
            <a:r>
              <a:rPr lang="fr-FR" sz="1400" dirty="0"/>
              <a:t>	</a:t>
            </a:r>
            <a:r>
              <a:rPr lang="fr-FR" sz="1400" dirty="0" smtClean="0"/>
              <a:t>-Ecran</a:t>
            </a:r>
          </a:p>
          <a:p>
            <a:pPr marL="0" indent="0">
              <a:buNone/>
            </a:pPr>
            <a:r>
              <a:rPr lang="fr-FR" sz="1400" dirty="0"/>
              <a:t>	-Capteur de force Grove </a:t>
            </a:r>
            <a:r>
              <a:rPr lang="fr-FR" sz="1400" dirty="0" smtClean="0"/>
              <a:t>FSR402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859" y="1798320"/>
            <a:ext cx="406581" cy="406581"/>
          </a:xfrm>
          <a:prstGeom prst="rect">
            <a:avLst/>
          </a:prstGeom>
        </p:spPr>
      </p:pic>
      <p:pic>
        <p:nvPicPr>
          <p:cNvPr id="1026" name="Picture 2" descr="https://media-cdn.seeedstudio.com/media/catalog/product/cache/bb49d3ec4ee05b6f018e93f896b8a25d/h/t/httpsstatics3.seeedstudio.comseeedfile2017-11bazaar622825_img_4759a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6" t="4446" r="4446" b="4446"/>
          <a:stretch/>
        </p:blipFill>
        <p:spPr bwMode="auto">
          <a:xfrm>
            <a:off x="6537373" y="1742395"/>
            <a:ext cx="2197324" cy="1647994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edia-cdn.seeedstudio.com/media/catalog/product/cache/bb49d3ec4ee05b6f018e93f896b8a25d/h/t/httpsstatics3.seeedstudio.comseeedimg2016-09ojyc6a5jtrgslqwc5j7gw9ti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3" t="6571" r="10283" b="6571"/>
          <a:stretch/>
        </p:blipFill>
        <p:spPr bwMode="auto">
          <a:xfrm>
            <a:off x="8999038" y="1628503"/>
            <a:ext cx="2287270" cy="1875778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374" y="3636755"/>
            <a:ext cx="2197324" cy="1647994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media-cdn.seeedstudio.com/media/catalog/product/cache/bb49d3ec4ee05b6f018e93f896b8a25d/h/t/httpsstatics3.seeedstudio.comseeedfile2018-08bazaar896643_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038" y="3674098"/>
            <a:ext cx="2287270" cy="1715453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389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536</TotalTime>
  <Words>148</Words>
  <Application>Microsoft Office PowerPoint</Application>
  <PresentationFormat>Grand écran</PresentationFormat>
  <Paragraphs>41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Arial</vt:lpstr>
      <vt:lpstr>Franklin Gothic Book</vt:lpstr>
      <vt:lpstr>Crop</vt:lpstr>
      <vt:lpstr>Project Joola</vt:lpstr>
      <vt:lpstr>Sommaire</vt:lpstr>
      <vt:lpstr>Les Différentes Diagrammes du SysML</vt:lpstr>
      <vt:lpstr>Les Différentes Diagrammes du SysML</vt:lpstr>
      <vt:lpstr>Triptyque du Développement-durable </vt:lpstr>
      <vt:lpstr>Chaine d’Energie et d’Information </vt:lpstr>
      <vt:lpstr>Cahier des Charges </vt:lpstr>
      <vt:lpstr>Choix, Solution, logicielle et matérielle 1 : Rejeter</vt:lpstr>
      <vt:lpstr>Choix, Solution, logicielle et matérielle 2 : Choisi</vt:lpstr>
      <vt:lpstr>Validation des Choix </vt:lpstr>
      <vt:lpstr>L’Algorigramme des Systèmes  </vt:lpstr>
      <vt:lpstr>FIN - Temporaire</vt:lpstr>
    </vt:vector>
  </TitlesOfParts>
  <Company>RÃƒÂ©gion Ile de France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Joola</dc:title>
  <dc:creator>Borui ZHANG</dc:creator>
  <cp:lastModifiedBy>Borui ZHANG</cp:lastModifiedBy>
  <cp:revision>38</cp:revision>
  <dcterms:created xsi:type="dcterms:W3CDTF">2025-02-11T15:36:54Z</dcterms:created>
  <dcterms:modified xsi:type="dcterms:W3CDTF">2025-04-08T14:41:21Z</dcterms:modified>
</cp:coreProperties>
</file>