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0" r:id="rId3"/>
    <p:sldId id="343" r:id="rId4"/>
    <p:sldId id="339" r:id="rId5"/>
    <p:sldId id="345" r:id="rId6"/>
    <p:sldId id="346" r:id="rId7"/>
    <p:sldId id="349" r:id="rId8"/>
    <p:sldId id="347" r:id="rId9"/>
    <p:sldId id="337" r:id="rId10"/>
    <p:sldId id="351" r:id="rId11"/>
    <p:sldId id="350" r:id="rId12"/>
    <p:sldId id="352" r:id="rId13"/>
    <p:sldId id="353" r:id="rId14"/>
    <p:sldId id="326" r:id="rId15"/>
    <p:sldId id="357" r:id="rId16"/>
    <p:sldId id="356" r:id="rId17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6305" autoAdjust="0"/>
  </p:normalViewPr>
  <p:slideViewPr>
    <p:cSldViewPr>
      <p:cViewPr varScale="1">
        <p:scale>
          <a:sx n="150" d="100"/>
          <a:sy n="150" d="100"/>
        </p:scale>
        <p:origin x="98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2016/3/27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562100" y="1244600"/>
            <a:ext cx="4495800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Winter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 – Complexity &amp; Regular Expression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2677" y="3149600"/>
            <a:ext cx="1594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March 16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2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Big-Oh Complexity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329"/>
            <a:ext cx="7467600" cy="29766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200" y="3911600"/>
            <a:ext cx="4953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The first loop will run </a:t>
            </a:r>
            <a:r>
              <a:rPr lang="en-US" altLang="zh-CN" sz="2000" u="sng" spc="-10" dirty="0" smtClean="0">
                <a:latin typeface="Arial"/>
                <a:cs typeface="Arial"/>
              </a:rPr>
              <a:t>           </a:t>
            </a:r>
            <a:r>
              <a:rPr lang="en-US" altLang="zh-CN" sz="2000" spc="-10" dirty="0" smtClean="0">
                <a:latin typeface="Arial"/>
                <a:cs typeface="Arial"/>
              </a:rPr>
              <a:t> times.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408596"/>
            <a:ext cx="624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The second loop will run </a:t>
            </a:r>
            <a:r>
              <a:rPr lang="en-US" altLang="zh-CN" sz="2000" u="sng" spc="-10" dirty="0" smtClean="0">
                <a:latin typeface="Arial"/>
                <a:cs typeface="Arial"/>
              </a:rPr>
              <a:t>           </a:t>
            </a:r>
            <a:r>
              <a:rPr lang="en-US" altLang="zh-CN" sz="2000" spc="-10" dirty="0" smtClean="0">
                <a:latin typeface="Arial"/>
                <a:cs typeface="Arial"/>
              </a:rPr>
              <a:t> times. (worst-case)</a:t>
            </a:r>
          </a:p>
        </p:txBody>
      </p:sp>
    </p:spTree>
    <p:extLst>
      <p:ext uri="{BB962C8B-B14F-4D97-AF65-F5344CB8AC3E}">
        <p14:creationId xmlns:p14="http://schemas.microsoft.com/office/powerpoint/2010/main" val="1008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2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Big-Oh Complexity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329"/>
            <a:ext cx="7467600" cy="29766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200" y="3911600"/>
            <a:ext cx="4953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The first loop will run </a:t>
            </a:r>
            <a:r>
              <a:rPr lang="en-US" altLang="zh-CN" sz="2000" u="sng" spc="-10" dirty="0" smtClean="0">
                <a:latin typeface="Arial"/>
                <a:cs typeface="Arial"/>
              </a:rPr>
              <a:t>  n - 1  </a:t>
            </a:r>
            <a:r>
              <a:rPr lang="en-US" altLang="zh-CN" sz="2000" spc="-10" dirty="0" smtClean="0">
                <a:latin typeface="Arial"/>
                <a:cs typeface="Arial"/>
              </a:rPr>
              <a:t> times.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408596"/>
            <a:ext cx="624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The second loop will run </a:t>
            </a:r>
            <a:r>
              <a:rPr lang="en-US" altLang="zh-CN" sz="2000" u="sng" spc="-10" dirty="0" smtClean="0">
                <a:latin typeface="Arial"/>
                <a:cs typeface="Arial"/>
              </a:rPr>
              <a:t> at most n </a:t>
            </a:r>
            <a:r>
              <a:rPr lang="en-US" altLang="zh-CN" sz="2000" spc="-10" dirty="0" smtClean="0">
                <a:latin typeface="Arial"/>
                <a:cs typeface="Arial"/>
              </a:rPr>
              <a:t> times. (worst-case)</a:t>
            </a:r>
          </a:p>
        </p:txBody>
      </p:sp>
    </p:spTree>
    <p:extLst>
      <p:ext uri="{BB962C8B-B14F-4D97-AF65-F5344CB8AC3E}">
        <p14:creationId xmlns:p14="http://schemas.microsoft.com/office/powerpoint/2010/main" val="6015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2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Big-Oh Complexity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883809"/>
            <a:ext cx="4953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The first loop will run </a:t>
            </a:r>
            <a:r>
              <a:rPr lang="en-US" altLang="zh-CN" sz="2000" u="sng" spc="-10" dirty="0" smtClean="0">
                <a:latin typeface="Arial"/>
                <a:cs typeface="Arial"/>
              </a:rPr>
              <a:t>  n - 1  </a:t>
            </a:r>
            <a:r>
              <a:rPr lang="en-US" altLang="zh-CN" sz="2000" spc="-10" dirty="0" smtClean="0">
                <a:latin typeface="Arial"/>
                <a:cs typeface="Arial"/>
              </a:rPr>
              <a:t> times.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1380805"/>
            <a:ext cx="624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The second loop will run </a:t>
            </a:r>
            <a:r>
              <a:rPr lang="en-US" altLang="zh-CN" sz="2000" u="sng" spc="-10" dirty="0" smtClean="0">
                <a:latin typeface="Arial"/>
                <a:cs typeface="Arial"/>
              </a:rPr>
              <a:t> at most n </a:t>
            </a:r>
            <a:r>
              <a:rPr lang="en-US" altLang="zh-CN" sz="2000" spc="-10" dirty="0" smtClean="0">
                <a:latin typeface="Arial"/>
                <a:cs typeface="Arial"/>
              </a:rPr>
              <a:t> times. (worst-case)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177064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Since we are calculating big-oh complexity, then we can claim that the first loop will 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run n times</a:t>
            </a:r>
            <a:r>
              <a:rPr lang="en-US" altLang="zh-CN" sz="2000" spc="-10" dirty="0" smtClean="0">
                <a:latin typeface="Arial"/>
                <a:cs typeface="Arial"/>
              </a:rPr>
              <a:t>, and each time the first loop is run, the second loop will also 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run n times</a:t>
            </a:r>
            <a:r>
              <a:rPr lang="en-US" altLang="zh-CN" sz="2000" spc="-10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950" y="3759200"/>
            <a:ext cx="6019800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e.g.  If n = 1,001, then there is no significant difference between 1,000 and 1,001</a:t>
            </a:r>
          </a:p>
        </p:txBody>
      </p:sp>
    </p:spTree>
    <p:extLst>
      <p:ext uri="{BB962C8B-B14F-4D97-AF65-F5344CB8AC3E}">
        <p14:creationId xmlns:p14="http://schemas.microsoft.com/office/powerpoint/2010/main" val="3551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12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Big-Oh Complexity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329"/>
            <a:ext cx="7467600" cy="29766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200" y="3911600"/>
            <a:ext cx="4953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The first loop will run </a:t>
            </a:r>
            <a:r>
              <a:rPr lang="en-US" altLang="zh-CN" sz="2000" u="sng" spc="-10" dirty="0" smtClean="0">
                <a:latin typeface="Arial"/>
                <a:cs typeface="Arial"/>
              </a:rPr>
              <a:t>  n   </a:t>
            </a:r>
            <a:r>
              <a:rPr lang="en-US" altLang="zh-CN" sz="2000" spc="-10" dirty="0" smtClean="0">
                <a:latin typeface="Arial"/>
                <a:cs typeface="Arial"/>
              </a:rPr>
              <a:t> times.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408596"/>
            <a:ext cx="624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The second loop will run </a:t>
            </a:r>
            <a:r>
              <a:rPr lang="en-US" altLang="zh-CN" sz="2000" u="sng" spc="-10" dirty="0" smtClean="0">
                <a:latin typeface="Arial"/>
                <a:cs typeface="Arial"/>
              </a:rPr>
              <a:t>   n   </a:t>
            </a:r>
            <a:r>
              <a:rPr lang="en-US" altLang="zh-CN" sz="2000" spc="-10" dirty="0" smtClean="0">
                <a:latin typeface="Arial"/>
                <a:cs typeface="Arial"/>
              </a:rPr>
              <a:t> times.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901930" y="4318991"/>
            <a:ext cx="1016540" cy="22860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5918470" y="3823718"/>
            <a:ext cx="1447800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4000" spc="-10" dirty="0" smtClean="0">
                <a:solidFill>
                  <a:srgbClr val="3333B2"/>
                </a:solidFill>
                <a:latin typeface="Arial"/>
                <a:cs typeface="Arial"/>
              </a:rPr>
              <a:t>O(n</a:t>
            </a:r>
            <a:r>
              <a:rPr lang="en-US" altLang="zh-CN" sz="4000" spc="-10" baseline="30000" dirty="0" smtClean="0">
                <a:solidFill>
                  <a:srgbClr val="3333B2"/>
                </a:solidFill>
                <a:latin typeface="Arial"/>
                <a:cs typeface="Arial"/>
              </a:rPr>
              <a:t>2</a:t>
            </a:r>
            <a:r>
              <a:rPr lang="en-US" altLang="zh-CN" sz="4000" spc="-10" dirty="0" smtClean="0">
                <a:solidFill>
                  <a:srgbClr val="3333B2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1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Regular Expression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50776"/>
              </p:ext>
            </p:extLst>
          </p:nvPr>
        </p:nvGraphicFramePr>
        <p:xfrm>
          <a:off x="381000" y="1016000"/>
          <a:ext cx="6934200" cy="380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895600"/>
                <a:gridCol w="251460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Regexes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Matching</a:t>
                      </a:r>
                      <a:r>
                        <a:rPr lang="en-US" baseline="0" dirty="0" smtClean="0"/>
                        <a:t>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‘’ the empty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doesn’t match letter e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‘0*’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‘’, ‘0’, ‘0000’, ’00’,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 string or strings</a:t>
                      </a:r>
                      <a:r>
                        <a:rPr lang="en-US" baseline="0" dirty="0" smtClean="0"/>
                        <a:t> made up of 0’s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‘1*’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‘’, ‘1111’, ’11’,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Empty string or</a:t>
                      </a:r>
                      <a:r>
                        <a:rPr lang="en-US" baseline="0" dirty="0" smtClean="0"/>
                        <a:t> strings made up of 1’s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Regular Expression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51149"/>
              </p:ext>
            </p:extLst>
          </p:nvPr>
        </p:nvGraphicFramePr>
        <p:xfrm>
          <a:off x="381000" y="1016000"/>
          <a:ext cx="6934200" cy="366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895600"/>
                <a:gridCol w="251460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Regexes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Matching</a:t>
                      </a:r>
                      <a:r>
                        <a:rPr lang="en-US" baseline="0" dirty="0" smtClean="0"/>
                        <a:t>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‘2*’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‘’, ‘2’,</a:t>
                      </a:r>
                      <a:r>
                        <a:rPr lang="en-US" baseline="0" dirty="0" smtClean="0"/>
                        <a:t> ‘222’, ‘2222’,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Empty string or strings</a:t>
                      </a:r>
                      <a:r>
                        <a:rPr lang="en-US" baseline="0" dirty="0" smtClean="0"/>
                        <a:t> made up of 2’s</a:t>
                      </a:r>
                      <a:endParaRPr lang="en-US" dirty="0" smtClean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‘2*****’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‘’, ‘2’,</a:t>
                      </a:r>
                      <a:r>
                        <a:rPr lang="en-US" altLang="zh-CN" baseline="0" dirty="0" smtClean="0"/>
                        <a:t> ‘222’, ‘2222’, etc.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as ‘2*’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‘e*’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No</a:t>
                      </a:r>
                      <a:r>
                        <a:rPr lang="en-US" altLang="zh-CN" baseline="0" dirty="0" smtClean="0"/>
                        <a:t> other strings match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‘e***’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‘’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as ‘e*’ and ‘e’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‘(0|1)’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‘0’,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‘1’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‘(1.2)’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Regular Expression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40630"/>
              </p:ext>
            </p:extLst>
          </p:nvPr>
        </p:nvGraphicFramePr>
        <p:xfrm>
          <a:off x="381000" y="1016000"/>
          <a:ext cx="6934200" cy="366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895600"/>
                <a:gridCol w="251460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Regexes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Matching</a:t>
                      </a:r>
                      <a:r>
                        <a:rPr lang="en-US" baseline="0" dirty="0" smtClean="0"/>
                        <a:t> Strings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‘(e|0)’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‘’, ‘0’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‘(2.e)’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‘(0*|2*)’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‘’, ‘</a:t>
                      </a:r>
                      <a:r>
                        <a:rPr lang="en-US" dirty="0" smtClean="0"/>
                        <a:t>0’, </a:t>
                      </a:r>
                      <a:r>
                        <a:rPr lang="en-US" dirty="0" smtClean="0"/>
                        <a:t>‘0000’,</a:t>
                      </a:r>
                      <a:r>
                        <a:rPr lang="en-US" baseline="0" dirty="0" smtClean="0"/>
                        <a:t> ‘</a:t>
                      </a:r>
                      <a:r>
                        <a:rPr lang="en-US" baseline="0" dirty="0" smtClean="0"/>
                        <a:t>2’, ‘222’, </a:t>
                      </a:r>
                      <a:r>
                        <a:rPr lang="en-US" baseline="0" dirty="0" smtClean="0"/>
                        <a:t>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‘((0.1).2)’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‘012’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‘(0|2)*’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‘’, ‘0202200’, ‘0000’, ‘22’,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‘((1.(0|2)*).0)’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‘102022000’, ‘10000’, ‘1220’, ‘10,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93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Announcements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990874"/>
            <a:ext cx="670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Term Test #2</a:t>
            </a:r>
            <a:endParaRPr lang="en-US" altLang="zh-CN" spc="-10" dirty="0">
              <a:latin typeface="Arial"/>
              <a:cs typeface="Arial"/>
            </a:endParaRP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All tests are marked. </a:t>
            </a: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Marks will appear on </a:t>
            </a:r>
            <a:r>
              <a:rPr lang="en-US" altLang="zh-CN" spc="-10" dirty="0" err="1" smtClean="0">
                <a:latin typeface="Arial"/>
                <a:cs typeface="Arial"/>
              </a:rPr>
              <a:t>MarkUs</a:t>
            </a:r>
            <a:r>
              <a:rPr lang="en-US" altLang="zh-CN" spc="-10" dirty="0" smtClean="0">
                <a:latin typeface="Arial"/>
                <a:cs typeface="Arial"/>
              </a:rPr>
              <a:t> by the end of this week.</a:t>
            </a: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Tests will be returned in next week’s tutorial.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33020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Assignment #2</a:t>
            </a:r>
            <a:endParaRPr lang="en-US" altLang="zh-CN" spc="-10" dirty="0">
              <a:latin typeface="Arial"/>
              <a:cs typeface="Arial"/>
            </a:endParaRP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Due March 27, 2016</a:t>
            </a:r>
          </a:p>
        </p:txBody>
      </p:sp>
    </p:spTree>
    <p:extLst>
      <p:ext uri="{BB962C8B-B14F-4D97-AF65-F5344CB8AC3E}">
        <p14:creationId xmlns:p14="http://schemas.microsoft.com/office/powerpoint/2010/main" val="3761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0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Today’s Plan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90874"/>
            <a:ext cx="6705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Complexity of Insertion Sort</a:t>
            </a:r>
            <a:endParaRPr lang="en-US" altLang="zh-CN" spc="-1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Counting number of </a:t>
            </a:r>
            <a:r>
              <a:rPr lang="en-US" altLang="zh-CN" spc="-10" dirty="0">
                <a:latin typeface="Arial"/>
                <a:cs typeface="Arial"/>
              </a:rPr>
              <a:t>s</a:t>
            </a:r>
            <a:r>
              <a:rPr lang="en-US" altLang="zh-CN" spc="-10" dirty="0" smtClean="0">
                <a:latin typeface="Arial"/>
                <a:cs typeface="Arial"/>
              </a:rPr>
              <a:t>teps</a:t>
            </a: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Big-Oh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2692400"/>
            <a:ext cx="6705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Regular Expression</a:t>
            </a:r>
            <a:endParaRPr lang="en-US" altLang="zh-CN" spc="-1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Valid regexes</a:t>
            </a:r>
          </a:p>
          <a:p>
            <a:pPr marL="469265" lvl="1">
              <a:lnSpc>
                <a:spcPct val="15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Matching a regex with a string</a:t>
            </a:r>
          </a:p>
        </p:txBody>
      </p:sp>
    </p:spTree>
    <p:extLst>
      <p:ext uri="{BB962C8B-B14F-4D97-AF65-F5344CB8AC3E}">
        <p14:creationId xmlns:p14="http://schemas.microsoft.com/office/powerpoint/2010/main" val="40634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7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Insertion Sort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883809"/>
            <a:ext cx="57340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7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Insertion Sort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73600"/>
            <a:ext cx="6081713" cy="3609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6550" y="4329668"/>
            <a:ext cx="5099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3333B2"/>
                </a:solidFill>
              </a:rPr>
              <a:t>0        1        2        3        4        5        6        7        8       9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9800"/>
            <a:ext cx="7467600" cy="29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791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Steps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883809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33B2"/>
                </a:solidFill>
                <a:latin typeface="Verdana" panose="020B0604030504040204" pitchFamily="34" charset="0"/>
              </a:rPr>
              <a:t>How many steps 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j = j - 1 </a:t>
            </a:r>
            <a:r>
              <a:rPr lang="en-US" altLang="zh-CN" sz="2400" dirty="0" smtClean="0">
                <a:solidFill>
                  <a:srgbClr val="3333B2"/>
                </a:solidFill>
                <a:latin typeface="Verdana" panose="020B0604030504040204" pitchFamily="34" charset="0"/>
              </a:rPr>
              <a:t>takes?</a:t>
            </a:r>
            <a:endParaRPr lang="zh-CN" altLang="en-US" sz="2400" dirty="0">
              <a:solidFill>
                <a:srgbClr val="3333B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1452518"/>
            <a:ext cx="175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1 step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2 steps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3 steps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4 steps</a:t>
            </a:r>
          </a:p>
        </p:txBody>
      </p:sp>
    </p:spTree>
    <p:extLst>
      <p:ext uri="{BB962C8B-B14F-4D97-AF65-F5344CB8AC3E}">
        <p14:creationId xmlns:p14="http://schemas.microsoft.com/office/powerpoint/2010/main" val="30702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791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Steps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883809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33B2"/>
                </a:solidFill>
                <a:latin typeface="Verdana" panose="020B0604030504040204" pitchFamily="34" charset="0"/>
              </a:rPr>
              <a:t>How many steps 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L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[ j ] 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= L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[ j - 1 ] </a:t>
            </a:r>
            <a:r>
              <a:rPr lang="en-US" altLang="zh-CN" sz="2400" dirty="0" smtClean="0">
                <a:solidFill>
                  <a:srgbClr val="3333B2"/>
                </a:solidFill>
                <a:latin typeface="Verdana" panose="020B0604030504040204" pitchFamily="34" charset="0"/>
              </a:rPr>
              <a:t>takes?</a:t>
            </a:r>
            <a:endParaRPr lang="zh-CN" altLang="en-US" sz="2400" dirty="0">
              <a:solidFill>
                <a:srgbClr val="3333B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1452518"/>
            <a:ext cx="175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3 steps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4 steps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5 steps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AutoNum type="alphaU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 6 steps</a:t>
            </a:r>
          </a:p>
        </p:txBody>
      </p:sp>
    </p:spTree>
    <p:extLst>
      <p:ext uri="{BB962C8B-B14F-4D97-AF65-F5344CB8AC3E}">
        <p14:creationId xmlns:p14="http://schemas.microsoft.com/office/powerpoint/2010/main" val="40957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791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Steps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883809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33B2"/>
                </a:solidFill>
                <a:latin typeface="Verdana" panose="020B0604030504040204" pitchFamily="34" charset="0"/>
              </a:rPr>
              <a:t>How many steps each of the following operations takes?</a:t>
            </a:r>
            <a:endParaRPr lang="zh-CN" altLang="en-US" sz="2000" dirty="0">
              <a:solidFill>
                <a:srgbClr val="3333B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494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current_val = L[i</a:t>
            </a:r>
            <a:r>
              <a:rPr lang="zh-CN" altLang="en-US" sz="2800" dirty="0" smtClean="0"/>
              <a:t>]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while(j &gt; 0 and L[j-1] &gt; current_val):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in range(1,len(L)): 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j 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/>
              <a:t>result = </a:t>
            </a:r>
            <a:r>
              <a:rPr lang="en-US" altLang="zh-CN" sz="2800" dirty="0" err="1" smtClean="0"/>
              <a:t>is_nearly_sorted_helper</a:t>
            </a:r>
            <a:r>
              <a:rPr lang="en-US" altLang="zh-CN" sz="2800" dirty="0" smtClean="0"/>
              <a:t>(L, 1, 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/>
              <a:t>While (I &lt; </a:t>
            </a:r>
            <a:r>
              <a:rPr lang="en-US" altLang="zh-CN" sz="2800" dirty="0" err="1" smtClean="0"/>
              <a:t>len</a:t>
            </a:r>
            <a:r>
              <a:rPr lang="en-US" altLang="zh-CN" sz="2800" dirty="0" smtClean="0"/>
              <a:t>(L)) and result):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93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791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Steps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02859"/>
            <a:ext cx="5715000" cy="39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</TotalTime>
  <Words>608</Words>
  <Application>Microsoft Office PowerPoint</Application>
  <PresentationFormat>Custom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宋体</vt:lpstr>
      <vt:lpstr>Arial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312</cp:revision>
  <cp:lastPrinted>2015-11-03T08:11:31Z</cp:lastPrinted>
  <dcterms:created xsi:type="dcterms:W3CDTF">2015-09-13T12:40:54Z</dcterms:created>
  <dcterms:modified xsi:type="dcterms:W3CDTF">2016-03-27T18:02:33Z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