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43" r:id="rId3"/>
    <p:sldId id="349" r:id="rId4"/>
    <p:sldId id="358" r:id="rId5"/>
    <p:sldId id="359" r:id="rId6"/>
    <p:sldId id="351" r:id="rId7"/>
    <p:sldId id="339" r:id="rId8"/>
    <p:sldId id="361" r:id="rId9"/>
    <p:sldId id="360" r:id="rId10"/>
    <p:sldId id="362" r:id="rId11"/>
    <p:sldId id="363" r:id="rId12"/>
    <p:sldId id="364" r:id="rId13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2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6305" autoAdjust="0"/>
  </p:normalViewPr>
  <p:slideViewPr>
    <p:cSldViewPr>
      <p:cViewPr varScale="1">
        <p:scale>
          <a:sx n="150" d="100"/>
          <a:sy n="150" d="100"/>
        </p:scale>
        <p:origin x="984" y="120"/>
      </p:cViewPr>
      <p:guideLst>
        <p:guide orient="horz" pos="1600"/>
        <p:guide pos="2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562100" y="1244600"/>
            <a:ext cx="4495800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Winter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en-US"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Regular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Expression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12677" y="3149600"/>
            <a:ext cx="1594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March 23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56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Regex Match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393628"/>
            <a:ext cx="7086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Font typeface="+mj-lt"/>
              <a:buAutoNum type="arabicPeriod" startAt="4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‘.’ means you must choose both sides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" y="850685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Q: Does … match … 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1856152"/>
            <a:ext cx="45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e.g.  ‘(1.2)’            -&gt;          ’12’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‘((1.2).3)’       -&gt;         ‘123’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462366" y="3001143"/>
            <a:ext cx="7086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Font typeface="+mj-lt"/>
              <a:buAutoNum type="arabicPeriod" startAt="5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‘|’ means you must choose one side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7790" y="1856152"/>
            <a:ext cx="45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        ‘(0.0)’            -&gt;          ’00’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</a:t>
            </a:r>
            <a:r>
              <a:rPr lang="en-US" altLang="zh-CN" spc="-10" dirty="0">
                <a:latin typeface="Arial"/>
                <a:cs typeface="Arial"/>
              </a:rPr>
              <a:t>‘((</a:t>
            </a:r>
            <a:r>
              <a:rPr lang="en-US" altLang="zh-CN" spc="-10" dirty="0" err="1">
                <a:latin typeface="Arial"/>
                <a:cs typeface="Arial"/>
              </a:rPr>
              <a:t>e.e</a:t>
            </a:r>
            <a:r>
              <a:rPr lang="en-US" altLang="zh-CN" spc="-10" dirty="0">
                <a:latin typeface="Arial"/>
                <a:cs typeface="Arial"/>
              </a:rPr>
              <a:t>).e)’       -&gt;            ‘’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8219" y="3454237"/>
            <a:ext cx="45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e.g.  ‘(1|2)’            -&gt;          ’1’ ,’2’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‘((1|2)|3)’       -&gt;         ‘1’, ‘2’, ‘3’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25871" y="3444159"/>
            <a:ext cx="45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        ‘(0|0)’            -&gt;          ’0’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</a:t>
            </a:r>
            <a:r>
              <a:rPr lang="en-US" altLang="zh-CN" spc="-10" dirty="0">
                <a:latin typeface="Arial"/>
                <a:cs typeface="Arial"/>
              </a:rPr>
              <a:t>‘((</a:t>
            </a:r>
            <a:r>
              <a:rPr lang="en-US" altLang="zh-CN" spc="-10" dirty="0" err="1" smtClean="0">
                <a:latin typeface="Arial"/>
                <a:cs typeface="Arial"/>
              </a:rPr>
              <a:t>e|e</a:t>
            </a:r>
            <a:r>
              <a:rPr lang="en-US" altLang="zh-CN" spc="-10" dirty="0" smtClean="0">
                <a:latin typeface="Arial"/>
                <a:cs typeface="Arial"/>
              </a:rPr>
              <a:t>)|e</a:t>
            </a:r>
            <a:r>
              <a:rPr lang="en-US" altLang="zh-CN" spc="-10" dirty="0">
                <a:latin typeface="Arial"/>
                <a:cs typeface="Arial"/>
              </a:rPr>
              <a:t>)’       -&gt;          </a:t>
            </a:r>
            <a:r>
              <a:rPr lang="en-US" altLang="zh-CN" spc="-10" dirty="0" smtClean="0">
                <a:latin typeface="Arial"/>
                <a:cs typeface="Arial"/>
              </a:rPr>
              <a:t> ‘’</a:t>
            </a:r>
            <a:endParaRPr lang="en-US" altLang="zh-CN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3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9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#5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640" y="850685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Q: (0|1*) matches …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6300" y="1579610"/>
            <a:ext cx="455676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‘0’ , ‘’, ‘1’, ‘11’, ’111, ‘1111111’, etc.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4024" y="23114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Q: (2.2*) matches … 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2684" y="3040325"/>
            <a:ext cx="455676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‘2’, ‘2222’, ‘2222222222’, etc.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024" y="3506762"/>
            <a:ext cx="6248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Q: (</a:t>
            </a:r>
            <a:r>
              <a:rPr lang="en-US" altLang="zh-CN" sz="2400" spc="-10" smtClean="0">
                <a:latin typeface="Arial"/>
                <a:cs typeface="Arial"/>
              </a:rPr>
              <a:t>(0|1</a:t>
            </a:r>
            <a:r>
              <a:rPr lang="en-US" altLang="zh-CN" sz="2400" spc="-10" dirty="0" smtClean="0">
                <a:latin typeface="Arial"/>
                <a:cs typeface="Arial"/>
              </a:rPr>
              <a:t>*)|(2.2*)) matches … 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800" y="4260287"/>
            <a:ext cx="6400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‘0’ , ‘’, ‘1’, ‘11’, ’111, ‘1111111</a:t>
            </a:r>
            <a:r>
              <a:rPr lang="en-US" altLang="zh-CN" spc="-10" dirty="0">
                <a:latin typeface="Arial"/>
                <a:cs typeface="Arial"/>
              </a:rPr>
              <a:t>’, ‘2’, ‘2222’, ‘2222222222’, etc.</a:t>
            </a:r>
          </a:p>
        </p:txBody>
      </p:sp>
    </p:spTree>
    <p:extLst>
      <p:ext uri="{BB962C8B-B14F-4D97-AF65-F5344CB8AC3E}">
        <p14:creationId xmlns:p14="http://schemas.microsoft.com/office/powerpoint/2010/main" val="424655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9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#5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640" y="850685"/>
            <a:ext cx="729996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Q: Write a regular expression that matches all of the strings in set1(it may match other strings as well), but doesn’t match any of the strings in set2.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768600"/>
            <a:ext cx="455676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((0|1).(1.0)*)</a:t>
            </a:r>
          </a:p>
        </p:txBody>
      </p:sp>
    </p:spTree>
    <p:extLst>
      <p:ext uri="{BB962C8B-B14F-4D97-AF65-F5344CB8AC3E}">
        <p14:creationId xmlns:p14="http://schemas.microsoft.com/office/powerpoint/2010/main" val="30019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50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Today’s Plan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2570179"/>
            <a:ext cx="67056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Regular Expression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https://upload.wikimedia.org/wikipedia/commons/7/75/Timbit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9209"/>
            <a:ext cx="241598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" y="1053840"/>
            <a:ext cx="1066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3394627"/>
            <a:ext cx="6705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Quiz #5 (group quiz, to be handed in before the end)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4140200"/>
            <a:ext cx="2133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Term Test #2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1000" y="1161000"/>
            <a:ext cx="31242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Our tutorial average of term test #2 is ~63.3%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4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77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Rules of Regex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393628"/>
            <a:ext cx="5126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 empty string is not a valid regex.</a:t>
            </a:r>
          </a:p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There are 4 regexes of length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2999" y="2316728"/>
            <a:ext cx="17339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‘0’, ‘1’, ‘2’, ‘e’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789721"/>
            <a:ext cx="70866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Font typeface="+mj-lt"/>
              <a:buAutoNum type="arabicPeriod" startAt="3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There are 3 ways to form regexes of length greater than 1</a:t>
            </a:r>
            <a:endParaRPr lang="en-US" altLang="zh-CN" spc="-10" dirty="0">
              <a:latin typeface="Arial"/>
              <a:cs typeface="Arial"/>
            </a:endParaRPr>
          </a:p>
          <a:p>
            <a:pPr marL="983615" lvl="1" indent="-514350">
              <a:lnSpc>
                <a:spcPct val="150000"/>
              </a:lnSpc>
              <a:buClr>
                <a:srgbClr val="3333B2"/>
              </a:buClr>
              <a:buSzPct val="90909"/>
              <a:buAutoNum type="romanLcParenBoth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Append ‘*’ to a valid regex</a:t>
            </a:r>
          </a:p>
          <a:p>
            <a:pPr marL="983615" lvl="1" indent="-514350">
              <a:lnSpc>
                <a:spcPct val="150000"/>
              </a:lnSpc>
              <a:buClr>
                <a:srgbClr val="3333B2"/>
              </a:buClr>
              <a:buSzPct val="90909"/>
              <a:buAutoNum type="romanLcParenBoth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‘(r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1</a:t>
            </a:r>
            <a:r>
              <a:rPr lang="en-US" altLang="zh-CN" sz="2000" spc="-10" dirty="0" smtClean="0">
                <a:latin typeface="Arial"/>
                <a:cs typeface="Arial"/>
              </a:rPr>
              <a:t>|r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2</a:t>
            </a:r>
            <a:r>
              <a:rPr lang="en-US" altLang="zh-CN" sz="2000" spc="-10" dirty="0" smtClean="0">
                <a:latin typeface="Arial"/>
                <a:cs typeface="Arial"/>
              </a:rPr>
              <a:t>)’</a:t>
            </a:r>
          </a:p>
          <a:p>
            <a:pPr marL="983615" lvl="1" indent="-514350">
              <a:lnSpc>
                <a:spcPct val="150000"/>
              </a:lnSpc>
              <a:buClr>
                <a:srgbClr val="3333B2"/>
              </a:buClr>
              <a:buSzPct val="90909"/>
              <a:buAutoNum type="romanLcParenBoth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‘(r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1</a:t>
            </a:r>
            <a:r>
              <a:rPr lang="en-US" altLang="zh-CN" sz="2000" spc="-10" dirty="0" smtClean="0">
                <a:latin typeface="Arial"/>
                <a:cs typeface="Arial"/>
              </a:rPr>
              <a:t>.r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2</a:t>
            </a:r>
            <a:r>
              <a:rPr lang="en-US" altLang="zh-CN" sz="2000" spc="-10" dirty="0" smtClean="0">
                <a:latin typeface="Arial"/>
                <a:cs typeface="Arial"/>
              </a:rPr>
              <a:t>)’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" y="850685"/>
            <a:ext cx="62484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Q: Is ... a valid regex?</a:t>
            </a:r>
          </a:p>
        </p:txBody>
      </p:sp>
    </p:spTree>
    <p:extLst>
      <p:ext uri="{BB962C8B-B14F-4D97-AF65-F5344CB8AC3E}">
        <p14:creationId xmlns:p14="http://schemas.microsoft.com/office/powerpoint/2010/main" val="40957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2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Examples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393628"/>
            <a:ext cx="5126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 empty string is not a valid regex.</a:t>
            </a:r>
          </a:p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There are 4 regexes of length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2999" y="2316728"/>
            <a:ext cx="17339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‘0’, ‘1’, ‘2’, ‘e’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789721"/>
            <a:ext cx="70866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Font typeface="+mj-lt"/>
              <a:buAutoNum type="arabicPeriod" startAt="3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There are only 3 ways to form regexes of length greater than 1</a:t>
            </a:r>
            <a:endParaRPr lang="en-US" altLang="zh-CN" spc="-10" dirty="0">
              <a:latin typeface="Arial"/>
              <a:cs typeface="Arial"/>
            </a:endParaRPr>
          </a:p>
          <a:p>
            <a:pPr marL="983615" lvl="1" indent="-514350">
              <a:lnSpc>
                <a:spcPct val="150000"/>
              </a:lnSpc>
              <a:buClr>
                <a:srgbClr val="3333B2"/>
              </a:buClr>
              <a:buSzPct val="90909"/>
              <a:buAutoNum type="romanLcParenBoth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Append ‘*’ to a valid regex</a:t>
            </a:r>
          </a:p>
          <a:p>
            <a:pPr marL="983615" lvl="1" indent="-514350">
              <a:lnSpc>
                <a:spcPct val="150000"/>
              </a:lnSpc>
              <a:buClr>
                <a:srgbClr val="3333B2"/>
              </a:buClr>
              <a:buSzPct val="90909"/>
              <a:buAutoNum type="romanLcParenBoth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‘(r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1</a:t>
            </a:r>
            <a:r>
              <a:rPr lang="en-US" altLang="zh-CN" sz="2000" spc="-10" dirty="0" smtClean="0">
                <a:latin typeface="Arial"/>
                <a:cs typeface="Arial"/>
              </a:rPr>
              <a:t>|r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2</a:t>
            </a:r>
            <a:r>
              <a:rPr lang="en-US" altLang="zh-CN" sz="2000" spc="-10" dirty="0" smtClean="0">
                <a:latin typeface="Arial"/>
                <a:cs typeface="Arial"/>
              </a:rPr>
              <a:t>)’           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1</a:t>
            </a:r>
            <a:r>
              <a:rPr lang="en-US" altLang="zh-CN" sz="2000" spc="-10" dirty="0" smtClean="0">
                <a:latin typeface="Arial"/>
                <a:cs typeface="Arial"/>
              </a:rPr>
              <a:t> and 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2</a:t>
            </a:r>
            <a:r>
              <a:rPr lang="en-US" altLang="zh-CN" sz="2000" spc="-10" dirty="0" smtClean="0">
                <a:latin typeface="Arial"/>
                <a:cs typeface="Arial"/>
              </a:rPr>
              <a:t> are valid regexes</a:t>
            </a:r>
          </a:p>
          <a:p>
            <a:pPr marL="983615" lvl="1" indent="-514350">
              <a:lnSpc>
                <a:spcPct val="150000"/>
              </a:lnSpc>
              <a:buClr>
                <a:srgbClr val="3333B2"/>
              </a:buClr>
              <a:buSzPct val="90909"/>
              <a:buAutoNum type="romanLcParenBoth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‘(r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1</a:t>
            </a:r>
            <a:r>
              <a:rPr lang="en-US" altLang="zh-CN" sz="2000" spc="-10" dirty="0" smtClean="0">
                <a:latin typeface="Arial"/>
                <a:cs typeface="Arial"/>
              </a:rPr>
              <a:t>.r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2</a:t>
            </a:r>
            <a:r>
              <a:rPr lang="en-US" altLang="zh-CN" sz="2000" spc="-10" dirty="0" smtClean="0">
                <a:latin typeface="Arial"/>
                <a:cs typeface="Arial"/>
              </a:rPr>
              <a:t>)’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" y="850685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Q: Is ‘(0)’ a valid regex?</a:t>
            </a:r>
          </a:p>
        </p:txBody>
      </p:sp>
      <p:pic>
        <p:nvPicPr>
          <p:cNvPr id="2050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06" y="1393628"/>
            <a:ext cx="537942" cy="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91675"/>
            <a:ext cx="537942" cy="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37190"/>
            <a:ext cx="537942" cy="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11057"/>
            <a:ext cx="537942" cy="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0" y="4175202"/>
            <a:ext cx="537942" cy="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0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2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Examples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393628"/>
            <a:ext cx="5126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 empty string is not a valid regex.</a:t>
            </a:r>
          </a:p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There are 4 regexes of length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2999" y="2316728"/>
            <a:ext cx="17339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‘0’, ‘1’, ‘2’, ‘e’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789721"/>
            <a:ext cx="70866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Font typeface="+mj-lt"/>
              <a:buAutoNum type="arabicPeriod" startAt="3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There are only 3 ways to form regexes of length greater than 1</a:t>
            </a:r>
            <a:endParaRPr lang="en-US" altLang="zh-CN" spc="-10" dirty="0">
              <a:latin typeface="Arial"/>
              <a:cs typeface="Arial"/>
            </a:endParaRPr>
          </a:p>
          <a:p>
            <a:pPr marL="983615" lvl="1" indent="-514350">
              <a:lnSpc>
                <a:spcPct val="150000"/>
              </a:lnSpc>
              <a:buClr>
                <a:srgbClr val="3333B2"/>
              </a:buClr>
              <a:buSzPct val="90909"/>
              <a:buAutoNum type="romanLcParenBoth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Append ‘*’ to a valid regex</a:t>
            </a:r>
          </a:p>
          <a:p>
            <a:pPr marL="983615" lvl="1" indent="-514350">
              <a:lnSpc>
                <a:spcPct val="150000"/>
              </a:lnSpc>
              <a:buClr>
                <a:srgbClr val="3333B2"/>
              </a:buClr>
              <a:buSzPct val="90909"/>
              <a:buAutoNum type="romanLcParenBoth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‘(r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1</a:t>
            </a:r>
            <a:r>
              <a:rPr lang="en-US" altLang="zh-CN" sz="2000" spc="-10" dirty="0" smtClean="0">
                <a:latin typeface="Arial"/>
                <a:cs typeface="Arial"/>
              </a:rPr>
              <a:t>|r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2</a:t>
            </a:r>
            <a:r>
              <a:rPr lang="en-US" altLang="zh-CN" sz="2000" spc="-10" dirty="0" smtClean="0">
                <a:latin typeface="Arial"/>
                <a:cs typeface="Arial"/>
              </a:rPr>
              <a:t>)’           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1</a:t>
            </a:r>
            <a:r>
              <a:rPr lang="en-US" altLang="zh-CN" sz="2000" spc="-10" dirty="0" smtClean="0">
                <a:latin typeface="Arial"/>
                <a:cs typeface="Arial"/>
              </a:rPr>
              <a:t> and 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2</a:t>
            </a:r>
            <a:r>
              <a:rPr lang="en-US" altLang="zh-CN" sz="2000" spc="-10" dirty="0" smtClean="0">
                <a:latin typeface="Arial"/>
                <a:cs typeface="Arial"/>
              </a:rPr>
              <a:t> are valid regexes</a:t>
            </a:r>
          </a:p>
          <a:p>
            <a:pPr marL="983615" lvl="1" indent="-514350">
              <a:lnSpc>
                <a:spcPct val="150000"/>
              </a:lnSpc>
              <a:buClr>
                <a:srgbClr val="3333B2"/>
              </a:buClr>
              <a:buSzPct val="90909"/>
              <a:buAutoNum type="romanLcParenBoth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‘(r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1</a:t>
            </a:r>
            <a:r>
              <a:rPr lang="en-US" altLang="zh-CN" sz="2000" spc="-10" dirty="0" smtClean="0">
                <a:latin typeface="Arial"/>
                <a:cs typeface="Arial"/>
              </a:rPr>
              <a:t>.r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2</a:t>
            </a:r>
            <a:r>
              <a:rPr lang="en-US" altLang="zh-CN" sz="2000" spc="-10" dirty="0" smtClean="0">
                <a:latin typeface="Arial"/>
                <a:cs typeface="Arial"/>
              </a:rPr>
              <a:t>)’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" y="850685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Q: Is ‘1.2’ a valid regex?</a:t>
            </a:r>
          </a:p>
        </p:txBody>
      </p:sp>
      <p:pic>
        <p:nvPicPr>
          <p:cNvPr id="2050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06" y="1393628"/>
            <a:ext cx="537942" cy="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91675"/>
            <a:ext cx="537942" cy="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37190"/>
            <a:ext cx="537942" cy="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11057"/>
            <a:ext cx="537942" cy="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0" y="4175202"/>
            <a:ext cx="537942" cy="5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74614" y="4156326"/>
            <a:ext cx="2547172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missing brackets</a:t>
            </a:r>
            <a:endParaRPr lang="en-US" altLang="zh-CN" sz="2000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9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44536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Don’t invent your own rules …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" y="850685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A few rules you may come up with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" y="1625600"/>
            <a:ext cx="3810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6465" lvl="1" indent="-4572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‘*’ + r</a:t>
            </a:r>
          </a:p>
          <a:p>
            <a:pPr marL="926465" lvl="1" indent="-457200">
              <a:lnSpc>
                <a:spcPct val="150000"/>
              </a:lnSpc>
              <a:buClr>
                <a:srgbClr val="3333B2"/>
              </a:buClr>
              <a:buSzPct val="90909"/>
              <a:buFontTx/>
              <a:buAutoNum type="arabicPeriod"/>
              <a:tabLst>
                <a:tab pos="144780" algn="l"/>
              </a:tabLst>
            </a:pPr>
            <a:r>
              <a:rPr lang="en-US" altLang="zh-CN" sz="2000" spc="-10" dirty="0">
                <a:latin typeface="Arial"/>
                <a:cs typeface="Arial"/>
              </a:rPr>
              <a:t>‘(r</a:t>
            </a:r>
            <a:r>
              <a:rPr lang="en-US" altLang="zh-CN" sz="2000" spc="-10" baseline="-25000" dirty="0">
                <a:latin typeface="Arial"/>
                <a:cs typeface="Arial"/>
              </a:rPr>
              <a:t>1</a:t>
            </a:r>
            <a:r>
              <a:rPr lang="en-US" altLang="zh-CN" sz="2000" spc="-10" dirty="0">
                <a:latin typeface="Arial"/>
                <a:cs typeface="Arial"/>
              </a:rPr>
              <a:t>|r</a:t>
            </a:r>
            <a:r>
              <a:rPr lang="en-US" altLang="zh-CN" sz="2000" spc="-10" baseline="-25000" dirty="0">
                <a:latin typeface="Arial"/>
                <a:cs typeface="Arial"/>
              </a:rPr>
              <a:t>2</a:t>
            </a:r>
            <a:r>
              <a:rPr lang="en-US" altLang="zh-CN" sz="2000" spc="-10" dirty="0">
                <a:latin typeface="Arial"/>
                <a:cs typeface="Arial"/>
              </a:rPr>
              <a:t>|r</a:t>
            </a:r>
            <a:r>
              <a:rPr lang="en-US" altLang="zh-CN" sz="2000" spc="-10" baseline="-25000" dirty="0">
                <a:latin typeface="Arial"/>
                <a:cs typeface="Arial"/>
              </a:rPr>
              <a:t>3</a:t>
            </a:r>
            <a:r>
              <a:rPr lang="en-US" altLang="zh-CN" sz="2000" spc="-10" dirty="0" smtClean="0">
                <a:latin typeface="Arial"/>
                <a:cs typeface="Arial"/>
              </a:rPr>
              <a:t>)’</a:t>
            </a:r>
          </a:p>
          <a:p>
            <a:pPr marL="926465" lvl="1" indent="-457200">
              <a:lnSpc>
                <a:spcPct val="150000"/>
              </a:lnSpc>
              <a:buClr>
                <a:srgbClr val="3333B2"/>
              </a:buClr>
              <a:buSzPct val="90909"/>
              <a:buFontTx/>
              <a:buAutoNum type="arabicPeriod"/>
              <a:tabLst>
                <a:tab pos="144780" algn="l"/>
              </a:tabLst>
            </a:pPr>
            <a:r>
              <a:rPr lang="en-US" altLang="zh-CN" sz="2000" spc="-10" dirty="0">
                <a:latin typeface="Arial"/>
                <a:cs typeface="Arial"/>
              </a:rPr>
              <a:t>‘(</a:t>
            </a:r>
            <a:r>
              <a:rPr lang="en-US" altLang="zh-CN" sz="2000" spc="-10" dirty="0" smtClean="0">
                <a:latin typeface="Arial"/>
                <a:cs typeface="Arial"/>
              </a:rPr>
              <a:t>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1</a:t>
            </a:r>
            <a:r>
              <a:rPr lang="en-US" altLang="zh-CN" sz="2000" spc="-10" dirty="0" smtClean="0">
                <a:latin typeface="Arial"/>
                <a:cs typeface="Arial"/>
              </a:rPr>
              <a:t>.r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2</a:t>
            </a:r>
            <a:r>
              <a:rPr lang="en-US" altLang="zh-CN" sz="2000" spc="-10" dirty="0" smtClean="0">
                <a:latin typeface="Arial"/>
                <a:cs typeface="Arial"/>
              </a:rPr>
              <a:t>.r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3</a:t>
            </a:r>
            <a:r>
              <a:rPr lang="en-US" altLang="zh-CN" sz="2000" spc="-10" dirty="0" smtClean="0">
                <a:latin typeface="Arial"/>
                <a:cs typeface="Arial"/>
              </a:rPr>
              <a:t>|r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4</a:t>
            </a:r>
            <a:r>
              <a:rPr lang="en-US" altLang="zh-CN" sz="2000" spc="-10" dirty="0" smtClean="0">
                <a:latin typeface="Arial"/>
                <a:cs typeface="Arial"/>
              </a:rPr>
              <a:t>.r</a:t>
            </a:r>
            <a:r>
              <a:rPr lang="en-US" altLang="zh-CN" sz="2000" spc="-10" baseline="-25000" dirty="0" smtClean="0">
                <a:latin typeface="Arial"/>
                <a:cs typeface="Arial"/>
              </a:rPr>
              <a:t>5</a:t>
            </a:r>
            <a:r>
              <a:rPr lang="en-US" altLang="zh-CN" sz="2000" spc="-10" dirty="0" smtClean="0">
                <a:latin typeface="Arial"/>
                <a:cs typeface="Arial"/>
              </a:rPr>
              <a:t>)’</a:t>
            </a:r>
            <a:endParaRPr lang="en-US" altLang="zh-CN" sz="2000" spc="-10" dirty="0">
              <a:latin typeface="Arial"/>
              <a:cs typeface="Arial"/>
            </a:endParaRPr>
          </a:p>
          <a:p>
            <a:pPr marL="926465" lvl="1" indent="-457200">
              <a:lnSpc>
                <a:spcPct val="150000"/>
              </a:lnSpc>
              <a:buClr>
                <a:srgbClr val="3333B2"/>
              </a:buClr>
              <a:buSzPct val="90909"/>
              <a:buFontTx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‘(</a:t>
            </a:r>
            <a:r>
              <a:rPr lang="en-US" altLang="zh-CN" sz="2000" spc="-10" dirty="0">
                <a:latin typeface="Arial"/>
                <a:cs typeface="Arial"/>
              </a:rPr>
              <a:t>r</a:t>
            </a:r>
            <a:r>
              <a:rPr lang="en-US" altLang="zh-CN" sz="2000" spc="-10" dirty="0" smtClean="0">
                <a:latin typeface="Arial"/>
                <a:cs typeface="Arial"/>
              </a:rPr>
              <a:t>)’</a:t>
            </a:r>
          </a:p>
          <a:p>
            <a:pPr marL="926465" lvl="1" indent="-457200">
              <a:lnSpc>
                <a:spcPct val="150000"/>
              </a:lnSpc>
              <a:buClr>
                <a:srgbClr val="3333B2"/>
              </a:buClr>
              <a:buSzPct val="90909"/>
              <a:buFontTx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‘    r    ’ </a:t>
            </a:r>
            <a:endParaRPr lang="en-US" altLang="zh-CN" sz="2000" spc="-1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5260" y="1625600"/>
            <a:ext cx="28727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‘*2’    ‘*1*’   ‘*(1.2)’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85260" y="2050932"/>
            <a:ext cx="28727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‘(0|1|2)’    ‘(0*|1|0*)’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5260" y="2501912"/>
            <a:ext cx="287274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‘(0|1.2.e.1)’    ‘(0*.1|0.2.e*)’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5260" y="2978455"/>
            <a:ext cx="28727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‘(0)’    ‘(e*)’    ‘((</a:t>
            </a:r>
            <a:r>
              <a:rPr lang="en-US" altLang="zh-CN" spc="-10" dirty="0">
                <a:latin typeface="Arial"/>
                <a:cs typeface="Arial"/>
              </a:rPr>
              <a:t>1.2</a:t>
            </a:r>
            <a:r>
              <a:rPr lang="en-US" altLang="zh-CN" spc="-10" dirty="0" smtClean="0">
                <a:latin typeface="Arial"/>
                <a:cs typeface="Arial"/>
              </a:rPr>
              <a:t>))’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85260" y="3378224"/>
            <a:ext cx="28727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   0</a:t>
            </a: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’     ‘  e*’    ‘(</a:t>
            </a:r>
            <a:r>
              <a:rPr lang="en-US" altLang="zh-CN" spc="-10" dirty="0">
                <a:latin typeface="Arial"/>
                <a:cs typeface="Arial"/>
              </a:rPr>
              <a:t>1.2</a:t>
            </a:r>
            <a:r>
              <a:rPr lang="en-US" altLang="zh-CN" spc="-10" dirty="0" smtClean="0">
                <a:latin typeface="Arial"/>
                <a:cs typeface="Arial"/>
              </a:rPr>
              <a:t>)     ’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0600" y="3933073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A valid regex with a few leading and/or trailing white spaces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pic>
        <p:nvPicPr>
          <p:cNvPr id="16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2163542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69285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2634234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" y="309894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images.all-free-download.com/images/graphiclarge/not_ok_mark_clip_art_90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" y="3564454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4600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Relationship Between Strings and Regexes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883808"/>
            <a:ext cx="7239000" cy="4170792"/>
          </a:xfrm>
          <a:prstGeom prst="ellipse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2209800" y="979031"/>
            <a:ext cx="10668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Strings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8529" y="923152"/>
            <a:ext cx="1714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‘Hello World’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0929" y="1222841"/>
            <a:ext cx="1714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‘CSCA48’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9609" y="1772873"/>
            <a:ext cx="3581400" cy="2646792"/>
          </a:xfrm>
          <a:prstGeom prst="ellipse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600200" y="1753954"/>
            <a:ext cx="1295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Regexes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797" y="2670531"/>
            <a:ext cx="1714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‘2*’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04088" y="3112543"/>
            <a:ext cx="10753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‘(1.2)’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8789" y="3572108"/>
            <a:ext cx="1714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‘((0.2)|(e|1*))’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12820" y="1672570"/>
            <a:ext cx="3581400" cy="2646792"/>
          </a:xfrm>
          <a:prstGeom prst="ellipse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4346279" y="1713049"/>
            <a:ext cx="200406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Strings matched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7758" y="2670531"/>
            <a:ext cx="1714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‘222’  ‘22222’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00618" y="1963661"/>
            <a:ext cx="13125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solidFill>
                  <a:srgbClr val="3333B2"/>
                </a:solidFill>
                <a:latin typeface="Arial"/>
                <a:cs typeface="Arial"/>
              </a:rPr>
              <a:t>by regexes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85429" y="3112543"/>
            <a:ext cx="10753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‘12’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6279" y="3572108"/>
            <a:ext cx="23955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’02’    ‘111’    ‘11111’ 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54216" y="2447565"/>
            <a:ext cx="48438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‘0’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54216" y="2768657"/>
            <a:ext cx="48438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‘1’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54216" y="3074065"/>
            <a:ext cx="48438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‘2’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84151" y="2336969"/>
            <a:ext cx="17145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‘e’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18760" y="2336969"/>
            <a:ext cx="1714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‘’</a:t>
            </a:r>
            <a:endParaRPr lang="en-US" altLang="zh-CN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7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56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Regex Match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393628"/>
            <a:ext cx="7086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‘1’ matches ‘1’, ‘2’ matches ‘2’, ‘0’ matches ‘0’</a:t>
            </a:r>
          </a:p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‘e’ matches ‘’</a:t>
            </a:r>
          </a:p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‘*’ means the regex it appends to may repeat 0 or many times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" y="850685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Q: Does … match … 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6300" y="2712136"/>
            <a:ext cx="45567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e.g. consider ‘1*’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200" y="3219967"/>
            <a:ext cx="4632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‘1’ repeats 0 times -&gt; ‘’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‘1’ repeats 1 time -&gt; ‘1’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‘1’ repeats 2 times -&gt; ’11’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‘1’ repeats 8 times -&gt; ‘11111111’</a:t>
            </a:r>
          </a:p>
        </p:txBody>
      </p:sp>
    </p:spTree>
    <p:extLst>
      <p:ext uri="{BB962C8B-B14F-4D97-AF65-F5344CB8AC3E}">
        <p14:creationId xmlns:p14="http://schemas.microsoft.com/office/powerpoint/2010/main" val="36618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56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Regex Match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1393628"/>
            <a:ext cx="7086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Font typeface="+mj-lt"/>
              <a:buAutoNum type="arabicPeriod" startAt="4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‘.’ means you must choose both sides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" y="850685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400" spc="-10" dirty="0" smtClean="0">
                <a:latin typeface="Arial"/>
                <a:cs typeface="Arial"/>
              </a:rPr>
              <a:t>Q: Does … match … 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1856152"/>
            <a:ext cx="45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e.g.  ‘(1.2)’            -&gt;          ’12’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‘((1.2).3)’       -&gt;         ‘123’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462366" y="3001143"/>
            <a:ext cx="7086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7200">
              <a:lnSpc>
                <a:spcPct val="150000"/>
              </a:lnSpc>
              <a:buClr>
                <a:srgbClr val="3333B2"/>
              </a:buClr>
              <a:buSzPct val="90909"/>
              <a:buFont typeface="+mj-lt"/>
              <a:buAutoNum type="arabicPeriod" startAt="5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‘|’ means you must choose one side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7790" y="1856152"/>
            <a:ext cx="45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        ‘(0.0)’            -&gt;          ’00’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</a:t>
            </a:r>
            <a:r>
              <a:rPr lang="en-US" altLang="zh-CN" spc="-10" dirty="0">
                <a:latin typeface="Arial"/>
                <a:cs typeface="Arial"/>
              </a:rPr>
              <a:t>‘((</a:t>
            </a:r>
            <a:r>
              <a:rPr lang="en-US" altLang="zh-CN" spc="-10" dirty="0" err="1">
                <a:latin typeface="Arial"/>
                <a:cs typeface="Arial"/>
              </a:rPr>
              <a:t>e.e</a:t>
            </a:r>
            <a:r>
              <a:rPr lang="en-US" altLang="zh-CN" spc="-10" dirty="0">
                <a:latin typeface="Arial"/>
                <a:cs typeface="Arial"/>
              </a:rPr>
              <a:t>).e)’       -&gt;            ‘’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8219" y="3454237"/>
            <a:ext cx="45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e.g.  ‘(1|2)’            -&gt;          ’1’ ,’2’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‘((1|2)|3)’       -&gt;         ‘1’, ‘2’, ‘3’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25871" y="3444159"/>
            <a:ext cx="45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        ‘(0|0)’            -&gt;          ’0’</a:t>
            </a:r>
          </a:p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  </a:t>
            </a:r>
            <a:r>
              <a:rPr lang="en-US" altLang="zh-CN" spc="-10" dirty="0">
                <a:latin typeface="Arial"/>
                <a:cs typeface="Arial"/>
              </a:rPr>
              <a:t>‘((</a:t>
            </a:r>
            <a:r>
              <a:rPr lang="en-US" altLang="zh-CN" spc="-10" dirty="0" err="1" smtClean="0">
                <a:latin typeface="Arial"/>
                <a:cs typeface="Arial"/>
              </a:rPr>
              <a:t>e|e</a:t>
            </a:r>
            <a:r>
              <a:rPr lang="en-US" altLang="zh-CN" spc="-10" dirty="0" smtClean="0">
                <a:latin typeface="Arial"/>
                <a:cs typeface="Arial"/>
              </a:rPr>
              <a:t>)|e</a:t>
            </a:r>
            <a:r>
              <a:rPr lang="en-US" altLang="zh-CN" spc="-10" dirty="0">
                <a:latin typeface="Arial"/>
                <a:cs typeface="Arial"/>
              </a:rPr>
              <a:t>)’       -&gt;          </a:t>
            </a:r>
            <a:r>
              <a:rPr lang="en-US" altLang="zh-CN" spc="-10" dirty="0" smtClean="0">
                <a:latin typeface="Arial"/>
                <a:cs typeface="Arial"/>
              </a:rPr>
              <a:t> ‘’</a:t>
            </a:r>
            <a:endParaRPr lang="en-US" altLang="zh-CN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7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6457</TotalTime>
  <Words>828</Words>
  <Application>Microsoft Office PowerPoint</Application>
  <PresentationFormat>Custom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327</cp:revision>
  <cp:lastPrinted>2015-11-03T08:11:31Z</cp:lastPrinted>
  <dcterms:created xsi:type="dcterms:W3CDTF">2015-09-13T12:40:54Z</dcterms:created>
  <dcterms:modified xsi:type="dcterms:W3CDTF">2016-03-24T06:54:10Z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