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6" r:id="rId3"/>
    <p:sldId id="300" r:id="rId4"/>
    <p:sldId id="308" r:id="rId5"/>
    <p:sldId id="314" r:id="rId6"/>
    <p:sldId id="313" r:id="rId7"/>
    <p:sldId id="323" r:id="rId8"/>
    <p:sldId id="325" r:id="rId9"/>
    <p:sldId id="301" r:id="rId10"/>
    <p:sldId id="327" r:id="rId11"/>
    <p:sldId id="328" r:id="rId12"/>
    <p:sldId id="334" r:id="rId13"/>
    <p:sldId id="335" r:id="rId14"/>
    <p:sldId id="320" r:id="rId15"/>
    <p:sldId id="305" r:id="rId16"/>
    <p:sldId id="326" r:id="rId17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>
        <p:scale>
          <a:sx n="125" d="100"/>
          <a:sy n="125" d="100"/>
        </p:scale>
        <p:origin x="1584" y="5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2016/1/27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Highlight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nouns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E1830-1944-48B5-A22F-20258DC4AA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4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Highlight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nouns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E1830-1944-48B5-A22F-20258DC4AA7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Highlight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nouns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E1830-1944-48B5-A22F-20258DC4AA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1/27/2016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– UML Diagrams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4608" y="3149600"/>
            <a:ext cx="1750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January 20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8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Association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701800"/>
            <a:ext cx="6172200" cy="2192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2844800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(): string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6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9800"/>
            <a:ext cx="6614068" cy="4038600"/>
          </a:xfrm>
        </p:spPr>
        <p:txBody>
          <a:bodyPr>
            <a:noAutofit/>
          </a:bodyPr>
          <a:lstStyle/>
          <a:p>
            <a:r>
              <a:rPr lang="en-US" altLang="zh-CN" sz="1667" dirty="0"/>
              <a:t>We need to represent books and authors. </a:t>
            </a:r>
          </a:p>
          <a:p>
            <a:r>
              <a:rPr lang="en-US" altLang="zh-CN" sz="1667" dirty="0"/>
              <a:t>Author should have a first and last name</a:t>
            </a:r>
            <a:r>
              <a:rPr lang="zh-CN" altLang="en-US" sz="1667" dirty="0"/>
              <a:t>,</a:t>
            </a:r>
            <a:r>
              <a:rPr lang="en-US" altLang="zh-CN" sz="1667" dirty="0"/>
              <a:t> a mailing address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all</a:t>
            </a:r>
            <a:r>
              <a:rPr lang="zh-CN" altLang="en-US" sz="1667" dirty="0"/>
              <a:t> </a:t>
            </a:r>
            <a:r>
              <a:rPr lang="en-US" altLang="zh-CN" sz="1667" dirty="0"/>
              <a:t>books</a:t>
            </a:r>
            <a:r>
              <a:rPr lang="zh-CN" altLang="en-US" sz="1667" dirty="0"/>
              <a:t> </a:t>
            </a:r>
            <a:r>
              <a:rPr lang="en-US" altLang="zh-CN" sz="1667" dirty="0"/>
              <a:t>that</a:t>
            </a:r>
            <a:r>
              <a:rPr lang="zh-CN" altLang="en-US" sz="1667" dirty="0"/>
              <a:t> </a:t>
            </a:r>
            <a:r>
              <a:rPr lang="en-US" altLang="zh-CN" sz="1667" dirty="0"/>
              <a:t>belong</a:t>
            </a:r>
            <a:r>
              <a:rPr lang="zh-CN" altLang="en-US" sz="1667" dirty="0"/>
              <a:t> </a:t>
            </a:r>
            <a:r>
              <a:rPr lang="en-US" altLang="zh-CN" sz="1667" dirty="0"/>
              <a:t>to</a:t>
            </a:r>
            <a:r>
              <a:rPr lang="zh-CN" altLang="en-US" sz="1667" dirty="0"/>
              <a:t> </a:t>
            </a:r>
            <a:r>
              <a:rPr lang="en-US" altLang="zh-CN" sz="1667" dirty="0"/>
              <a:t>this</a:t>
            </a:r>
            <a:r>
              <a:rPr lang="zh-CN" altLang="en-US" sz="1667" dirty="0"/>
              <a:t> </a:t>
            </a:r>
            <a:r>
              <a:rPr lang="en-US" altLang="zh-CN" sz="1667" dirty="0"/>
              <a:t>author. Authors are either salaried</a:t>
            </a:r>
            <a:r>
              <a:rPr lang="zh-CN" altLang="zh-CN" sz="1667" dirty="0"/>
              <a:t> </a:t>
            </a:r>
            <a:r>
              <a:rPr lang="en-US" altLang="zh-CN" sz="1667" dirty="0"/>
              <a:t>or</a:t>
            </a:r>
            <a:r>
              <a:rPr lang="zh-CN" altLang="en-US" sz="1667" dirty="0"/>
              <a:t> </a:t>
            </a:r>
            <a:r>
              <a:rPr lang="en-US" altLang="zh-CN" sz="1667" dirty="0"/>
              <a:t>contractors. We should</a:t>
            </a:r>
            <a:r>
              <a:rPr lang="zh-CN" altLang="en-US" sz="1667" dirty="0"/>
              <a:t> </a:t>
            </a:r>
            <a:r>
              <a:rPr lang="en-US" altLang="zh-CN" sz="1667" dirty="0"/>
              <a:t>be able to see for any author what</a:t>
            </a:r>
            <a:r>
              <a:rPr lang="zh-CN" altLang="en-US" sz="1667" dirty="0"/>
              <a:t> </a:t>
            </a:r>
            <a:r>
              <a:rPr lang="en-US" altLang="zh-CN" sz="1667" dirty="0"/>
              <a:t>are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/>
              <a:t>books</a:t>
            </a:r>
            <a:r>
              <a:rPr lang="zh-CN" altLang="en-US" sz="1667" dirty="0"/>
              <a:t> </a:t>
            </a:r>
            <a:r>
              <a:rPr lang="en-US" altLang="zh-CN" sz="1667" dirty="0"/>
              <a:t>he/she</a:t>
            </a:r>
            <a:r>
              <a:rPr lang="zh-CN" altLang="en-US" sz="1667" dirty="0"/>
              <a:t> </a:t>
            </a:r>
            <a:r>
              <a:rPr lang="en-US" altLang="zh-CN" sz="1667" dirty="0"/>
              <a:t>wrote,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how much they’ve been paid.</a:t>
            </a:r>
          </a:p>
          <a:p>
            <a:r>
              <a:rPr lang="en-US" altLang="zh-CN" sz="1667" dirty="0"/>
              <a:t>Book should</a:t>
            </a:r>
            <a:r>
              <a:rPr lang="zh-CN" altLang="en-US" sz="1667" dirty="0"/>
              <a:t> </a:t>
            </a:r>
            <a:r>
              <a:rPr lang="en-US" altLang="zh-CN" sz="1667" dirty="0"/>
              <a:t>have</a:t>
            </a:r>
            <a:r>
              <a:rPr lang="zh-CN" altLang="en-US" sz="1667" dirty="0"/>
              <a:t> </a:t>
            </a:r>
            <a:r>
              <a:rPr lang="en-US" altLang="zh-CN" sz="1667" dirty="0"/>
              <a:t>a title,</a:t>
            </a:r>
            <a:r>
              <a:rPr lang="zh-CN" altLang="en-US" sz="1667" dirty="0"/>
              <a:t> </a:t>
            </a:r>
            <a:r>
              <a:rPr lang="en-US" altLang="zh-CN" sz="1667" dirty="0"/>
              <a:t>number of pages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all</a:t>
            </a:r>
            <a:r>
              <a:rPr lang="zh-CN" altLang="en-US" sz="1667" dirty="0"/>
              <a:t> </a:t>
            </a:r>
            <a:r>
              <a:rPr lang="en-US" altLang="zh-CN" sz="1667" dirty="0"/>
              <a:t>authors</a:t>
            </a:r>
            <a:r>
              <a:rPr lang="zh-CN" altLang="en-US" sz="1667" dirty="0"/>
              <a:t> </a:t>
            </a:r>
            <a:r>
              <a:rPr lang="en-US" altLang="zh-CN" sz="1667" dirty="0"/>
              <a:t>that</a:t>
            </a:r>
            <a:r>
              <a:rPr lang="zh-CN" altLang="en-US" sz="1667" dirty="0"/>
              <a:t> </a:t>
            </a:r>
            <a:r>
              <a:rPr lang="en-US" altLang="zh-CN" sz="1667" dirty="0"/>
              <a:t>contribute</a:t>
            </a:r>
            <a:r>
              <a:rPr lang="zh-CN" altLang="en-US" sz="1667" dirty="0"/>
              <a:t> </a:t>
            </a:r>
            <a:r>
              <a:rPr lang="en-US" altLang="zh-CN" sz="1667" dirty="0"/>
              <a:t>to</a:t>
            </a:r>
            <a:r>
              <a:rPr lang="zh-CN" altLang="en-US" sz="1667" dirty="0"/>
              <a:t> </a:t>
            </a:r>
            <a:r>
              <a:rPr lang="en-US" altLang="zh-CN" sz="1667" dirty="0"/>
              <a:t>this</a:t>
            </a:r>
            <a:r>
              <a:rPr lang="zh-CN" altLang="en-US" sz="1667" dirty="0"/>
              <a:t> </a:t>
            </a:r>
            <a:r>
              <a:rPr lang="en-US" altLang="zh-CN" sz="1667" dirty="0"/>
              <a:t>book.</a:t>
            </a:r>
            <a:r>
              <a:rPr lang="zh-CN" altLang="en-US" sz="1667" dirty="0"/>
              <a:t> </a:t>
            </a:r>
            <a:r>
              <a:rPr lang="en-US" altLang="zh-CN" sz="1667" dirty="0"/>
              <a:t>Sometimes</a:t>
            </a:r>
            <a:r>
              <a:rPr lang="zh-CN" altLang="en-US" sz="1667" dirty="0"/>
              <a:t> </a:t>
            </a:r>
            <a:r>
              <a:rPr lang="en-US" altLang="zh-CN" sz="1667" dirty="0"/>
              <a:t>we</a:t>
            </a:r>
            <a:r>
              <a:rPr lang="zh-CN" altLang="en-US" sz="1667" dirty="0"/>
              <a:t> </a:t>
            </a:r>
            <a:r>
              <a:rPr lang="en-US" altLang="zh-CN" sz="1667" dirty="0"/>
              <a:t>need to add extra pages, so it would be good to have a simple way of doing that. Now,</a:t>
            </a:r>
            <a:r>
              <a:rPr lang="zh-CN" altLang="en-US" sz="1667" dirty="0"/>
              <a:t> </a:t>
            </a:r>
            <a:r>
              <a:rPr lang="en-US" altLang="zh-CN" sz="1667" dirty="0"/>
              <a:t>given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/>
              <a:t>book,</a:t>
            </a:r>
            <a:r>
              <a:rPr lang="zh-CN" altLang="en-US" sz="1667" dirty="0"/>
              <a:t> </a:t>
            </a:r>
            <a:r>
              <a:rPr lang="en-US" altLang="zh-CN" sz="1667" dirty="0"/>
              <a:t>I</a:t>
            </a:r>
            <a:r>
              <a:rPr lang="zh-CN" altLang="en-US" sz="1667" dirty="0"/>
              <a:t> </a:t>
            </a:r>
            <a:r>
              <a:rPr lang="en-US" altLang="zh-CN" sz="1667" dirty="0"/>
              <a:t>should</a:t>
            </a:r>
            <a:r>
              <a:rPr lang="zh-CN" altLang="en-US" sz="1667" dirty="0"/>
              <a:t> </a:t>
            </a:r>
            <a:r>
              <a:rPr lang="en-US" altLang="zh-CN" sz="1667" dirty="0"/>
              <a:t>be</a:t>
            </a:r>
            <a:r>
              <a:rPr lang="zh-CN" altLang="en-US" sz="1667" dirty="0"/>
              <a:t> </a:t>
            </a:r>
            <a:r>
              <a:rPr lang="en-US" altLang="zh-CN" sz="1667" dirty="0"/>
              <a:t>able</a:t>
            </a:r>
            <a:r>
              <a:rPr lang="zh-CN" altLang="en-US" sz="1667" dirty="0"/>
              <a:t> </a:t>
            </a:r>
            <a:r>
              <a:rPr lang="en-US" altLang="zh-CN" sz="1667" dirty="0"/>
              <a:t>to</a:t>
            </a:r>
            <a:r>
              <a:rPr lang="zh-CN" altLang="en-US" sz="1667" dirty="0"/>
              <a:t> </a:t>
            </a:r>
            <a:r>
              <a:rPr lang="en-US" altLang="zh-CN" sz="1667" dirty="0"/>
              <a:t>get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/>
              <a:t>information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all</a:t>
            </a:r>
            <a:r>
              <a:rPr lang="zh-CN" altLang="en-US" sz="1667" dirty="0"/>
              <a:t> </a:t>
            </a:r>
            <a:r>
              <a:rPr lang="en-US" altLang="zh-CN" sz="1667" dirty="0"/>
              <a:t>of</a:t>
            </a:r>
            <a:r>
              <a:rPr lang="zh-CN" altLang="en-US" sz="1667" dirty="0"/>
              <a:t> </a:t>
            </a:r>
            <a:r>
              <a:rPr lang="en-US" altLang="zh-CN" sz="1667" dirty="0"/>
              <a:t>its</a:t>
            </a:r>
            <a:r>
              <a:rPr lang="zh-CN" altLang="en-US" sz="1667" dirty="0"/>
              <a:t> </a:t>
            </a:r>
            <a:r>
              <a:rPr lang="en-US" altLang="zh-CN" sz="1667" dirty="0"/>
              <a:t>authors.</a:t>
            </a:r>
          </a:p>
          <a:p>
            <a:r>
              <a:rPr lang="en-US" altLang="zh-CN" sz="1667" dirty="0"/>
              <a:t>Books can be paperback or hardcover, and hardcover books can either be regular or special edition.</a:t>
            </a:r>
            <a:r>
              <a:rPr lang="zh-CN" altLang="en-US" sz="1667" dirty="0"/>
              <a:t> </a:t>
            </a:r>
            <a:r>
              <a:rPr lang="en-US" altLang="zh-CN" sz="1667" dirty="0"/>
              <a:t>Each</a:t>
            </a:r>
            <a:r>
              <a:rPr lang="zh-CN" altLang="en-US" sz="1667" dirty="0"/>
              <a:t> </a:t>
            </a:r>
            <a:r>
              <a:rPr lang="en-US" altLang="zh-CN" sz="1667" dirty="0"/>
              <a:t>type</a:t>
            </a:r>
            <a:r>
              <a:rPr lang="zh-CN" altLang="en-US" sz="1667" dirty="0"/>
              <a:t> </a:t>
            </a:r>
            <a:r>
              <a:rPr lang="en-US" altLang="zh-CN" sz="1667" dirty="0"/>
              <a:t>has</a:t>
            </a:r>
            <a:r>
              <a:rPr lang="zh-CN" altLang="en-US" sz="1667" dirty="0"/>
              <a:t> </a:t>
            </a:r>
            <a:r>
              <a:rPr lang="en-US" altLang="zh-CN" sz="1667" dirty="0"/>
              <a:t>its</a:t>
            </a:r>
            <a:r>
              <a:rPr lang="zh-CN" altLang="en-US" sz="1667" dirty="0"/>
              <a:t> </a:t>
            </a:r>
            <a:r>
              <a:rPr lang="en-US" altLang="zh-CN" sz="1667" dirty="0"/>
              <a:t>cost. Paperbacks cost less, and a special edition’s price depends on whether or not it has a certificate with it. The number of copies we print will also depend on the type of book</a:t>
            </a:r>
            <a:r>
              <a:rPr lang="zh-CN" altLang="zh-CN" sz="1667" dirty="0"/>
              <a:t>.</a:t>
            </a:r>
            <a:r>
              <a:rPr lang="en-US" altLang="zh-CN" sz="1667" dirty="0"/>
              <a:t>For</a:t>
            </a:r>
            <a:r>
              <a:rPr lang="zh-CN" altLang="en-US" sz="1667" dirty="0"/>
              <a:t> </a:t>
            </a:r>
            <a:r>
              <a:rPr lang="en-US" altLang="zh-CN" sz="1667" dirty="0"/>
              <a:t>paperbacks,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/>
              <a:t>total</a:t>
            </a:r>
            <a:r>
              <a:rPr lang="zh-CN" altLang="en-US" sz="1667" dirty="0"/>
              <a:t> </a:t>
            </a:r>
            <a:r>
              <a:rPr lang="en-US" altLang="zh-CN" sz="1667" dirty="0"/>
              <a:t>copies</a:t>
            </a:r>
            <a:r>
              <a:rPr lang="zh-CN" altLang="en-US" sz="1667" dirty="0"/>
              <a:t> </a:t>
            </a:r>
            <a:r>
              <a:rPr lang="en-US" altLang="zh-CN" sz="1667" dirty="0"/>
              <a:t>will</a:t>
            </a:r>
            <a:r>
              <a:rPr lang="zh-CN" altLang="en-US" sz="1667" dirty="0"/>
              <a:t> </a:t>
            </a:r>
            <a:r>
              <a:rPr lang="en-US" altLang="zh-CN" sz="1667" dirty="0"/>
              <a:t>based</a:t>
            </a:r>
            <a:r>
              <a:rPr lang="zh-CN" altLang="en-US" sz="1667" dirty="0"/>
              <a:t> </a:t>
            </a:r>
            <a:r>
              <a:rPr lang="en-US" altLang="zh-CN" sz="1667" dirty="0"/>
              <a:t>on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/>
              <a:t>formula; for hardcover it depends on the author</a:t>
            </a:r>
            <a:r>
              <a:rPr lang="zh-CN" altLang="zh-CN" sz="1667" dirty="0"/>
              <a:t>;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for special editions, we always print a fixed number.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4536"/>
            <a:ext cx="108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7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9800"/>
            <a:ext cx="6614068" cy="4038600"/>
          </a:xfrm>
        </p:spPr>
        <p:txBody>
          <a:bodyPr>
            <a:noAutofit/>
          </a:bodyPr>
          <a:lstStyle/>
          <a:p>
            <a:r>
              <a:rPr lang="en-US" altLang="zh-CN" sz="1667" dirty="0"/>
              <a:t>We need to represent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en-US" altLang="zh-CN" sz="1667" dirty="0"/>
              <a:t> and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en-US" altLang="zh-CN" sz="1667" dirty="0"/>
              <a:t>. </a:t>
            </a:r>
          </a:p>
          <a:p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en-US" altLang="zh-CN" sz="1667" dirty="0"/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should have a </a:t>
            </a:r>
            <a:r>
              <a:rPr lang="en-US" altLang="zh-CN" sz="1667" dirty="0">
                <a:solidFill>
                  <a:srgbClr val="3333B2"/>
                </a:solidFill>
              </a:rPr>
              <a:t>first and last name</a:t>
            </a:r>
            <a:r>
              <a:rPr lang="zh-CN" altLang="en-US" sz="1667" dirty="0"/>
              <a:t>,</a:t>
            </a:r>
            <a:r>
              <a:rPr lang="en-US" altLang="zh-CN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 mailing address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that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belong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this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en-US" altLang="zh-CN" sz="1667" dirty="0"/>
              <a:t>. </a:t>
            </a:r>
            <a:r>
              <a:rPr lang="en-US" altLang="zh-CN" sz="1667" dirty="0">
                <a:solidFill>
                  <a:srgbClr val="000000"/>
                </a:solidFill>
              </a:rPr>
              <a:t>Authors are either </a:t>
            </a:r>
            <a:r>
              <a:rPr lang="en-US" altLang="zh-CN" sz="1667" dirty="0">
                <a:solidFill>
                  <a:srgbClr val="3333B2"/>
                </a:solidFill>
              </a:rPr>
              <a:t>salaried</a:t>
            </a:r>
            <a:r>
              <a:rPr lang="zh-CN" altLang="zh-CN" sz="1667" dirty="0"/>
              <a:t> </a:t>
            </a:r>
            <a:r>
              <a:rPr lang="en-US" altLang="zh-CN" sz="1667" dirty="0"/>
              <a:t>or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contractors</a:t>
            </a:r>
            <a:r>
              <a:rPr lang="en-US" altLang="zh-CN" sz="1667" dirty="0"/>
              <a:t>. We should</a:t>
            </a:r>
            <a:r>
              <a:rPr lang="zh-CN" altLang="en-US" sz="1667" dirty="0"/>
              <a:t> </a:t>
            </a:r>
            <a:r>
              <a:rPr lang="en-US" altLang="zh-CN" sz="1667" dirty="0"/>
              <a:t>be able </a:t>
            </a:r>
            <a:r>
              <a:rPr lang="en-US" altLang="zh-CN" sz="1667" dirty="0">
                <a:solidFill>
                  <a:srgbClr val="000000"/>
                </a:solidFill>
              </a:rPr>
              <a:t>to see for any author what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are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the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he/she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wrote,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and</a:t>
            </a:r>
            <a:r>
              <a:rPr lang="zh-CN" altLang="en-US" sz="1667" dirty="0">
                <a:solidFill>
                  <a:srgbClr val="000000"/>
                </a:solidFill>
              </a:rPr>
              <a:t> </a:t>
            </a:r>
            <a:r>
              <a:rPr lang="en-US" altLang="zh-CN" sz="1667" dirty="0">
                <a:solidFill>
                  <a:srgbClr val="000000"/>
                </a:solidFill>
              </a:rPr>
              <a:t>how much they’ve been paid.</a:t>
            </a:r>
          </a:p>
          <a:p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 should</a:t>
            </a:r>
            <a:r>
              <a:rPr lang="zh-CN" altLang="en-US" sz="1667" dirty="0"/>
              <a:t> </a:t>
            </a:r>
            <a:r>
              <a:rPr lang="en-US" altLang="zh-CN" sz="1667" dirty="0"/>
              <a:t>have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 title,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number of pages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that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contribute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this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.</a:t>
            </a:r>
            <a:r>
              <a:rPr lang="zh-CN" altLang="en-US" sz="1667" dirty="0"/>
              <a:t> </a:t>
            </a:r>
            <a:r>
              <a:rPr lang="en-US" altLang="zh-CN" sz="1667" dirty="0"/>
              <a:t>Sometimes</a:t>
            </a:r>
            <a:r>
              <a:rPr lang="zh-CN" altLang="en-US" sz="1667" dirty="0"/>
              <a:t> </a:t>
            </a:r>
            <a:r>
              <a:rPr lang="en-US" altLang="zh-CN" sz="1667" dirty="0"/>
              <a:t>we</a:t>
            </a:r>
            <a:r>
              <a:rPr lang="zh-CN" altLang="en-US" sz="1667" dirty="0"/>
              <a:t> </a:t>
            </a:r>
            <a:r>
              <a:rPr lang="en-US" altLang="zh-CN" sz="1667" dirty="0"/>
              <a:t>need to add </a:t>
            </a:r>
            <a:r>
              <a:rPr lang="en-US" altLang="zh-CN" sz="1667" dirty="0">
                <a:solidFill>
                  <a:srgbClr val="3333B2"/>
                </a:solidFill>
              </a:rPr>
              <a:t>extra pages</a:t>
            </a:r>
            <a:r>
              <a:rPr lang="en-US" altLang="zh-CN" sz="1667" dirty="0"/>
              <a:t>, so it would be good to have a simple way of doing that. Now,</a:t>
            </a:r>
            <a:r>
              <a:rPr lang="zh-CN" altLang="en-US" sz="1667" dirty="0"/>
              <a:t> </a:t>
            </a:r>
            <a:r>
              <a:rPr lang="en-US" altLang="zh-CN" sz="1667" dirty="0"/>
              <a:t>given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,</a:t>
            </a:r>
            <a:r>
              <a:rPr lang="zh-CN" altLang="en-US" sz="1667" dirty="0"/>
              <a:t> </a:t>
            </a:r>
            <a:r>
              <a:rPr lang="en-US" altLang="zh-CN" sz="1667" dirty="0"/>
              <a:t>I</a:t>
            </a:r>
            <a:r>
              <a:rPr lang="zh-CN" altLang="en-US" sz="1667" dirty="0"/>
              <a:t> </a:t>
            </a:r>
            <a:r>
              <a:rPr lang="en-US" altLang="zh-CN" sz="1667" dirty="0"/>
              <a:t>should</a:t>
            </a:r>
            <a:r>
              <a:rPr lang="zh-CN" altLang="en-US" sz="1667" dirty="0"/>
              <a:t> </a:t>
            </a:r>
            <a:r>
              <a:rPr lang="en-US" altLang="zh-CN" sz="1667" dirty="0"/>
              <a:t>be</a:t>
            </a:r>
            <a:r>
              <a:rPr lang="zh-CN" altLang="en-US" sz="1667" dirty="0"/>
              <a:t> </a:t>
            </a:r>
            <a:r>
              <a:rPr lang="en-US" altLang="zh-CN" sz="1667" dirty="0"/>
              <a:t>able</a:t>
            </a:r>
            <a:r>
              <a:rPr lang="zh-CN" altLang="en-US" sz="1667" dirty="0"/>
              <a:t> </a:t>
            </a:r>
            <a:r>
              <a:rPr lang="en-US" altLang="zh-CN" sz="1667" dirty="0"/>
              <a:t>to</a:t>
            </a:r>
            <a:r>
              <a:rPr lang="zh-CN" altLang="en-US" sz="1667" dirty="0"/>
              <a:t> </a:t>
            </a:r>
            <a:r>
              <a:rPr lang="en-US" altLang="zh-CN" sz="1667" dirty="0"/>
              <a:t>get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information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and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of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its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en-US" altLang="zh-CN" sz="1667" dirty="0"/>
              <a:t>.</a:t>
            </a:r>
          </a:p>
          <a:p>
            <a:r>
              <a:rPr lang="en-US" altLang="zh-CN" sz="1667" dirty="0"/>
              <a:t>Books can be paperback or hardcover, and </a:t>
            </a:r>
            <a:r>
              <a:rPr lang="en-US" altLang="zh-CN" sz="1667" dirty="0">
                <a:solidFill>
                  <a:srgbClr val="3333B2"/>
                </a:solidFill>
              </a:rPr>
              <a:t>hardcover books </a:t>
            </a:r>
            <a:r>
              <a:rPr lang="en-US" altLang="zh-CN" sz="1667" dirty="0"/>
              <a:t>can either be regular or special edition.</a:t>
            </a:r>
            <a:r>
              <a:rPr lang="zh-CN" altLang="en-US" sz="1667" dirty="0"/>
              <a:t> </a:t>
            </a:r>
            <a:r>
              <a:rPr lang="en-US" altLang="zh-CN" sz="1667" dirty="0"/>
              <a:t>Each</a:t>
            </a:r>
            <a:r>
              <a:rPr lang="zh-CN" altLang="en-US" sz="1667" dirty="0"/>
              <a:t> </a:t>
            </a:r>
            <a:r>
              <a:rPr lang="en-US" altLang="zh-CN" sz="1667" dirty="0"/>
              <a:t>type</a:t>
            </a:r>
            <a:r>
              <a:rPr lang="zh-CN" altLang="en-US" sz="1667" dirty="0"/>
              <a:t> </a:t>
            </a:r>
            <a:r>
              <a:rPr lang="en-US" altLang="zh-CN" sz="1667" dirty="0"/>
              <a:t>has</a:t>
            </a:r>
            <a:r>
              <a:rPr lang="zh-CN" altLang="en-US" sz="1667" dirty="0"/>
              <a:t> </a:t>
            </a:r>
            <a:r>
              <a:rPr lang="en-US" altLang="zh-CN" sz="1667" dirty="0"/>
              <a:t>its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cost</a:t>
            </a:r>
            <a:r>
              <a:rPr lang="en-US" altLang="zh-CN" sz="1667" dirty="0"/>
              <a:t>. </a:t>
            </a:r>
            <a:r>
              <a:rPr lang="en-US" altLang="zh-CN" sz="1667" dirty="0">
                <a:solidFill>
                  <a:srgbClr val="3333B2"/>
                </a:solidFill>
              </a:rPr>
              <a:t>Paperbacks</a:t>
            </a:r>
            <a:r>
              <a:rPr lang="en-US" altLang="zh-CN" sz="1667" dirty="0"/>
              <a:t> cost less, and a </a:t>
            </a:r>
            <a:r>
              <a:rPr lang="en-US" altLang="zh-CN" sz="1667" dirty="0">
                <a:solidFill>
                  <a:srgbClr val="3333B2"/>
                </a:solidFill>
              </a:rPr>
              <a:t>special edition</a:t>
            </a:r>
            <a:r>
              <a:rPr lang="en-US" altLang="zh-CN" sz="1667" dirty="0">
                <a:solidFill>
                  <a:srgbClr val="000000"/>
                </a:solidFill>
              </a:rPr>
              <a:t>’s</a:t>
            </a:r>
            <a:r>
              <a:rPr lang="en-US" altLang="zh-CN" sz="1667" dirty="0">
                <a:solidFill>
                  <a:srgbClr val="3333B2"/>
                </a:solidFill>
              </a:rPr>
              <a:t> price</a:t>
            </a:r>
            <a:r>
              <a:rPr lang="en-US" altLang="zh-CN" sz="1667" dirty="0"/>
              <a:t> depends on whether or not it has a </a:t>
            </a:r>
            <a:r>
              <a:rPr lang="en-US" altLang="zh-CN" sz="1667" dirty="0">
                <a:solidFill>
                  <a:srgbClr val="3333B2"/>
                </a:solidFill>
              </a:rPr>
              <a:t>certificate</a:t>
            </a:r>
            <a:r>
              <a:rPr lang="en-US" altLang="zh-CN" sz="1667" dirty="0"/>
              <a:t> with it. The </a:t>
            </a:r>
            <a:r>
              <a:rPr lang="en-US" altLang="zh-CN" sz="1667" dirty="0">
                <a:solidFill>
                  <a:srgbClr val="3333B2"/>
                </a:solidFill>
              </a:rPr>
              <a:t>number of copies </a:t>
            </a:r>
            <a:r>
              <a:rPr lang="en-US" altLang="zh-CN" sz="1667" dirty="0"/>
              <a:t>we print will also depend on the </a:t>
            </a:r>
            <a:r>
              <a:rPr lang="en-US" altLang="zh-CN" sz="1667" dirty="0">
                <a:solidFill>
                  <a:srgbClr val="3333B2"/>
                </a:solidFill>
              </a:rPr>
              <a:t>type</a:t>
            </a:r>
            <a:r>
              <a:rPr lang="en-US" altLang="zh-CN" sz="1667" dirty="0"/>
              <a:t> of book</a:t>
            </a:r>
            <a:r>
              <a:rPr lang="zh-CN" altLang="zh-CN" sz="1667" dirty="0"/>
              <a:t>.</a:t>
            </a:r>
            <a:r>
              <a:rPr lang="en-US" altLang="zh-CN" sz="1667" dirty="0"/>
              <a:t>For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paperbacks</a:t>
            </a:r>
            <a:r>
              <a:rPr lang="en-US" altLang="zh-CN" sz="1667" dirty="0"/>
              <a:t>,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total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copies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will</a:t>
            </a:r>
            <a:r>
              <a:rPr lang="zh-CN" altLang="en-US" sz="1667" dirty="0"/>
              <a:t> </a:t>
            </a:r>
            <a:r>
              <a:rPr lang="en-US" altLang="zh-CN" sz="1667" dirty="0"/>
              <a:t>based</a:t>
            </a:r>
            <a:r>
              <a:rPr lang="zh-CN" altLang="en-US" sz="1667" dirty="0"/>
              <a:t> </a:t>
            </a:r>
            <a:r>
              <a:rPr lang="en-US" altLang="zh-CN" sz="1667" dirty="0"/>
              <a:t>on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formula</a:t>
            </a:r>
            <a:r>
              <a:rPr lang="en-US" altLang="zh-CN" sz="1667" dirty="0"/>
              <a:t>; for </a:t>
            </a:r>
            <a:r>
              <a:rPr lang="en-US" altLang="zh-CN" sz="1667" dirty="0">
                <a:solidFill>
                  <a:srgbClr val="3333B2"/>
                </a:solidFill>
              </a:rPr>
              <a:t>hardcover</a:t>
            </a:r>
            <a:r>
              <a:rPr lang="en-US" altLang="zh-CN" sz="1667" dirty="0"/>
              <a:t> it depends on the </a:t>
            </a:r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zh-CN" altLang="zh-CN" sz="1667" dirty="0"/>
              <a:t>;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for </a:t>
            </a:r>
            <a:r>
              <a:rPr lang="en-US" altLang="zh-CN" sz="1667" dirty="0">
                <a:solidFill>
                  <a:srgbClr val="3333B2"/>
                </a:solidFill>
              </a:rPr>
              <a:t>special editions</a:t>
            </a:r>
            <a:r>
              <a:rPr lang="en-US" altLang="zh-CN" sz="1667" dirty="0"/>
              <a:t>, we always print a </a:t>
            </a:r>
            <a:r>
              <a:rPr lang="en-US" altLang="zh-CN" sz="1667" dirty="0">
                <a:solidFill>
                  <a:srgbClr val="3333B2"/>
                </a:solidFill>
              </a:rPr>
              <a:t>fixed number.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4536"/>
            <a:ext cx="299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Exercise(looking for nouns)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9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9800"/>
            <a:ext cx="6614068" cy="4038600"/>
          </a:xfrm>
        </p:spPr>
        <p:txBody>
          <a:bodyPr>
            <a:noAutofit/>
          </a:bodyPr>
          <a:lstStyle/>
          <a:p>
            <a:r>
              <a:rPr lang="en-US" altLang="zh-CN" sz="1667" dirty="0"/>
              <a:t>We need to represent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en-US" altLang="zh-CN" sz="1667" dirty="0"/>
              <a:t> and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en-US" altLang="zh-CN" sz="1667" dirty="0"/>
              <a:t>. </a:t>
            </a:r>
          </a:p>
          <a:p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en-US" altLang="zh-CN" sz="1667" dirty="0"/>
              <a:t> should </a:t>
            </a:r>
            <a:r>
              <a:rPr lang="en-US" altLang="zh-CN" sz="1667" dirty="0">
                <a:solidFill>
                  <a:srgbClr val="00B050"/>
                </a:solidFill>
              </a:rPr>
              <a:t>have</a:t>
            </a:r>
            <a:r>
              <a:rPr lang="en-US" altLang="zh-CN" sz="1667" dirty="0"/>
              <a:t> a </a:t>
            </a:r>
            <a:r>
              <a:rPr lang="en-US" altLang="zh-CN" sz="1667" dirty="0">
                <a:solidFill>
                  <a:srgbClr val="3333B2"/>
                </a:solidFill>
              </a:rPr>
              <a:t>first and last name</a:t>
            </a:r>
            <a:r>
              <a:rPr lang="zh-CN" altLang="en-US" sz="1667" dirty="0"/>
              <a:t>,</a:t>
            </a:r>
            <a:r>
              <a:rPr lang="en-US" altLang="zh-CN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 mailing address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that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belong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this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en-US" altLang="zh-CN" sz="1667" dirty="0"/>
              <a:t>. Authors </a:t>
            </a:r>
            <a:r>
              <a:rPr lang="en-US" altLang="zh-CN" sz="1667" dirty="0">
                <a:solidFill>
                  <a:srgbClr val="00B050"/>
                </a:solidFill>
              </a:rPr>
              <a:t>are</a:t>
            </a:r>
            <a:r>
              <a:rPr lang="en-US" altLang="zh-CN" sz="1667" dirty="0"/>
              <a:t> either </a:t>
            </a:r>
            <a:r>
              <a:rPr lang="en-US" altLang="zh-CN" sz="1667" dirty="0">
                <a:solidFill>
                  <a:srgbClr val="3333B2"/>
                </a:solidFill>
              </a:rPr>
              <a:t>salaried</a:t>
            </a:r>
            <a:r>
              <a:rPr lang="zh-CN" altLang="zh-CN" sz="1667" dirty="0"/>
              <a:t> </a:t>
            </a:r>
            <a:r>
              <a:rPr lang="en-US" altLang="zh-CN" sz="1667" dirty="0"/>
              <a:t>or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contractors</a:t>
            </a:r>
            <a:r>
              <a:rPr lang="en-US" altLang="zh-CN" sz="1667" dirty="0"/>
              <a:t>. We should</a:t>
            </a:r>
            <a:r>
              <a:rPr lang="zh-CN" altLang="en-US" sz="1667" dirty="0"/>
              <a:t> </a:t>
            </a:r>
            <a:r>
              <a:rPr lang="en-US" altLang="zh-CN" sz="1667" dirty="0"/>
              <a:t>be able to </a:t>
            </a:r>
            <a:r>
              <a:rPr lang="en-US" altLang="zh-CN" sz="1667" dirty="0">
                <a:solidFill>
                  <a:srgbClr val="00B050"/>
                </a:solidFill>
              </a:rPr>
              <a:t>see</a:t>
            </a:r>
            <a:r>
              <a:rPr lang="en-US" altLang="zh-CN" sz="1667" dirty="0"/>
              <a:t> for any author what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00B050"/>
                </a:solidFill>
              </a:rPr>
              <a:t>are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books</a:t>
            </a:r>
            <a:r>
              <a:rPr lang="zh-CN" altLang="en-US" sz="1667" dirty="0"/>
              <a:t> </a:t>
            </a:r>
            <a:r>
              <a:rPr lang="en-US" altLang="zh-CN" sz="1667" dirty="0"/>
              <a:t>he/she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00B050"/>
                </a:solidFill>
              </a:rPr>
              <a:t>wrote</a:t>
            </a:r>
            <a:r>
              <a:rPr lang="en-US" altLang="zh-CN" sz="1667" dirty="0"/>
              <a:t>,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how much they’ve been</a:t>
            </a:r>
            <a:r>
              <a:rPr lang="en-US" altLang="zh-CN" sz="1667" dirty="0">
                <a:solidFill>
                  <a:srgbClr val="00B050"/>
                </a:solidFill>
              </a:rPr>
              <a:t> paid</a:t>
            </a:r>
            <a:r>
              <a:rPr lang="en-US" altLang="zh-CN" sz="1667" dirty="0"/>
              <a:t>.</a:t>
            </a:r>
          </a:p>
          <a:p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 should</a:t>
            </a:r>
            <a:r>
              <a:rPr lang="zh-CN" altLang="en-US" sz="1667" dirty="0">
                <a:solidFill>
                  <a:srgbClr val="00B050"/>
                </a:solidFill>
              </a:rPr>
              <a:t> </a:t>
            </a:r>
            <a:r>
              <a:rPr lang="en-US" altLang="zh-CN" sz="1667" dirty="0">
                <a:solidFill>
                  <a:srgbClr val="00B050"/>
                </a:solidFill>
              </a:rPr>
              <a:t>have</a:t>
            </a:r>
            <a:r>
              <a:rPr lang="zh-CN" altLang="en-US" sz="1667" dirty="0">
                <a:solidFill>
                  <a:srgbClr val="00B050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 title,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number of pages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that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contribute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this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.</a:t>
            </a:r>
            <a:r>
              <a:rPr lang="zh-CN" altLang="en-US" sz="1667" dirty="0"/>
              <a:t> </a:t>
            </a:r>
            <a:r>
              <a:rPr lang="en-US" altLang="zh-CN" sz="1667" dirty="0"/>
              <a:t>Sometimes</a:t>
            </a:r>
            <a:r>
              <a:rPr lang="zh-CN" altLang="en-US" sz="1667" dirty="0"/>
              <a:t> </a:t>
            </a:r>
            <a:r>
              <a:rPr lang="en-US" altLang="zh-CN" sz="1667" dirty="0"/>
              <a:t>we</a:t>
            </a:r>
            <a:r>
              <a:rPr lang="zh-CN" altLang="en-US" sz="1667" dirty="0"/>
              <a:t> </a:t>
            </a:r>
            <a:r>
              <a:rPr lang="en-US" altLang="zh-CN" sz="1667" dirty="0"/>
              <a:t>need to </a:t>
            </a:r>
            <a:r>
              <a:rPr lang="en-US" altLang="zh-CN" sz="1667" dirty="0">
                <a:solidFill>
                  <a:srgbClr val="00B050"/>
                </a:solidFill>
              </a:rPr>
              <a:t>add</a:t>
            </a:r>
            <a:r>
              <a:rPr lang="en-US" altLang="zh-CN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extra pages</a:t>
            </a:r>
            <a:r>
              <a:rPr lang="en-US" altLang="zh-CN" sz="1667" dirty="0"/>
              <a:t>, so it would be good to have a simple way of doing that. Now,</a:t>
            </a:r>
            <a:r>
              <a:rPr lang="zh-CN" altLang="en-US" sz="1667" dirty="0"/>
              <a:t> </a:t>
            </a:r>
            <a:r>
              <a:rPr lang="en-US" altLang="zh-CN" sz="1667" dirty="0"/>
              <a:t>given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book</a:t>
            </a:r>
            <a:r>
              <a:rPr lang="en-US" altLang="zh-CN" sz="1667" dirty="0"/>
              <a:t>,</a:t>
            </a:r>
            <a:r>
              <a:rPr lang="zh-CN" altLang="en-US" sz="1667" dirty="0"/>
              <a:t> </a:t>
            </a:r>
            <a:r>
              <a:rPr lang="en-US" altLang="zh-CN" sz="1667" dirty="0"/>
              <a:t>I</a:t>
            </a:r>
            <a:r>
              <a:rPr lang="zh-CN" altLang="en-US" sz="1667" dirty="0"/>
              <a:t> </a:t>
            </a:r>
            <a:r>
              <a:rPr lang="en-US" altLang="zh-CN" sz="1667" dirty="0"/>
              <a:t>should</a:t>
            </a:r>
            <a:r>
              <a:rPr lang="zh-CN" altLang="en-US" sz="1667" dirty="0"/>
              <a:t> </a:t>
            </a:r>
            <a:r>
              <a:rPr lang="en-US" altLang="zh-CN" sz="1667" dirty="0"/>
              <a:t>be</a:t>
            </a:r>
            <a:r>
              <a:rPr lang="zh-CN" altLang="en-US" sz="1667" dirty="0"/>
              <a:t> </a:t>
            </a:r>
            <a:r>
              <a:rPr lang="en-US" altLang="zh-CN" sz="1667" dirty="0"/>
              <a:t>able</a:t>
            </a:r>
            <a:r>
              <a:rPr lang="zh-CN" altLang="en-US" sz="1667" dirty="0"/>
              <a:t> </a:t>
            </a:r>
            <a:r>
              <a:rPr lang="en-US" altLang="zh-CN" sz="1667" dirty="0"/>
              <a:t>to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00B050"/>
                </a:solidFill>
              </a:rPr>
              <a:t>get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information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and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all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of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its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authors</a:t>
            </a:r>
            <a:r>
              <a:rPr lang="en-US" altLang="zh-CN" sz="1667" dirty="0"/>
              <a:t>.</a:t>
            </a:r>
          </a:p>
          <a:p>
            <a:r>
              <a:rPr lang="en-US" altLang="zh-CN" sz="1667" dirty="0"/>
              <a:t>Books can be paperback or hardcover, and </a:t>
            </a:r>
            <a:r>
              <a:rPr lang="en-US" altLang="zh-CN" sz="1667" dirty="0">
                <a:solidFill>
                  <a:srgbClr val="3333B2"/>
                </a:solidFill>
              </a:rPr>
              <a:t>hardcover books </a:t>
            </a:r>
            <a:r>
              <a:rPr lang="en-US" altLang="zh-CN" sz="1667" dirty="0"/>
              <a:t>can either be regular or special edition.</a:t>
            </a:r>
            <a:r>
              <a:rPr lang="zh-CN" altLang="en-US" sz="1667" dirty="0"/>
              <a:t> </a:t>
            </a:r>
            <a:r>
              <a:rPr lang="en-US" altLang="zh-CN" sz="1667" dirty="0"/>
              <a:t>Each</a:t>
            </a:r>
            <a:r>
              <a:rPr lang="zh-CN" altLang="en-US" sz="1667" dirty="0"/>
              <a:t> </a:t>
            </a:r>
            <a:r>
              <a:rPr lang="en-US" altLang="zh-CN" sz="1667" dirty="0"/>
              <a:t>type</a:t>
            </a:r>
            <a:r>
              <a:rPr lang="zh-CN" altLang="en-US" sz="1667" dirty="0"/>
              <a:t> </a:t>
            </a:r>
            <a:r>
              <a:rPr lang="en-US" altLang="zh-CN" sz="1667" dirty="0"/>
              <a:t>has</a:t>
            </a:r>
            <a:r>
              <a:rPr lang="zh-CN" altLang="en-US" sz="1667" dirty="0"/>
              <a:t> </a:t>
            </a:r>
            <a:r>
              <a:rPr lang="en-US" altLang="zh-CN" sz="1667" dirty="0"/>
              <a:t>its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cost</a:t>
            </a:r>
            <a:r>
              <a:rPr lang="en-US" altLang="zh-CN" sz="1667" dirty="0"/>
              <a:t>. </a:t>
            </a:r>
            <a:r>
              <a:rPr lang="en-US" altLang="zh-CN" sz="1667" dirty="0">
                <a:solidFill>
                  <a:srgbClr val="3333B2"/>
                </a:solidFill>
              </a:rPr>
              <a:t>Paperbacks</a:t>
            </a:r>
            <a:r>
              <a:rPr lang="en-US" altLang="zh-CN" sz="1667" dirty="0"/>
              <a:t> </a:t>
            </a:r>
            <a:r>
              <a:rPr lang="en-US" altLang="zh-CN" sz="1667" dirty="0">
                <a:solidFill>
                  <a:srgbClr val="00B050"/>
                </a:solidFill>
              </a:rPr>
              <a:t>cost</a:t>
            </a:r>
            <a:r>
              <a:rPr lang="en-US" altLang="zh-CN" sz="1667" dirty="0"/>
              <a:t> less, and a </a:t>
            </a:r>
            <a:r>
              <a:rPr lang="en-US" altLang="zh-CN" sz="1667" dirty="0">
                <a:solidFill>
                  <a:srgbClr val="3333B2"/>
                </a:solidFill>
              </a:rPr>
              <a:t>special edition</a:t>
            </a:r>
            <a:r>
              <a:rPr lang="en-US" altLang="zh-CN" sz="1667" dirty="0">
                <a:solidFill>
                  <a:srgbClr val="000000"/>
                </a:solidFill>
              </a:rPr>
              <a:t>’s</a:t>
            </a:r>
            <a:r>
              <a:rPr lang="en-US" altLang="zh-CN" sz="1667" dirty="0">
                <a:solidFill>
                  <a:srgbClr val="3333B2"/>
                </a:solidFill>
              </a:rPr>
              <a:t> price</a:t>
            </a:r>
            <a:r>
              <a:rPr lang="en-US" altLang="zh-CN" sz="1667" dirty="0"/>
              <a:t> depends on whether or not it has a </a:t>
            </a:r>
            <a:r>
              <a:rPr lang="en-US" altLang="zh-CN" sz="1667" dirty="0">
                <a:solidFill>
                  <a:srgbClr val="3333B2"/>
                </a:solidFill>
              </a:rPr>
              <a:t>certificate</a:t>
            </a:r>
            <a:r>
              <a:rPr lang="en-US" altLang="zh-CN" sz="1667" dirty="0"/>
              <a:t> with it. The </a:t>
            </a:r>
            <a:r>
              <a:rPr lang="en-US" altLang="zh-CN" sz="1667" dirty="0">
                <a:solidFill>
                  <a:srgbClr val="3333B2"/>
                </a:solidFill>
              </a:rPr>
              <a:t>number of copies </a:t>
            </a:r>
            <a:r>
              <a:rPr lang="en-US" altLang="zh-CN" sz="1667" dirty="0"/>
              <a:t>we </a:t>
            </a:r>
            <a:r>
              <a:rPr lang="en-US" altLang="zh-CN" sz="1667" dirty="0">
                <a:solidFill>
                  <a:srgbClr val="00B050"/>
                </a:solidFill>
              </a:rPr>
              <a:t>print</a:t>
            </a:r>
            <a:r>
              <a:rPr lang="en-US" altLang="zh-CN" sz="1667" dirty="0"/>
              <a:t> will also depend on the </a:t>
            </a:r>
            <a:r>
              <a:rPr lang="en-US" altLang="zh-CN" sz="1667" dirty="0">
                <a:solidFill>
                  <a:srgbClr val="3333B2"/>
                </a:solidFill>
              </a:rPr>
              <a:t>type</a:t>
            </a:r>
            <a:r>
              <a:rPr lang="en-US" altLang="zh-CN" sz="1667" dirty="0"/>
              <a:t> of book</a:t>
            </a:r>
            <a:r>
              <a:rPr lang="zh-CN" altLang="zh-CN" sz="1667" dirty="0"/>
              <a:t>.</a:t>
            </a:r>
            <a:r>
              <a:rPr lang="en-US" altLang="zh-CN" sz="1667" dirty="0"/>
              <a:t>For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paperbacks</a:t>
            </a:r>
            <a:r>
              <a:rPr lang="en-US" altLang="zh-CN" sz="1667" dirty="0"/>
              <a:t>,</a:t>
            </a:r>
            <a:r>
              <a:rPr lang="zh-CN" altLang="en-US" sz="1667" dirty="0"/>
              <a:t> </a:t>
            </a:r>
            <a:r>
              <a:rPr lang="en-US" altLang="zh-CN" sz="1667" dirty="0"/>
              <a:t>the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total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copies</a:t>
            </a:r>
            <a:r>
              <a:rPr lang="zh-CN" altLang="en-US" sz="1667" dirty="0">
                <a:solidFill>
                  <a:srgbClr val="3333B2"/>
                </a:solidFill>
              </a:rPr>
              <a:t> </a:t>
            </a:r>
            <a:r>
              <a:rPr lang="en-US" altLang="zh-CN" sz="1667" dirty="0"/>
              <a:t>will</a:t>
            </a:r>
            <a:r>
              <a:rPr lang="zh-CN" altLang="en-US" sz="1667" dirty="0"/>
              <a:t> </a:t>
            </a:r>
            <a:r>
              <a:rPr lang="en-US" altLang="zh-CN" sz="1667" dirty="0"/>
              <a:t>based</a:t>
            </a:r>
            <a:r>
              <a:rPr lang="zh-CN" altLang="en-US" sz="1667" dirty="0"/>
              <a:t> </a:t>
            </a:r>
            <a:r>
              <a:rPr lang="en-US" altLang="zh-CN" sz="1667" dirty="0"/>
              <a:t>on</a:t>
            </a:r>
            <a:r>
              <a:rPr lang="zh-CN" altLang="en-US" sz="1667" dirty="0"/>
              <a:t> </a:t>
            </a:r>
            <a:r>
              <a:rPr lang="en-US" altLang="zh-CN" sz="1667" dirty="0"/>
              <a:t>a</a:t>
            </a:r>
            <a:r>
              <a:rPr lang="zh-CN" altLang="en-US" sz="1667" dirty="0"/>
              <a:t> </a:t>
            </a:r>
            <a:r>
              <a:rPr lang="en-US" altLang="zh-CN" sz="1667" dirty="0">
                <a:solidFill>
                  <a:srgbClr val="3333B2"/>
                </a:solidFill>
              </a:rPr>
              <a:t>formula</a:t>
            </a:r>
            <a:r>
              <a:rPr lang="en-US" altLang="zh-CN" sz="1667" dirty="0"/>
              <a:t>; for </a:t>
            </a:r>
            <a:r>
              <a:rPr lang="en-US" altLang="zh-CN" sz="1667" dirty="0">
                <a:solidFill>
                  <a:srgbClr val="3333B2"/>
                </a:solidFill>
              </a:rPr>
              <a:t>hardcover</a:t>
            </a:r>
            <a:r>
              <a:rPr lang="en-US" altLang="zh-CN" sz="1667" dirty="0"/>
              <a:t> it depends on the </a:t>
            </a:r>
            <a:r>
              <a:rPr lang="en-US" altLang="zh-CN" sz="1667" dirty="0">
                <a:solidFill>
                  <a:srgbClr val="3333B2"/>
                </a:solidFill>
              </a:rPr>
              <a:t>author</a:t>
            </a:r>
            <a:r>
              <a:rPr lang="zh-CN" altLang="zh-CN" sz="1667" dirty="0"/>
              <a:t>;</a:t>
            </a:r>
            <a:r>
              <a:rPr lang="zh-CN" altLang="en-US" sz="1667" dirty="0"/>
              <a:t> </a:t>
            </a:r>
            <a:r>
              <a:rPr lang="en-US" altLang="zh-CN" sz="1667" dirty="0"/>
              <a:t>and</a:t>
            </a:r>
            <a:r>
              <a:rPr lang="zh-CN" altLang="en-US" sz="1667" dirty="0"/>
              <a:t> </a:t>
            </a:r>
            <a:r>
              <a:rPr lang="en-US" altLang="zh-CN" sz="1667" dirty="0"/>
              <a:t>for </a:t>
            </a:r>
            <a:r>
              <a:rPr lang="en-US" altLang="zh-CN" sz="1667" dirty="0">
                <a:solidFill>
                  <a:srgbClr val="3333B2"/>
                </a:solidFill>
              </a:rPr>
              <a:t>special editions</a:t>
            </a:r>
            <a:r>
              <a:rPr lang="en-US" altLang="zh-CN" sz="1667" dirty="0"/>
              <a:t>, we always </a:t>
            </a:r>
            <a:r>
              <a:rPr lang="en-US" altLang="zh-CN" sz="1667" dirty="0">
                <a:solidFill>
                  <a:srgbClr val="00B050"/>
                </a:solidFill>
              </a:rPr>
              <a:t>print</a:t>
            </a:r>
            <a:r>
              <a:rPr lang="en-US" altLang="zh-CN" sz="1667" dirty="0"/>
              <a:t> a </a:t>
            </a:r>
            <a:r>
              <a:rPr lang="en-US" altLang="zh-CN" sz="1667" dirty="0">
                <a:solidFill>
                  <a:srgbClr val="3333B2"/>
                </a:solidFill>
              </a:rPr>
              <a:t>fixed number.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44536"/>
            <a:ext cx="4074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Exercise(looking for nouns and verbs)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04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62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More Practice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84798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http://www.utsc.utoronto.ca/~bharrington/csca48/practicals/week3.pdf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52400" y="1065228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Course webpage(search CSCA48)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44495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-&gt; </a:t>
            </a:r>
            <a:r>
              <a:rPr lang="en-US" altLang="zh-CN" spc="-10" dirty="0" err="1">
                <a:latin typeface="Arial"/>
                <a:cs typeface="Arial"/>
              </a:rPr>
              <a:t>Practicals</a:t>
            </a:r>
            <a:r>
              <a:rPr lang="en-US" altLang="zh-CN" spc="-10" dirty="0">
                <a:latin typeface="Arial"/>
                <a:cs typeface="Arial"/>
              </a:rPr>
              <a:t> Anti-Lectures Office </a:t>
            </a:r>
            <a:r>
              <a:rPr lang="en-US" altLang="zh-CN" spc="-10" dirty="0" smtClean="0">
                <a:latin typeface="Arial"/>
                <a:cs typeface="Arial"/>
              </a:rPr>
              <a:t>Hours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-&gt; Practical Questions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 smtClean="0">
                <a:latin typeface="Arial"/>
                <a:cs typeface="Arial"/>
              </a:rPr>
              <a:t>-&gt; Week 3</a:t>
            </a:r>
          </a:p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dirty="0" smtClean="0">
                <a:latin typeface="Arial"/>
                <a:cs typeface="Arial"/>
              </a:rPr>
              <a:t>-&gt; questions h) to m)</a:t>
            </a:r>
            <a:endParaRPr lang="en-US" altLang="zh-C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189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Summary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800" y="1100186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Don’t focus on the 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1800" y="2915545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Encapsulation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2650" y="1483863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string and </a:t>
            </a:r>
            <a:r>
              <a:rPr lang="en-US" altLang="zh-CN" spc="-10" dirty="0" err="1" smtClean="0">
                <a:latin typeface="Arial"/>
                <a:cs typeface="Arial"/>
              </a:rPr>
              <a:t>str</a:t>
            </a:r>
            <a:r>
              <a:rPr lang="en-US" altLang="zh-CN" spc="-10" dirty="0" smtClean="0">
                <a:latin typeface="Arial"/>
                <a:cs typeface="Arial"/>
              </a:rPr>
              <a:t> are both acceptable</a:t>
            </a:r>
          </a:p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 method without return type means it returns None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2650" y="3303927"/>
            <a:ext cx="657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7815" indent="-285750">
              <a:lnSpc>
                <a:spcPct val="10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Don’t make a variable public unless you have a good reason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8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44" y="1244600"/>
            <a:ext cx="5213156" cy="32845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52183" y="4597400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https://xkcd.com/817/</a:t>
            </a:r>
          </a:p>
        </p:txBody>
      </p:sp>
    </p:spTree>
    <p:extLst>
      <p:ext uri="{BB962C8B-B14F-4D97-AF65-F5344CB8AC3E}">
        <p14:creationId xmlns:p14="http://schemas.microsoft.com/office/powerpoint/2010/main" val="1401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17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Who am I?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0600" y="2100149"/>
            <a:ext cx="3129703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trike="sngStrike" spc="-10" dirty="0" smtClean="0">
                <a:latin typeface="Arial"/>
                <a:cs typeface="Arial"/>
              </a:rPr>
              <a:t>bo.zhao@utsc.utoronto.ca</a:t>
            </a:r>
            <a:endParaRPr lang="en-US" altLang="zh-CN" strike="sngStrike" spc="-1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00" y="3082713"/>
            <a:ext cx="5928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Tutorial: </a:t>
            </a:r>
            <a:r>
              <a:rPr lang="en-US" altLang="zh-CN" spc="-10" dirty="0" smtClean="0">
                <a:latin typeface="Arial"/>
                <a:cs typeface="Arial"/>
              </a:rPr>
              <a:t>TUT0013 Wednesday 10:00 </a:t>
            </a:r>
            <a:r>
              <a:rPr lang="en-US" altLang="zh-CN" spc="-10" dirty="0">
                <a:latin typeface="Arial"/>
                <a:cs typeface="Arial"/>
              </a:rPr>
              <a:t>– </a:t>
            </a:r>
            <a:r>
              <a:rPr lang="en-US" altLang="zh-CN" spc="-10" dirty="0" smtClean="0">
                <a:latin typeface="Arial"/>
                <a:cs typeface="Arial"/>
              </a:rPr>
              <a:t>11:00 MW160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90600" y="3683000"/>
            <a:ext cx="5791200" cy="37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marR="1270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Practical: </a:t>
            </a:r>
            <a:r>
              <a:rPr lang="en-US" altLang="zh-CN" spc="-10" dirty="0" smtClean="0">
                <a:latin typeface="Arial"/>
                <a:cs typeface="Arial"/>
              </a:rPr>
              <a:t>PRA004 </a:t>
            </a:r>
            <a:r>
              <a:rPr lang="en-US" altLang="zh-CN" spc="-10" dirty="0">
                <a:latin typeface="Arial"/>
                <a:cs typeface="Arial"/>
              </a:rPr>
              <a:t>Wednesday 16:00 – 17:00 </a:t>
            </a:r>
            <a:r>
              <a:rPr lang="en-US" altLang="zh-CN" spc="-10" dirty="0" smtClean="0">
                <a:latin typeface="Arial"/>
                <a:cs typeface="Arial"/>
              </a:rPr>
              <a:t>BV469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1499862"/>
            <a:ext cx="2055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Bo(Kenny</a:t>
            </a:r>
            <a:r>
              <a:rPr lang="en-US" altLang="zh-CN" spc="-10" dirty="0">
                <a:latin typeface="Arial"/>
                <a:cs typeface="Arial"/>
              </a:rPr>
              <a:t>) Zhao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61825" y="2591431"/>
            <a:ext cx="27199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or PM through </a:t>
            </a:r>
            <a:r>
              <a:rPr lang="en-US" altLang="zh-CN" spc="-10" dirty="0">
                <a:latin typeface="Arial"/>
                <a:cs typeface="Arial"/>
              </a:rPr>
              <a:t>Piazza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834" y="4521200"/>
            <a:ext cx="1478931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32080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solidFill>
                  <a:srgbClr val="3333B2"/>
                </a:solidFill>
                <a:latin typeface="Arial"/>
                <a:cs typeface="Arial"/>
              </a:rPr>
              <a:t>Office Hour</a:t>
            </a:r>
            <a:endParaRPr lang="en-US" altLang="zh-CN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398299" y="4064000"/>
            <a:ext cx="278101" cy="3810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2591431"/>
            <a:ext cx="3129703" cy="26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marR="132080" indent="-132715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bo.zhao@mail.utoronto.ca</a:t>
            </a:r>
            <a:endParaRPr lang="en-US" altLang="zh-CN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1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882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LEARNING OBJECTIVES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981693"/>
            <a:ext cx="5514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At the end of the tutorial, you will be able to … </a:t>
            </a:r>
            <a:endParaRPr lang="en-US" altLang="zh-CN" sz="20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698774"/>
            <a:ext cx="2615844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Draw UML diagrams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1786373"/>
            <a:ext cx="262866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>
                <a:latin typeface="Arial"/>
                <a:cs typeface="Arial"/>
              </a:rPr>
              <a:t>Read UML diagrams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8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UML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939800"/>
            <a:ext cx="1261820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In A08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879" y="1633587"/>
            <a:ext cx="321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real-world problem -&gt; code</a:t>
            </a:r>
            <a:endParaRPr lang="en-US" altLang="zh-CN" sz="2000" spc="-1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2768600"/>
            <a:ext cx="1261820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In A48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3879" y="3465280"/>
            <a:ext cx="5789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latin typeface="Arial"/>
                <a:cs typeface="Arial"/>
              </a:rPr>
              <a:t>real-world problem -&gt; design (using UML) -&gt; code</a:t>
            </a:r>
            <a:endParaRPr lang="en-US" altLang="zh-CN" sz="20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09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23329"/>
            <a:ext cx="4863303" cy="415809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397000"/>
            <a:ext cx="2694164" cy="31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43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Components of a UML Diagram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63" y="1762632"/>
            <a:ext cx="2354473" cy="2514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895600" y="1198996"/>
            <a:ext cx="685800" cy="496928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28800" y="823329"/>
            <a:ext cx="228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name of this class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29199" y="1800732"/>
            <a:ext cx="533401" cy="586868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05400" y="1404304"/>
            <a:ext cx="2708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variables in __</a:t>
            </a:r>
            <a:r>
              <a:rPr lang="en-US" altLang="zh-CN" sz="2000" spc="-10" dirty="0" err="1" smtClean="0">
                <a:solidFill>
                  <a:srgbClr val="3333B2"/>
                </a:solidFill>
                <a:latin typeface="Arial"/>
                <a:cs typeface="Arial"/>
              </a:rPr>
              <a:t>init</a:t>
            </a: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__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-117834" y="2692400"/>
            <a:ext cx="27086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algn="ctr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visibility of a variable or a method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828800" y="2311400"/>
            <a:ext cx="762000" cy="381000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52599" y="3381236"/>
            <a:ext cx="838201" cy="73164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029200" y="3345116"/>
            <a:ext cx="990600" cy="532006"/>
          </a:xfrm>
          <a:prstGeom prst="straightConnector1">
            <a:avLst/>
          </a:prstGeom>
          <a:ln>
            <a:solidFill>
              <a:srgbClr val="3333B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05400" y="3877122"/>
            <a:ext cx="2708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2000" spc="-10" dirty="0" smtClean="0">
                <a:solidFill>
                  <a:srgbClr val="3333B2"/>
                </a:solidFill>
                <a:latin typeface="Arial"/>
                <a:cs typeface="Arial"/>
              </a:rPr>
              <a:t>methods in this class</a:t>
            </a:r>
            <a:endParaRPr lang="en-US" altLang="zh-CN" sz="20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95899" y="2046953"/>
            <a:ext cx="246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spc="-10" dirty="0" err="1" smtClean="0">
                <a:solidFill>
                  <a:srgbClr val="3333B2"/>
                </a:solidFill>
                <a:latin typeface="Arial"/>
                <a:cs typeface="Arial"/>
              </a:rPr>
              <a:t>variable_name</a:t>
            </a:r>
            <a:r>
              <a:rPr lang="en-US" altLang="zh-CN" sz="1400" spc="-10" dirty="0" smtClean="0">
                <a:solidFill>
                  <a:srgbClr val="3333B2"/>
                </a:solidFill>
                <a:latin typeface="Arial"/>
                <a:cs typeface="Arial"/>
              </a:rPr>
              <a:t>: data type</a:t>
            </a:r>
            <a:endParaRPr lang="en-US" altLang="zh-CN" sz="14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4926" y="3357524"/>
            <a:ext cx="246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spc="-10" dirty="0" smtClean="0">
                <a:solidFill>
                  <a:srgbClr val="3333B2"/>
                </a:solidFill>
                <a:latin typeface="Arial"/>
                <a:cs typeface="Arial"/>
              </a:rPr>
              <a:t>+ means public</a:t>
            </a:r>
          </a:p>
        </p:txBody>
      </p:sp>
      <p:sp>
        <p:nvSpPr>
          <p:cNvPr id="1035" name="Rectangle 1034"/>
          <p:cNvSpPr/>
          <p:nvPr/>
        </p:nvSpPr>
        <p:spPr>
          <a:xfrm>
            <a:off x="164926" y="3546270"/>
            <a:ext cx="1458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spc="-10" dirty="0" smtClean="0">
                <a:solidFill>
                  <a:srgbClr val="3333B2"/>
                </a:solidFill>
                <a:latin typeface="Arial"/>
                <a:cs typeface="Arial"/>
              </a:rPr>
              <a:t>-  means </a:t>
            </a:r>
            <a:r>
              <a:rPr lang="en-US" altLang="zh-CN" sz="1400" spc="-10" dirty="0">
                <a:solidFill>
                  <a:srgbClr val="3333B2"/>
                </a:solidFill>
                <a:latin typeface="Arial"/>
                <a:cs typeface="Arial"/>
              </a:rPr>
              <a:t>private</a:t>
            </a:r>
            <a:endParaRPr lang="en-US" altLang="zh-CN" sz="1400" dirty="0">
              <a:solidFill>
                <a:srgbClr val="3333B2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95899" y="4255239"/>
            <a:ext cx="2467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400" spc="-10" dirty="0" err="1" smtClean="0">
                <a:solidFill>
                  <a:srgbClr val="3333B2"/>
                </a:solidFill>
                <a:latin typeface="Arial"/>
                <a:cs typeface="Arial"/>
              </a:rPr>
              <a:t>method_name</a:t>
            </a:r>
            <a:r>
              <a:rPr lang="en-US" altLang="zh-CN" sz="1400" spc="-10" dirty="0" smtClean="0">
                <a:solidFill>
                  <a:srgbClr val="3333B2"/>
                </a:solidFill>
                <a:latin typeface="Arial"/>
                <a:cs typeface="Arial"/>
              </a:rPr>
              <a:t>: return type</a:t>
            </a:r>
            <a:endParaRPr lang="en-US" altLang="zh-CN" sz="1400" dirty="0">
              <a:solidFill>
                <a:srgbClr val="3333B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8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9" grpId="0"/>
      <p:bldP spid="52" grpId="0"/>
      <p:bldP spid="53" grpId="0"/>
      <p:bldP spid="1035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08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99626"/>
            <a:ext cx="5257800" cy="4218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66" y="1549400"/>
            <a:ext cx="2499834" cy="292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08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Exercise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99626"/>
            <a:ext cx="5257800" cy="42187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684" y="1568450"/>
            <a:ext cx="2494716" cy="29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343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Inheritance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1993911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Do not redraw variables and methods inherited from parent class</a:t>
            </a:r>
            <a:r>
              <a:rPr lang="en-US" altLang="zh-CN" dirty="0">
                <a:latin typeface="Arial"/>
                <a:cs typeface="Arial"/>
              </a:rPr>
              <a:t>.</a:t>
            </a:r>
            <a:endParaRPr lang="en-US" altLang="zh-CN" spc="-10" dirty="0" smtClean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3189069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780" indent="-132715">
              <a:lnSpc>
                <a:spcPct val="100000"/>
              </a:lnSpc>
              <a:buClr>
                <a:srgbClr val="3333B2"/>
              </a:buClr>
              <a:buSzPct val="90909"/>
              <a:buFont typeface="Arial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Assume everything in parent class is inherited.</a:t>
            </a:r>
            <a:endParaRPr lang="en-US" altLang="zh-CN" dirty="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83809"/>
            <a:ext cx="2358720" cy="4114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6400" y="3606800"/>
            <a:ext cx="7239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62100" y="3531284"/>
            <a:ext cx="83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  <a:sym typeface="Wingdings" panose="05000000000000000000" pitchFamily="2" charset="2"/>
              </a:rPr>
              <a:t>: </a:t>
            </a:r>
            <a:r>
              <a:rPr lang="en-US" altLang="zh-CN" spc="-10" dirty="0" err="1" smtClean="0">
                <a:latin typeface="Arial"/>
                <a:cs typeface="Arial"/>
                <a:sym typeface="Wingdings" panose="05000000000000000000" pitchFamily="2" charset="2"/>
              </a:rPr>
              <a:t>int</a:t>
            </a:r>
            <a:endParaRPr lang="en-US" altLang="zh-CN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2335" y="4222599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01532" y="4272397"/>
            <a:ext cx="838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buClr>
                <a:srgbClr val="3333B2"/>
              </a:buClr>
              <a:buSzPct val="90909"/>
              <a:tabLst>
                <a:tab pos="144780" algn="l"/>
              </a:tabLst>
            </a:pPr>
            <a:r>
              <a:rPr lang="en-US" altLang="zh-CN" sz="1600" spc="-10" dirty="0" smtClean="0">
                <a:latin typeface="Arial"/>
                <a:cs typeface="Arial"/>
                <a:sym typeface="Wingdings" panose="05000000000000000000" pitchFamily="2" charset="2"/>
              </a:rPr>
              <a:t>(): </a:t>
            </a:r>
            <a:r>
              <a:rPr lang="en-US" altLang="zh-CN" sz="1600" spc="-10" dirty="0" err="1" smtClean="0">
                <a:latin typeface="Arial"/>
                <a:cs typeface="Arial"/>
                <a:sym typeface="Wingdings" panose="05000000000000000000" pitchFamily="2" charset="2"/>
              </a:rPr>
              <a:t>int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5561</TotalTime>
  <Words>901</Words>
  <Application>Microsoft Office PowerPoint</Application>
  <PresentationFormat>Custom</PresentationFormat>
  <Paragraphs>94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宋体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268</cp:revision>
  <cp:lastPrinted>2015-11-03T08:11:31Z</cp:lastPrinted>
  <dcterms:created xsi:type="dcterms:W3CDTF">2015-09-13T12:40:54Z</dcterms:created>
  <dcterms:modified xsi:type="dcterms:W3CDTF">2016-01-28T04:01:18Z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