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00" r:id="rId3"/>
    <p:sldId id="337" r:id="rId4"/>
    <p:sldId id="340" r:id="rId5"/>
    <p:sldId id="338" r:id="rId6"/>
    <p:sldId id="341" r:id="rId7"/>
    <p:sldId id="314" r:id="rId8"/>
    <p:sldId id="339" r:id="rId9"/>
    <p:sldId id="342" r:id="rId10"/>
    <p:sldId id="326" r:id="rId11"/>
  </p:sldIdLst>
  <p:sldSz cx="7620000" cy="5080000"/>
  <p:notesSz cx="7620000" cy="5080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6305" autoAdjust="0"/>
  </p:normalViewPr>
  <p:slideViewPr>
    <p:cSldViewPr>
      <p:cViewPr varScale="1">
        <p:scale>
          <a:sx n="150" d="100"/>
          <a:sy n="150" d="100"/>
        </p:scale>
        <p:origin x="98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6413" y="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19EC8-BE9D-4E08-A169-24E20B2CCF62}" type="datetimeFigureOut">
              <a:rPr lang="zh-CN" altLang="en-US" smtClean="0"/>
              <a:t>2016/3/15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24125" y="635000"/>
            <a:ext cx="2571750" cy="171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2000" y="2444750"/>
            <a:ext cx="6096000" cy="2000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16413" y="4826000"/>
            <a:ext cx="3302000" cy="254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BC97B-B2CF-4C89-AC06-F5123F11A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1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2712086" y="1270000"/>
            <a:ext cx="10032368" cy="3018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409" y="797433"/>
            <a:ext cx="4147375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14400" y="1168677"/>
            <a:ext cx="5791200" cy="856570"/>
            <a:chOff x="309192" y="754011"/>
            <a:chExt cx="7310808" cy="856570"/>
          </a:xfrm>
        </p:grpSpPr>
        <p:sp>
          <p:nvSpPr>
            <p:cNvPr id="6" name="object 9"/>
            <p:cNvSpPr/>
            <p:nvPr/>
          </p:nvSpPr>
          <p:spPr>
            <a:xfrm>
              <a:off x="309192" y="754011"/>
              <a:ext cx="7310808" cy="122610"/>
            </a:xfrm>
            <a:custGeom>
              <a:avLst/>
              <a:gdLst/>
              <a:ahLst/>
              <a:cxnLst/>
              <a:rect l="l" t="t" r="r" b="b"/>
              <a:pathLst>
                <a:path w="3989652" h="82384">
                  <a:moveTo>
                    <a:pt x="3938852" y="0"/>
                  </a:moveTo>
                  <a:lnTo>
                    <a:pt x="41300" y="896"/>
                  </a:lnTo>
                  <a:lnTo>
                    <a:pt x="7786" y="23856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8755" y="41300"/>
                  </a:lnTo>
                  <a:lnTo>
                    <a:pt x="3965796" y="7786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309192" y="798430"/>
              <a:ext cx="7310808" cy="812151"/>
            </a:xfrm>
            <a:custGeom>
              <a:avLst/>
              <a:gdLst/>
              <a:ahLst/>
              <a:cxnLst/>
              <a:rect l="l" t="t" r="r" b="b"/>
              <a:pathLst>
                <a:path w="3989652" h="545698">
                  <a:moveTo>
                    <a:pt x="3989652" y="0"/>
                  </a:moveTo>
                  <a:lnTo>
                    <a:pt x="0" y="0"/>
                  </a:lnTo>
                  <a:lnTo>
                    <a:pt x="0" y="494898"/>
                  </a:lnTo>
                  <a:lnTo>
                    <a:pt x="16636" y="532412"/>
                  </a:lnTo>
                  <a:lnTo>
                    <a:pt x="3938852" y="545698"/>
                  </a:lnTo>
                  <a:lnTo>
                    <a:pt x="3953095" y="543653"/>
                  </a:lnTo>
                  <a:lnTo>
                    <a:pt x="3984215" y="51769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1" name="object 21"/>
          <p:cNvSpPr txBox="1"/>
          <p:nvPr/>
        </p:nvSpPr>
        <p:spPr>
          <a:xfrm>
            <a:off x="1562100" y="1244600"/>
            <a:ext cx="4495800" cy="6976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-10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</a:t>
            </a:r>
            <a:r>
              <a:rPr sz="2400" spc="-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sz="2400" spc="1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</a:t>
            </a:r>
            <a:r>
              <a:rPr lang="en-US"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48</a:t>
            </a:r>
            <a:r>
              <a:rPr sz="2400" spc="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2400" spc="-114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Winter</a:t>
            </a:r>
            <a:r>
              <a:rPr spc="14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sz="2400" spc="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en-US" sz="2400" spc="-8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ctr">
              <a:spcBef>
                <a:spcPts val="345"/>
              </a:spcBef>
            </a:pPr>
            <a:r>
              <a:rPr sz="1600" spc="3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</a:t>
            </a:r>
            <a:r>
              <a:rPr sz="1050" spc="15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EE</a:t>
            </a:r>
            <a:r>
              <a:rPr sz="1050" spc="6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</a:t>
            </a:r>
            <a:r>
              <a:rPr sz="1050" spc="9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sz="1600" spc="-70" dirty="0" smtClean="0">
                <a:solidFill>
                  <a:srgbClr val="FFFF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9 – Binary Tree &amp; Term Test #2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65"/>
            <a:ext cx="7620000" cy="418922"/>
          </a:xfrm>
          <a:prstGeom prst="rect">
            <a:avLst/>
          </a:prstGeom>
        </p:spPr>
      </p:pic>
      <p:sp>
        <p:nvSpPr>
          <p:cNvPr id="13" name="object 23"/>
          <p:cNvSpPr/>
          <p:nvPr/>
        </p:nvSpPr>
        <p:spPr>
          <a:xfrm>
            <a:off x="5791200" y="3987800"/>
            <a:ext cx="1462948" cy="643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22"/>
          <p:cNvSpPr txBox="1"/>
          <p:nvPr/>
        </p:nvSpPr>
        <p:spPr>
          <a:xfrm>
            <a:off x="2273152" y="2768600"/>
            <a:ext cx="3073696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5" dirty="0" smtClean="0">
                <a:latin typeface="Arial"/>
                <a:cs typeface="Arial"/>
              </a:rPr>
              <a:t>Uni</a:t>
            </a:r>
            <a:r>
              <a:rPr sz="1200" spc="-25" dirty="0" smtClean="0">
                <a:latin typeface="Arial"/>
                <a:cs typeface="Arial"/>
              </a:rPr>
              <a:t>v</a:t>
            </a:r>
            <a:r>
              <a:rPr sz="1200" spc="-5" dirty="0" smtClean="0">
                <a:latin typeface="Arial"/>
                <a:cs typeface="Arial"/>
              </a:rPr>
              <a:t>ersity of </a:t>
            </a:r>
            <a:r>
              <a:rPr sz="1200" spc="-105" dirty="0" smtClean="0">
                <a:latin typeface="Arial"/>
                <a:cs typeface="Arial"/>
              </a:rPr>
              <a:t>T</a:t>
            </a:r>
            <a:r>
              <a:rPr sz="1200" spc="-5" dirty="0" smtClean="0">
                <a:latin typeface="Arial"/>
                <a:cs typeface="Arial"/>
              </a:rPr>
              <a:t>oronto Scarborough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68942" y="3149600"/>
            <a:ext cx="1482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March 9</a:t>
            </a:r>
            <a:r>
              <a:rPr lang="en-US" altLang="zh-CN" sz="1600" spc="-5" dirty="0" smtClean="0">
                <a:latin typeface="Arial"/>
                <a:cs typeface="Arial"/>
              </a:rPr>
              <a:t>, </a:t>
            </a:r>
            <a:r>
              <a:rPr lang="en-US" altLang="zh-CN" sz="1600" spc="-10" dirty="0" smtClean="0">
                <a:latin typeface="Arial"/>
                <a:cs typeface="Arial"/>
              </a:rPr>
              <a:t>2016</a:t>
            </a:r>
            <a:endParaRPr lang="en-US" altLang="zh-CN" sz="16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980446" y="2201446"/>
            <a:ext cx="1659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-10" dirty="0" smtClean="0">
                <a:latin typeface="Arial"/>
                <a:cs typeface="Arial"/>
              </a:rPr>
              <a:t>Bo(Kenny) Zhao</a:t>
            </a:r>
            <a:endParaRPr lang="en-US" altLang="zh-CN"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67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Quiz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2183" y="4650151"/>
            <a:ext cx="23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https://xkcd.com/835/</a:t>
            </a:r>
            <a:endParaRPr lang="zh-CN" altLang="en-US" dirty="0"/>
          </a:p>
        </p:txBody>
      </p:sp>
      <p:pic>
        <p:nvPicPr>
          <p:cNvPr id="1026" name="Picture 2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909209"/>
            <a:ext cx="5187950" cy="37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5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150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Today’s Plan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990874"/>
            <a:ext cx="6705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Implement two methods in </a:t>
            </a:r>
            <a:r>
              <a:rPr lang="en-US" altLang="zh-CN" spc="-10" dirty="0" err="1" smtClean="0">
                <a:latin typeface="Arial"/>
                <a:cs typeface="Arial"/>
              </a:rPr>
              <a:t>BTNode</a:t>
            </a:r>
            <a:r>
              <a:rPr lang="en-US" altLang="zh-CN" spc="-10" dirty="0" smtClean="0">
                <a:latin typeface="Arial"/>
                <a:cs typeface="Arial"/>
              </a:rPr>
              <a:t> class (in small groups)</a:t>
            </a:r>
            <a:endParaRPr lang="en-US" altLang="zh-CN" spc="-10" dirty="0">
              <a:latin typeface="Arial"/>
              <a:cs typeface="Arial"/>
            </a:endParaRP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get_height</a:t>
            </a:r>
            <a:r>
              <a:rPr lang="en-US" altLang="zh-CN" spc="-10" dirty="0" smtClean="0">
                <a:latin typeface="Arial"/>
                <a:cs typeface="Arial"/>
              </a:rPr>
              <a:t>()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err="1" smtClean="0">
                <a:latin typeface="Arial"/>
                <a:cs typeface="Arial"/>
              </a:rPr>
              <a:t>set_sibling</a:t>
            </a:r>
            <a:r>
              <a:rPr lang="en-US" altLang="zh-CN" spc="-10" dirty="0" smtClean="0">
                <a:latin typeface="Arial"/>
                <a:cs typeface="Arial"/>
              </a:rPr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387600"/>
            <a:ext cx="4800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Term test #2</a:t>
            </a:r>
            <a:endParaRPr lang="en-US" altLang="zh-CN" spc="-10" dirty="0">
              <a:latin typeface="Arial"/>
              <a:cs typeface="Arial"/>
            </a:endParaRP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Topics</a:t>
            </a:r>
          </a:p>
          <a:p>
            <a:pPr marL="812165" lvl="1" indent="-342900">
              <a:lnSpc>
                <a:spcPct val="150000"/>
              </a:lnSpc>
              <a:buClr>
                <a:srgbClr val="3333B2"/>
              </a:buClr>
              <a:buSzPct val="90909"/>
              <a:buAutoNum type="arabicPeriod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How to prepare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3797026"/>
            <a:ext cx="1202252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144780" algn="l"/>
              </a:tabLst>
            </a:pPr>
            <a:r>
              <a:rPr lang="en-US" altLang="zh-CN" spc="-10" dirty="0" smtClean="0">
                <a:latin typeface="Arial"/>
                <a:cs typeface="Arial"/>
              </a:rPr>
              <a:t>Quiz 4</a:t>
            </a:r>
          </a:p>
        </p:txBody>
      </p:sp>
    </p:spTree>
    <p:extLst>
      <p:ext uri="{BB962C8B-B14F-4D97-AF65-F5344CB8AC3E}">
        <p14:creationId xmlns:p14="http://schemas.microsoft.com/office/powerpoint/2010/main" val="37612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79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Implement the method </a:t>
            </a:r>
            <a:r>
              <a:rPr lang="en-US" altLang="zh-CN" dirty="0" err="1" smtClean="0">
                <a:solidFill>
                  <a:schemeClr val="bg1"/>
                </a:solidFill>
                <a:latin typeface="Arial"/>
                <a:cs typeface="Arial"/>
              </a:rPr>
              <a:t>get_height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()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63600"/>
            <a:ext cx="6153150" cy="2543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" y="3489799"/>
            <a:ext cx="6334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79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Implement the method </a:t>
            </a:r>
            <a:r>
              <a:rPr lang="en-US" altLang="zh-CN" dirty="0" err="1" smtClean="0">
                <a:solidFill>
                  <a:schemeClr val="bg1"/>
                </a:solidFill>
                <a:latin typeface="Arial"/>
                <a:cs typeface="Arial"/>
              </a:rPr>
              <a:t>get_height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()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" y="850350"/>
            <a:ext cx="7255510" cy="41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933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Implement the method </a:t>
            </a:r>
            <a:r>
              <a:rPr lang="en-US" altLang="zh-CN" dirty="0" err="1" smtClean="0">
                <a:solidFill>
                  <a:schemeClr val="bg1"/>
                </a:solidFill>
                <a:latin typeface="Arial"/>
                <a:cs typeface="Arial"/>
              </a:rPr>
              <a:t>set_sidbling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()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63600"/>
            <a:ext cx="6153150" cy="2543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33553" b="45355"/>
          <a:stretch/>
        </p:blipFill>
        <p:spPr>
          <a:xfrm>
            <a:off x="228600" y="3683000"/>
            <a:ext cx="702461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933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Implement the method </a:t>
            </a:r>
            <a:r>
              <a:rPr lang="en-US" altLang="zh-CN" dirty="0" err="1" smtClean="0">
                <a:solidFill>
                  <a:schemeClr val="bg1"/>
                </a:solidFill>
                <a:latin typeface="Arial"/>
                <a:cs typeface="Arial"/>
              </a:rPr>
              <a:t>set_sidbling</a:t>
            </a: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()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2" y="780576"/>
            <a:ext cx="7024615" cy="433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326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Term Test #2 (date &amp; location)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68" y="1845568"/>
            <a:ext cx="5890941" cy="2819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2585" y="787400"/>
            <a:ext cx="70748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second term test will be held on </a:t>
            </a:r>
            <a:r>
              <a:rPr lang="en-US" altLang="zh-C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Monday </a:t>
            </a:r>
            <a:r>
              <a:rPr lang="en-US" altLang="zh-CN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March </a:t>
            </a:r>
            <a:r>
              <a:rPr lang="en-US" altLang="zh-C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14th, 2016 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from </a:t>
            </a:r>
            <a:r>
              <a:rPr lang="en-US" altLang="zh-C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5:00-7:00pm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. The test will be closed book, no aids allowed. You must bring your student card. Watch this space for room allocation. The room allocation is as follows:</a:t>
            </a:r>
            <a:endParaRPr lang="zh-CN" alt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91438" y="4697968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http://www.utsc.utoronto.ca/~bharrington/csca48/tests.shtml</a:t>
            </a:r>
          </a:p>
        </p:txBody>
      </p:sp>
    </p:spTree>
    <p:extLst>
      <p:ext uri="{BB962C8B-B14F-4D97-AF65-F5344CB8AC3E}">
        <p14:creationId xmlns:p14="http://schemas.microsoft.com/office/powerpoint/2010/main" val="12908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339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Term Test #2 (topics)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2585" y="902859"/>
            <a:ext cx="70748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You're responsible for everything from week 1 of A08 up until the cutoff. But generally the focus will tend to be on the </a:t>
            </a:r>
            <a:r>
              <a:rPr lang="en-US" altLang="zh-CN" sz="2400" b="1" dirty="0"/>
              <a:t>material covered since the previous test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                                                                 —Brian</a:t>
            </a:r>
            <a:endParaRPr lang="zh-CN" alt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72585" y="2768600"/>
            <a:ext cx="71950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The term test #2 covers everything before and including heaps.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i.e. no complexity</a:t>
            </a:r>
          </a:p>
        </p:txBody>
      </p:sp>
    </p:spTree>
    <p:extLst>
      <p:ext uri="{BB962C8B-B14F-4D97-AF65-F5344CB8AC3E}">
        <p14:creationId xmlns:p14="http://schemas.microsoft.com/office/powerpoint/2010/main" val="8297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24"/>
            <a:ext cx="7620000" cy="787400"/>
          </a:xfrm>
          <a:prstGeom prst="rect">
            <a:avLst/>
          </a:prstGeom>
        </p:spPr>
      </p:pic>
      <p:sp>
        <p:nvSpPr>
          <p:cNvPr id="7" name="object 2"/>
          <p:cNvSpPr txBox="1"/>
          <p:nvPr/>
        </p:nvSpPr>
        <p:spPr>
          <a:xfrm>
            <a:off x="152400" y="96409"/>
            <a:ext cx="1447800" cy="2053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TUT0013</a:t>
            </a:r>
            <a:endParaRPr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44536"/>
            <a:ext cx="2903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>
              <a:lnSpc>
                <a:spcPct val="10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/>
                <a:cs typeface="Arial"/>
              </a:rPr>
              <a:t>Term Test #2 (preparation)</a:t>
            </a:r>
            <a:endParaRPr lang="en-US" altLang="zh-CN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1" y="1032642"/>
            <a:ext cx="7074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Go over all lecture notes/tutorial code. </a:t>
            </a:r>
            <a:endParaRPr lang="zh-CN" alt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28601" y="1520082"/>
            <a:ext cx="7074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Redo exercises/quizzes if you didn’t get perfect.</a:t>
            </a:r>
            <a:endParaRPr lang="zh-CN" alt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28601" y="1981747"/>
            <a:ext cx="7499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Try some past tests. Time yourself and don’t use Python.</a:t>
            </a:r>
            <a:endParaRPr lang="zh-CN" alt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695478"/>
            <a:ext cx="749981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Need help?</a:t>
            </a:r>
            <a:endParaRPr lang="en-US" altLang="zh-CN" sz="2400" dirty="0"/>
          </a:p>
          <a:p>
            <a:r>
              <a:rPr lang="en-US" altLang="zh-CN" sz="2400" dirty="0" err="1" smtClean="0"/>
              <a:t>Practicals</a:t>
            </a:r>
            <a:r>
              <a:rPr lang="en-US" altLang="zh-CN" sz="2400" dirty="0" smtClean="0"/>
              <a:t>/Brian and Nick’s office hours/Piazza/Anti-lecture</a:t>
            </a:r>
          </a:p>
          <a:p>
            <a:endParaRPr lang="en-US" altLang="zh-CN" sz="2400" dirty="0"/>
          </a:p>
          <a:p>
            <a:r>
              <a:rPr lang="en-US" altLang="zh-CN" sz="2000" dirty="0"/>
              <a:t>http://www.utsc.utoronto.ca/~bharrington/csca48/practicals.shtml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639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Words>254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宋体</vt:lpstr>
      <vt:lpstr>Arial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CSCA08 Fall 2015 - Week 1 - Welcome</dc:title>
  <dc:creator>Brian Harrington</dc:creator>
  <cp:lastModifiedBy>Administrator</cp:lastModifiedBy>
  <cp:revision>287</cp:revision>
  <cp:lastPrinted>2015-11-03T08:11:31Z</cp:lastPrinted>
  <dcterms:created xsi:type="dcterms:W3CDTF">2015-09-13T12:40:54Z</dcterms:created>
  <dcterms:modified xsi:type="dcterms:W3CDTF">2016-03-16T03:59:27Z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LastSaved">
    <vt:filetime>2015-09-13T00:00:00Z</vt:filetime>
  </property>
</Properties>
</file>