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6" r:id="rId3"/>
    <p:sldId id="300" r:id="rId4"/>
    <p:sldId id="308" r:id="rId5"/>
    <p:sldId id="307" r:id="rId6"/>
    <p:sldId id="314" r:id="rId7"/>
    <p:sldId id="313" r:id="rId8"/>
    <p:sldId id="315" r:id="rId9"/>
    <p:sldId id="317" r:id="rId10"/>
    <p:sldId id="318" r:id="rId11"/>
    <p:sldId id="319" r:id="rId12"/>
    <p:sldId id="301" r:id="rId13"/>
    <p:sldId id="320" r:id="rId14"/>
    <p:sldId id="303" r:id="rId15"/>
    <p:sldId id="323" r:id="rId16"/>
    <p:sldId id="305" r:id="rId1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 varScale="1">
        <p:scale>
          <a:sx n="150" d="100"/>
          <a:sy n="150" d="100"/>
        </p:scale>
        <p:origin x="98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562100" y="1244600"/>
            <a:ext cx="4495800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Winter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 – Queues, Stacks and Number Conversion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4608" y="3149600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January 13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23329"/>
            <a:ext cx="5279288" cy="419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24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 (third 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2482750"/>
            <a:ext cx="3864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 -=1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  return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[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]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1661369"/>
            <a:ext cx="4281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[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] = </a:t>
            </a:r>
            <a:r>
              <a:rPr lang="en-US" altLang="zh-CN" spc="-10" dirty="0" err="1">
                <a:latin typeface="Arial"/>
                <a:cs typeface="Arial"/>
              </a:rPr>
              <a:t>new_obj</a:t>
            </a:r>
            <a:endParaRPr lang="en-US" altLang="zh-CN" spc="-10" dirty="0">
              <a:latin typeface="Arial"/>
              <a:cs typeface="Arial"/>
            </a:endParaRP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 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._height</a:t>
            </a:r>
            <a:r>
              <a:rPr lang="en-US" altLang="zh-CN" spc="-10" dirty="0">
                <a:latin typeface="Arial"/>
                <a:cs typeface="Arial"/>
              </a:rPr>
              <a:t> +=1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536" y="3348743"/>
            <a:ext cx="283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C.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return 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 == 0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915430"/>
            <a:ext cx="2305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 = {}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 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._height</a:t>
            </a:r>
            <a:r>
              <a:rPr lang="en-US" altLang="zh-CN" spc="-10" dirty="0">
                <a:latin typeface="Arial"/>
                <a:cs typeface="Arial"/>
              </a:rPr>
              <a:t> = 0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3638" y="12446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Mangled code …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23329"/>
            <a:ext cx="5279288" cy="419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24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 (third 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1381" y="1789668"/>
            <a:ext cx="36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D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1381" y="2670197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1381" y="3607955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1381" y="4554088"/>
            <a:ext cx="36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0" y="2482750"/>
            <a:ext cx="3864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 -=1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</a:t>
            </a:r>
            <a:r>
              <a:rPr lang="en-US" altLang="zh-CN" spc="-10" dirty="0" smtClean="0">
                <a:latin typeface="Arial"/>
                <a:cs typeface="Arial"/>
              </a:rPr>
              <a:t>  return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[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]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1661369"/>
            <a:ext cx="4281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[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] = </a:t>
            </a:r>
            <a:r>
              <a:rPr lang="en-US" altLang="zh-CN" spc="-10" dirty="0" err="1">
                <a:latin typeface="Arial"/>
                <a:cs typeface="Arial"/>
              </a:rPr>
              <a:t>new_obj</a:t>
            </a:r>
            <a:endParaRPr lang="en-US" altLang="zh-CN" spc="-10" dirty="0">
              <a:latin typeface="Arial"/>
              <a:cs typeface="Arial"/>
            </a:endParaRP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 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._height</a:t>
            </a:r>
            <a:r>
              <a:rPr lang="en-US" altLang="zh-CN" spc="-10" dirty="0">
                <a:latin typeface="Arial"/>
                <a:cs typeface="Arial"/>
              </a:rPr>
              <a:t> +=1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0536" y="3348743"/>
            <a:ext cx="283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C.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return </a:t>
            </a:r>
            <a:r>
              <a:rPr lang="en-US" altLang="zh-CN" spc="-10" dirty="0" err="1">
                <a:latin typeface="Arial"/>
                <a:cs typeface="Arial"/>
              </a:rPr>
              <a:t>self._height</a:t>
            </a:r>
            <a:r>
              <a:rPr lang="en-US" altLang="zh-CN" spc="-10" dirty="0">
                <a:latin typeface="Arial"/>
                <a:cs typeface="Arial"/>
              </a:rPr>
              <a:t> ==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24400" y="3915430"/>
            <a:ext cx="2305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 = {}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   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._height</a:t>
            </a:r>
            <a:r>
              <a:rPr lang="en-US" altLang="zh-CN" spc="-10" dirty="0">
                <a:latin typeface="Arial"/>
                <a:cs typeface="Arial"/>
              </a:rPr>
              <a:t> = 0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93638" y="12446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Mangled code …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27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55" y="4216399"/>
            <a:ext cx="887645" cy="8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91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STACKS -&gt; BINARY CONVERSION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Toothpaste For Dinner comic: reading the comments * Text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83809"/>
            <a:ext cx="4301817" cy="40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34857"/>
              </p:ext>
            </p:extLst>
          </p:nvPr>
        </p:nvGraphicFramePr>
        <p:xfrm>
          <a:off x="456475" y="1397000"/>
          <a:ext cx="670704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259"/>
                <a:gridCol w="3172253"/>
                <a:gridCol w="1359537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decimal number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integer </a:t>
                      </a:r>
                      <a:r>
                        <a:rPr lang="en-US" sz="2100" u="none" strike="noStrike" dirty="0" smtClean="0">
                          <a:effectLst/>
                        </a:rPr>
                        <a:t>division </a:t>
                      </a:r>
                      <a:r>
                        <a:rPr lang="en-US" sz="2100" u="none" strike="noStrike" dirty="0">
                          <a:effectLst/>
                        </a:rPr>
                        <a:t>by 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 smtClean="0">
                          <a:effectLst/>
                        </a:rPr>
                        <a:t>remainder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37</a:t>
                      </a:r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160" marR="18160" marT="18160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83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BINARY CONVERSION (algorithm)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904122"/>
            <a:ext cx="337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 smtClean="0">
                <a:latin typeface="Arial"/>
                <a:cs typeface="Arial"/>
              </a:rPr>
              <a:t>Example: </a:t>
            </a:r>
            <a:r>
              <a:rPr lang="en-US" altLang="zh-CN" spc="-10" dirty="0">
                <a:latin typeface="Arial"/>
                <a:cs typeface="Arial"/>
              </a:rPr>
              <a:t>c</a:t>
            </a:r>
            <a:r>
              <a:rPr lang="en-US" altLang="zh-CN" spc="-10" dirty="0" smtClean="0">
                <a:latin typeface="Arial"/>
                <a:cs typeface="Arial"/>
              </a:rPr>
              <a:t>onvert 37 into binary</a:t>
            </a:r>
            <a:endParaRPr lang="zh-CN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315200" y="1778000"/>
            <a:ext cx="0" cy="205740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05000" y="436880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(37)</a:t>
            </a:r>
            <a:r>
              <a:rPr lang="en-US" altLang="zh-CN" sz="3200" baseline="-25000" dirty="0"/>
              <a:t> </a:t>
            </a:r>
            <a:r>
              <a:rPr lang="en-US" altLang="zh-CN" sz="3200" baseline="-25000" dirty="0" smtClean="0"/>
              <a:t>10</a:t>
            </a:r>
            <a:r>
              <a:rPr lang="en-US" altLang="zh-CN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= </a:t>
            </a:r>
            <a:r>
              <a:rPr lang="en-US" altLang="zh-CN" sz="2800" dirty="0" smtClean="0">
                <a:solidFill>
                  <a:schemeClr val="dk1"/>
                </a:solidFill>
              </a:rPr>
              <a:t>(100101)</a:t>
            </a:r>
            <a:r>
              <a:rPr lang="en-US" altLang="zh-CN" sz="3200" baseline="-25000" dirty="0" smtClean="0"/>
              <a:t> </a:t>
            </a:r>
            <a:r>
              <a:rPr lang="en-US" altLang="zh-CN" sz="3200" baseline="-25000" dirty="0"/>
              <a:t>2</a:t>
            </a:r>
            <a:r>
              <a:rPr lang="en-US" altLang="zh-CN" sz="2800" dirty="0" smtClean="0">
                <a:solidFill>
                  <a:schemeClr val="dk1"/>
                </a:solidFill>
              </a:rPr>
              <a:t> </a:t>
            </a:r>
            <a:endParaRPr lang="zh-CN" altLang="zh-CN" sz="2800" dirty="0">
              <a:solidFill>
                <a:schemeClr val="dk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2423" y="1743502"/>
            <a:ext cx="4571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18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4600" y="1743502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1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2082800"/>
            <a:ext cx="4571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18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2082800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9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6550" y="2082800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0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3528" y="2414095"/>
            <a:ext cx="320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9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8600" y="2414095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4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6550" y="2414095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1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3528" y="2745390"/>
            <a:ext cx="320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4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8600" y="2745390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2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16550" y="2745390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0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3528" y="3091744"/>
            <a:ext cx="320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2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8600" y="3091744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1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6550" y="3091744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/>
              <a:t>0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63505" y="3446017"/>
            <a:ext cx="320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1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8577" y="3446017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0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16527" y="3446017"/>
            <a:ext cx="320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1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63505" y="3784042"/>
            <a:ext cx="3209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100" dirty="0" smtClean="0"/>
              <a:t>0</a:t>
            </a:r>
            <a:endParaRPr lang="en-US" altLang="zh-CN" sz="21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  <p:bldP spid="11" grpId="0"/>
      <p:bldP spid="12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445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BINARY CONVERSION (implementation)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9819" y="2135585"/>
            <a:ext cx="2554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A. </a:t>
            </a:r>
            <a:r>
              <a:rPr lang="zh-CN" altLang="en-US" sz="1600" dirty="0" smtClean="0"/>
              <a:t>remainder_stack </a:t>
            </a:r>
            <a:r>
              <a:rPr lang="zh-CN" altLang="en-US" sz="1600" dirty="0"/>
              <a:t>= </a:t>
            </a:r>
            <a:r>
              <a:rPr lang="zh-CN" altLang="en-US" sz="1600" dirty="0" smtClean="0"/>
              <a:t>Stack()</a:t>
            </a:r>
            <a:endParaRPr lang="zh-CN" alt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869819" y="2457470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3333B2"/>
                </a:solidFill>
              </a:rPr>
              <a:t>B.          </a:t>
            </a:r>
            <a:r>
              <a:rPr lang="en-US" altLang="zh-CN" sz="1600" smtClean="0"/>
              <a:t>remainder_stack.push(remainder)</a:t>
            </a:r>
            <a:endParaRPr lang="zh-CN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69819" y="2779355"/>
            <a:ext cx="1847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C. </a:t>
            </a:r>
            <a:r>
              <a:rPr lang="zh-CN" altLang="en-US" sz="1600" dirty="0" smtClean="0"/>
              <a:t>binary_string </a:t>
            </a:r>
            <a:r>
              <a:rPr lang="zh-CN" altLang="en-US" sz="1600" dirty="0"/>
              <a:t>= ""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819" y="3101240"/>
            <a:ext cx="3599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D.         </a:t>
            </a:r>
            <a:r>
              <a:rPr lang="zh-CN" altLang="en-US" sz="1600" dirty="0" smtClean="0"/>
              <a:t>remainder </a:t>
            </a:r>
            <a:r>
              <a:rPr lang="zh-CN" altLang="en-US" sz="1600" dirty="0"/>
              <a:t>= decimal_number %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819" y="3423125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E.         </a:t>
            </a:r>
            <a:r>
              <a:rPr lang="zh-CN" altLang="en-US" sz="1600" dirty="0" smtClean="0"/>
              <a:t>decimal_number </a:t>
            </a:r>
            <a:r>
              <a:rPr lang="zh-CN" altLang="en-US" sz="1600" dirty="0"/>
              <a:t>= decimal_number //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9819" y="3745010"/>
            <a:ext cx="2027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F. </a:t>
            </a:r>
            <a:r>
              <a:rPr lang="zh-CN" altLang="en-US" sz="1600" dirty="0" smtClean="0"/>
              <a:t>return </a:t>
            </a:r>
            <a:r>
              <a:rPr lang="zh-CN" altLang="en-US" sz="1600" dirty="0"/>
              <a:t>binary_string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9819" y="4066895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G. 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hile not </a:t>
            </a:r>
            <a:r>
              <a:rPr lang="zh-CN" altLang="en-US" sz="1600" dirty="0"/>
              <a:t>(remainder_stack.is_empty</a:t>
            </a:r>
            <a:r>
              <a:rPr lang="zh-CN" altLang="en-US" sz="1600" dirty="0" smtClean="0"/>
              <a:t>()):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69819" y="4388780"/>
            <a:ext cx="6750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H.         </a:t>
            </a:r>
            <a:r>
              <a:rPr lang="zh-CN" altLang="en-US" sz="1600" dirty="0" smtClean="0"/>
              <a:t>binary_string </a:t>
            </a:r>
            <a:r>
              <a:rPr lang="zh-CN" altLang="en-US" sz="1600" dirty="0"/>
              <a:t>+= str(remainder_stack.pop())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4710668"/>
            <a:ext cx="3930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B2"/>
                </a:solidFill>
              </a:rPr>
              <a:t>I. </a:t>
            </a:r>
            <a:r>
              <a:rPr lang="zh-CN" altLang="en-US" sz="1600" dirty="0" smtClean="0"/>
              <a:t>while(decimal_number </a:t>
            </a:r>
            <a:r>
              <a:rPr lang="zh-CN" altLang="en-US" sz="1600" dirty="0"/>
              <a:t>&gt; 0):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6704"/>
            <a:ext cx="6629400" cy="13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6156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BINARY CONVERSION (implementation &amp; encapsulation)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930400"/>
            <a:ext cx="1312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b="1" spc="-10" dirty="0" smtClean="0">
                <a:latin typeface="Arial"/>
                <a:cs typeface="Arial"/>
              </a:rPr>
              <a:t>To Wing</a:t>
            </a:r>
            <a:endParaRPr lang="en-US" altLang="zh-CN" sz="2000" b="1" spc="-10" dirty="0" smtClean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3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7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800" y="1100186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Various implementations of a particular ADT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800" y="3541263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Encapsulation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800" y="2417545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Algorithm vs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2650" y="1483863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Find a new way to implement a stack</a:t>
            </a:r>
          </a:p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Hints: string, set of tuple,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650" y="2779263"/>
            <a:ext cx="329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Algorithm first, code second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650" y="3945553"/>
            <a:ext cx="337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Hide internal implementation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1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Who am I?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727367"/>
            <a:ext cx="3129703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bo.zhao@mail.utoronto.ca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039235"/>
            <a:ext cx="3810000" cy="5180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Undergraduate</a:t>
            </a:r>
            <a:endParaRPr lang="en-US" altLang="zh-CN" dirty="0">
              <a:latin typeface="Arial"/>
              <a:cs typeface="Arial"/>
            </a:endParaRP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Computer Science &amp; Mathematics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3143629"/>
            <a:ext cx="592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Tutorial: </a:t>
            </a:r>
            <a:r>
              <a:rPr lang="en-US" altLang="zh-CN" spc="-10" dirty="0" smtClean="0">
                <a:latin typeface="Arial"/>
                <a:cs typeface="Arial"/>
              </a:rPr>
              <a:t>TUT0013 Wednesday 10:00 </a:t>
            </a:r>
            <a:r>
              <a:rPr lang="en-US" altLang="zh-CN" spc="-10" dirty="0">
                <a:latin typeface="Arial"/>
                <a:cs typeface="Arial"/>
              </a:rPr>
              <a:t>– </a:t>
            </a:r>
            <a:r>
              <a:rPr lang="en-US" altLang="zh-CN" spc="-10" dirty="0" smtClean="0">
                <a:latin typeface="Arial"/>
                <a:cs typeface="Arial"/>
              </a:rPr>
              <a:t>11:00 MW160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683000"/>
            <a:ext cx="579120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27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Practical: </a:t>
            </a:r>
            <a:r>
              <a:rPr lang="en-US" altLang="zh-CN" spc="-10" dirty="0" smtClean="0">
                <a:latin typeface="Arial"/>
                <a:cs typeface="Arial"/>
              </a:rPr>
              <a:t>PRA004 </a:t>
            </a:r>
            <a:r>
              <a:rPr lang="en-US" altLang="zh-CN" spc="-10" dirty="0">
                <a:latin typeface="Arial"/>
                <a:cs typeface="Arial"/>
              </a:rPr>
              <a:t>Wednesday 16:00 – 17:00 </a:t>
            </a:r>
            <a:r>
              <a:rPr lang="en-US" altLang="zh-CN" spc="-10" dirty="0" smtClean="0">
                <a:latin typeface="Arial"/>
                <a:cs typeface="Arial"/>
              </a:rPr>
              <a:t>BV469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1499862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Bo(Kenny</a:t>
            </a:r>
            <a:r>
              <a:rPr lang="en-US" altLang="zh-CN" spc="-10" dirty="0">
                <a:latin typeface="Arial"/>
                <a:cs typeface="Arial"/>
              </a:rPr>
              <a:t>) Zhao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1825" y="2727367"/>
            <a:ext cx="27199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or PM through </a:t>
            </a:r>
            <a:r>
              <a:rPr lang="en-US" altLang="zh-CN" spc="-10" dirty="0">
                <a:latin typeface="Arial"/>
                <a:cs typeface="Arial"/>
              </a:rPr>
              <a:t>Piazza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834" y="4521200"/>
            <a:ext cx="1478931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Office Hour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98299" y="4064000"/>
            <a:ext cx="278101" cy="38100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55752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1. Create your own stacks using different implementations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1983030"/>
            <a:ext cx="4370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I</a:t>
            </a:r>
            <a:r>
              <a:rPr lang="en-US" altLang="zh-CN" spc="-10" dirty="0" smtClean="0">
                <a:latin typeface="Arial"/>
                <a:cs typeface="Arial"/>
              </a:rPr>
              <a:t>mplementations of stacks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Efficiency of different implementations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10509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2. Convert decimal numbers into binary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3530600"/>
            <a:ext cx="50520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Algorithm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Implementation of the algorithm using stacks</a:t>
            </a: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02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1936"/>
            <a:ext cx="593766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5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092200"/>
            <a:ext cx="5067300" cy="36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23329"/>
            <a:ext cx="5279288" cy="419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17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 (first 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2521256"/>
            <a:ext cx="226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._contents</a:t>
            </a:r>
            <a:r>
              <a:rPr lang="en-US" altLang="zh-CN" spc="-10" dirty="0">
                <a:latin typeface="Arial"/>
                <a:cs typeface="Arial"/>
              </a:rPr>
              <a:t> = []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8134" y="1959658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self</a:t>
            </a:r>
            <a:r>
              <a:rPr lang="en-US" altLang="zh-CN" spc="-10" dirty="0">
                <a:latin typeface="Arial"/>
                <a:cs typeface="Arial"/>
              </a:rPr>
              <a:t>._</a:t>
            </a:r>
            <a:r>
              <a:rPr lang="en-US" altLang="zh-CN" spc="-10" dirty="0" err="1">
                <a:latin typeface="Arial"/>
                <a:cs typeface="Arial"/>
              </a:rPr>
              <a:t>contents.append</a:t>
            </a:r>
            <a:r>
              <a:rPr lang="en-US" altLang="zh-CN" spc="-10" dirty="0">
                <a:latin typeface="Arial"/>
                <a:cs typeface="Arial"/>
              </a:rPr>
              <a:t>(</a:t>
            </a:r>
            <a:r>
              <a:rPr lang="en-US" altLang="zh-CN" spc="-10" dirty="0" err="1">
                <a:latin typeface="Arial"/>
                <a:cs typeface="Arial"/>
              </a:rPr>
              <a:t>new_obj</a:t>
            </a:r>
            <a:r>
              <a:rPr lang="en-US" altLang="zh-CN" spc="-10" dirty="0">
                <a:latin typeface="Arial"/>
                <a:cs typeface="Arial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9210" y="3085706"/>
            <a:ext cx="3134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C.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return </a:t>
            </a:r>
            <a:r>
              <a:rPr lang="en-US" altLang="zh-CN" spc="-10" dirty="0">
                <a:latin typeface="Arial"/>
                <a:cs typeface="Arial"/>
              </a:rPr>
              <a:t>self._</a:t>
            </a:r>
            <a:r>
              <a:rPr lang="en-US" altLang="zh-CN" spc="-10" dirty="0" err="1">
                <a:latin typeface="Arial"/>
                <a:cs typeface="Arial"/>
              </a:rPr>
              <a:t>contents.pop</a:t>
            </a:r>
            <a:r>
              <a:rPr lang="en-US" altLang="zh-CN" spc="-10" dirty="0">
                <a:latin typeface="Arial"/>
                <a:cs typeface="Arial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649205"/>
            <a:ext cx="305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return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 == []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2443" y="1367282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Mangled code …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8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23329"/>
            <a:ext cx="5279288" cy="419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17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 (first 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2521256"/>
            <a:ext cx="226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._contents</a:t>
            </a:r>
            <a:r>
              <a:rPr lang="en-US" altLang="zh-CN" spc="-10" dirty="0">
                <a:latin typeface="Arial"/>
                <a:cs typeface="Arial"/>
              </a:rPr>
              <a:t> = []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8134" y="1959658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self</a:t>
            </a:r>
            <a:r>
              <a:rPr lang="en-US" altLang="zh-CN" spc="-10" dirty="0">
                <a:latin typeface="Arial"/>
                <a:cs typeface="Arial"/>
              </a:rPr>
              <a:t>._</a:t>
            </a:r>
            <a:r>
              <a:rPr lang="en-US" altLang="zh-CN" spc="-10" dirty="0" err="1">
                <a:latin typeface="Arial"/>
                <a:cs typeface="Arial"/>
              </a:rPr>
              <a:t>contents.append</a:t>
            </a:r>
            <a:r>
              <a:rPr lang="en-US" altLang="zh-CN" spc="-10" dirty="0">
                <a:latin typeface="Arial"/>
                <a:cs typeface="Arial"/>
              </a:rPr>
              <a:t>(</a:t>
            </a:r>
            <a:r>
              <a:rPr lang="en-US" altLang="zh-CN" spc="-10" dirty="0" err="1">
                <a:latin typeface="Arial"/>
                <a:cs typeface="Arial"/>
              </a:rPr>
              <a:t>new_obj</a:t>
            </a:r>
            <a:r>
              <a:rPr lang="en-US" altLang="zh-CN" spc="-10" dirty="0">
                <a:latin typeface="Arial"/>
                <a:cs typeface="Arial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9210" y="3085706"/>
            <a:ext cx="3134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C.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return </a:t>
            </a:r>
            <a:r>
              <a:rPr lang="en-US" altLang="zh-CN" spc="-10" dirty="0">
                <a:latin typeface="Arial"/>
                <a:cs typeface="Arial"/>
              </a:rPr>
              <a:t>self._</a:t>
            </a:r>
            <a:r>
              <a:rPr lang="en-US" altLang="zh-CN" spc="-10" dirty="0" err="1">
                <a:latin typeface="Arial"/>
                <a:cs typeface="Arial"/>
              </a:rPr>
              <a:t>contents.pop</a:t>
            </a:r>
            <a:r>
              <a:rPr lang="en-US" altLang="zh-CN" spc="-10" dirty="0">
                <a:latin typeface="Arial"/>
                <a:cs typeface="Arial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649205"/>
            <a:ext cx="305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return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 == []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2443" y="1367282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Mangled code …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1381" y="1789668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1381" y="2670197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1381" y="3607955"/>
            <a:ext cx="36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1381" y="4554088"/>
            <a:ext cx="36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</a:t>
            </a:r>
            <a:endParaRPr lang="en-US" altLang="zh-CN" spc="-10" dirty="0">
              <a:latin typeface="Arial"/>
              <a:cs typeface="Arial"/>
            </a:endParaRPr>
          </a:p>
        </p:txBody>
      </p:sp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20901"/>
            <a:ext cx="987860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23329"/>
            <a:ext cx="5279288" cy="419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544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 (second 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0685" y="2521256"/>
            <a:ext cx="375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self._</a:t>
            </a:r>
            <a:r>
              <a:rPr lang="en-US" altLang="zh-CN" spc="-10" dirty="0" err="1">
                <a:latin typeface="Arial"/>
                <a:cs typeface="Arial"/>
              </a:rPr>
              <a:t>contents.insert</a:t>
            </a:r>
            <a:r>
              <a:rPr lang="en-US" altLang="zh-CN" spc="-10" dirty="0">
                <a:latin typeface="Arial"/>
                <a:cs typeface="Arial"/>
              </a:rPr>
              <a:t>(0, </a:t>
            </a:r>
            <a:r>
              <a:rPr lang="en-US" altLang="zh-CN" spc="-10" dirty="0" err="1">
                <a:latin typeface="Arial"/>
                <a:cs typeface="Arial"/>
              </a:rPr>
              <a:t>new_obj</a:t>
            </a:r>
            <a:r>
              <a:rPr lang="en-US" altLang="zh-CN" spc="-10" dirty="0">
                <a:latin typeface="Arial"/>
                <a:cs typeface="Arial"/>
              </a:rPr>
              <a:t>)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959658"/>
            <a:ext cx="326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return self._</a:t>
            </a:r>
            <a:r>
              <a:rPr lang="en-US" altLang="zh-CN" spc="-10" dirty="0" err="1">
                <a:latin typeface="Arial"/>
                <a:cs typeface="Arial"/>
              </a:rPr>
              <a:t>contents.pop</a:t>
            </a:r>
            <a:r>
              <a:rPr lang="en-US" altLang="zh-CN" spc="-10" dirty="0">
                <a:latin typeface="Arial"/>
                <a:cs typeface="Arial"/>
              </a:rPr>
              <a:t>(0)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647304"/>
            <a:ext cx="227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 = []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2443" y="1367282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Mangled code …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0536" y="308570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C.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altLang="zh-CN" dirty="0" smtClean="0">
                <a:latin typeface="Arial"/>
                <a:cs typeface="Arial"/>
              </a:rPr>
              <a:t>eturn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._contents</a:t>
            </a:r>
            <a:r>
              <a:rPr lang="en-US" altLang="zh-CN" spc="-10" dirty="0">
                <a:latin typeface="Arial"/>
                <a:cs typeface="Arial"/>
              </a:rPr>
              <a:t> == []</a:t>
            </a:r>
          </a:p>
        </p:txBody>
      </p:sp>
    </p:spTree>
    <p:extLst>
      <p:ext uri="{BB962C8B-B14F-4D97-AF65-F5344CB8AC3E}">
        <p14:creationId xmlns:p14="http://schemas.microsoft.com/office/powerpoint/2010/main" val="39816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23329"/>
            <a:ext cx="5279288" cy="419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544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STACK (second implementation)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0685" y="2521256"/>
            <a:ext cx="375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B.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self._</a:t>
            </a:r>
            <a:r>
              <a:rPr lang="en-US" altLang="zh-CN" spc="-10" dirty="0" err="1">
                <a:latin typeface="Arial"/>
                <a:cs typeface="Arial"/>
              </a:rPr>
              <a:t>contents.insert</a:t>
            </a:r>
            <a:r>
              <a:rPr lang="en-US" altLang="zh-CN" spc="-10" dirty="0">
                <a:latin typeface="Arial"/>
                <a:cs typeface="Arial"/>
              </a:rPr>
              <a:t>(0, </a:t>
            </a:r>
            <a:r>
              <a:rPr lang="en-US" altLang="zh-CN" spc="-10" dirty="0" err="1">
                <a:latin typeface="Arial"/>
                <a:cs typeface="Arial"/>
              </a:rPr>
              <a:t>new_obj</a:t>
            </a:r>
            <a:r>
              <a:rPr lang="en-US" altLang="zh-CN" spc="-10" dirty="0">
                <a:latin typeface="Arial"/>
                <a:cs typeface="Arial"/>
              </a:rPr>
              <a:t>)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959658"/>
            <a:ext cx="326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return self._</a:t>
            </a:r>
            <a:r>
              <a:rPr lang="en-US" altLang="zh-CN" spc="-10" dirty="0" err="1">
                <a:latin typeface="Arial"/>
                <a:cs typeface="Arial"/>
              </a:rPr>
              <a:t>contents.pop</a:t>
            </a:r>
            <a:r>
              <a:rPr lang="en-US" altLang="zh-CN" spc="-10" dirty="0">
                <a:latin typeface="Arial"/>
                <a:cs typeface="Arial"/>
              </a:rPr>
              <a:t>(0)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536" y="308570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C.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altLang="zh-CN" dirty="0" smtClean="0">
                <a:latin typeface="Arial"/>
                <a:cs typeface="Arial"/>
              </a:rPr>
              <a:t>eturn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self</a:t>
            </a:r>
            <a:r>
              <a:rPr lang="en-US" altLang="zh-CN" spc="-10" dirty="0" err="1">
                <a:latin typeface="Arial"/>
                <a:cs typeface="Arial"/>
              </a:rPr>
              <a:t>._contents</a:t>
            </a:r>
            <a:r>
              <a:rPr lang="en-US" altLang="zh-CN" spc="-10" dirty="0">
                <a:latin typeface="Arial"/>
                <a:cs typeface="Arial"/>
              </a:rPr>
              <a:t> == []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647304"/>
            <a:ext cx="227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D.</a:t>
            </a:r>
            <a:r>
              <a:rPr lang="en-US" altLang="zh-CN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self._contents</a:t>
            </a:r>
            <a:r>
              <a:rPr lang="en-US" altLang="zh-CN" spc="-10" dirty="0">
                <a:latin typeface="Arial"/>
                <a:cs typeface="Arial"/>
              </a:rPr>
              <a:t> = []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2443" y="1367282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Mangled code …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20901"/>
            <a:ext cx="987860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71381" y="1789668"/>
            <a:ext cx="36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D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1381" y="2670197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B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1381" y="3607955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1381" y="4554088"/>
            <a:ext cx="36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2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558</Words>
  <Application>Microsoft Office PowerPoint</Application>
  <PresentationFormat>Custom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238</cp:revision>
  <cp:lastPrinted>2015-11-03T08:11:31Z</cp:lastPrinted>
  <dcterms:created xsi:type="dcterms:W3CDTF">2015-09-13T12:40:54Z</dcterms:created>
  <dcterms:modified xsi:type="dcterms:W3CDTF">2016-01-15T02:03:09Z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