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00" r:id="rId3"/>
    <p:sldId id="304" r:id="rId4"/>
    <p:sldId id="301" r:id="rId5"/>
    <p:sldId id="303" r:id="rId6"/>
    <p:sldId id="305" r:id="rId7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66" autoAdjust="0"/>
    <p:restoredTop sz="96305" autoAdjust="0"/>
  </p:normalViewPr>
  <p:slideViewPr>
    <p:cSldViewPr>
      <p:cViewPr varScale="1">
        <p:scale>
          <a:sx n="145" d="100"/>
          <a:sy n="145" d="100"/>
        </p:scale>
        <p:origin x="1026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11/24/2015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11/24/2015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11/24/2015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1864996" y="1244600"/>
            <a:ext cx="4078604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r>
              <a:rPr spc="17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pc="1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 – TESTING(DOCTEST &amp; UNITTEST)</a:t>
            </a:r>
            <a:endParaRPr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7043" y="3149600"/>
            <a:ext cx="1965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November 24</a:t>
            </a:r>
            <a:r>
              <a:rPr lang="en-US" altLang="zh-CN" sz="1600" spc="-5" dirty="0" smtClean="0">
                <a:latin typeface="Arial"/>
                <a:cs typeface="Arial"/>
              </a:rPr>
              <a:t>, </a:t>
            </a:r>
            <a:r>
              <a:rPr lang="en-US" altLang="zh-CN" sz="1600" spc="-10" dirty="0" smtClean="0">
                <a:latin typeface="Arial"/>
                <a:cs typeface="Arial"/>
              </a:rPr>
              <a:t>2015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882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LEARNING OBJECTIVES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582920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Test your functions thoroughly </a:t>
            </a: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(~25 mins)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981693"/>
            <a:ext cx="55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At the end of the tutorial, you will be able to … 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92313" y="2082800"/>
            <a:ext cx="493660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How many test cases we need?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What are they?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How to write the them?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How to test a function using the test cases?</a:t>
            </a:r>
          </a:p>
        </p:txBody>
      </p:sp>
    </p:spTree>
    <p:extLst>
      <p:ext uri="{BB962C8B-B14F-4D97-AF65-F5344CB8AC3E}">
        <p14:creationId xmlns:p14="http://schemas.microsoft.com/office/powerpoint/2010/main" val="37612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29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EXAMPLE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1881"/>
            <a:ext cx="739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err="1">
                <a:latin typeface="Arial"/>
                <a:cs typeface="Arial"/>
              </a:rPr>
              <a:t>def</a:t>
            </a: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err="1">
                <a:latin typeface="Arial"/>
                <a:cs typeface="Arial"/>
              </a:rPr>
              <a:t>remove_dup_values</a:t>
            </a:r>
            <a:r>
              <a:rPr lang="en-US" altLang="zh-CN" spc="-10" dirty="0">
                <a:latin typeface="Arial"/>
                <a:cs typeface="Arial"/>
              </a:rPr>
              <a:t>(</a:t>
            </a:r>
            <a:r>
              <a:rPr lang="en-US" altLang="zh-CN" spc="-10" dirty="0" err="1">
                <a:latin typeface="Arial"/>
                <a:cs typeface="Arial"/>
              </a:rPr>
              <a:t>my_dictionary</a:t>
            </a:r>
            <a:r>
              <a:rPr lang="en-US" altLang="zh-CN" spc="-10" dirty="0">
                <a:latin typeface="Arial"/>
                <a:cs typeface="Arial"/>
              </a:rPr>
              <a:t>):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  </a:t>
            </a:r>
            <a:r>
              <a:rPr lang="en-US" altLang="zh-CN" spc="-10" dirty="0" smtClean="0">
                <a:latin typeface="Arial"/>
                <a:cs typeface="Arial"/>
              </a:rPr>
              <a:t>   </a:t>
            </a:r>
            <a:r>
              <a:rPr lang="en-US" altLang="zh-CN" spc="-10" dirty="0">
                <a:latin typeface="Arial"/>
                <a:cs typeface="Arial"/>
              </a:rPr>
              <a:t>''' (</a:t>
            </a:r>
            <a:r>
              <a:rPr lang="en-US" altLang="zh-CN" spc="-10" dirty="0" err="1">
                <a:latin typeface="Arial"/>
                <a:cs typeface="Arial"/>
              </a:rPr>
              <a:t>dict</a:t>
            </a:r>
            <a:r>
              <a:rPr lang="en-US" altLang="zh-CN" spc="-10" dirty="0">
                <a:latin typeface="Arial"/>
                <a:cs typeface="Arial"/>
              </a:rPr>
              <a:t> of {</a:t>
            </a:r>
            <a:r>
              <a:rPr lang="en-US" altLang="zh-CN" spc="-10" dirty="0" err="1">
                <a:latin typeface="Arial"/>
                <a:cs typeface="Arial"/>
              </a:rPr>
              <a:t>int</a:t>
            </a:r>
            <a:r>
              <a:rPr lang="en-US" altLang="zh-CN" spc="-10" dirty="0">
                <a:latin typeface="Arial"/>
                <a:cs typeface="Arial"/>
              </a:rPr>
              <a:t>: </a:t>
            </a:r>
            <a:r>
              <a:rPr lang="en-US" altLang="zh-CN" spc="-10" dirty="0" err="1">
                <a:latin typeface="Arial"/>
                <a:cs typeface="Arial"/>
              </a:rPr>
              <a:t>int</a:t>
            </a:r>
            <a:r>
              <a:rPr lang="en-US" altLang="zh-CN" spc="-10" dirty="0">
                <a:latin typeface="Arial"/>
                <a:cs typeface="Arial"/>
              </a:rPr>
              <a:t>}) -&gt; </a:t>
            </a:r>
            <a:r>
              <a:rPr lang="en-US" altLang="zh-CN" spc="-10" dirty="0" err="1">
                <a:latin typeface="Arial"/>
                <a:cs typeface="Arial"/>
              </a:rPr>
              <a:t>int</a:t>
            </a:r>
            <a:endParaRPr lang="en-US" altLang="zh-CN" spc="-1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 </a:t>
            </a:r>
            <a:r>
              <a:rPr lang="en-US" altLang="zh-CN" spc="-10" dirty="0" smtClean="0">
                <a:latin typeface="Arial"/>
                <a:cs typeface="Arial"/>
              </a:rPr>
              <a:t>    </a:t>
            </a:r>
            <a:r>
              <a:rPr lang="en-US" altLang="zh-CN" spc="-10" dirty="0">
                <a:latin typeface="Arial"/>
                <a:cs typeface="Arial"/>
              </a:rPr>
              <a:t>Remove all entries of my dictionary whose values are not </a:t>
            </a:r>
            <a:r>
              <a:rPr lang="en-US" altLang="zh-CN" spc="-10" dirty="0" smtClean="0">
                <a:latin typeface="Arial"/>
                <a:cs typeface="Arial"/>
              </a:rPr>
              <a:t>unique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in the dictionary</a:t>
            </a:r>
            <a:r>
              <a:rPr lang="en-US" altLang="zh-CN" spc="-10" dirty="0">
                <a:latin typeface="Arial"/>
                <a:cs typeface="Arial"/>
              </a:rPr>
              <a:t>. Return the number of entries that were removed</a:t>
            </a:r>
            <a:r>
              <a:rPr lang="en-US" altLang="zh-CN" spc="-10" dirty="0" smtClean="0">
                <a:latin typeface="Arial"/>
                <a:cs typeface="Arial"/>
              </a:rPr>
              <a:t>.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b="1" spc="-10" dirty="0" smtClean="0">
                <a:solidFill>
                  <a:srgbClr val="3333B2"/>
                </a:solidFill>
                <a:latin typeface="Arial"/>
                <a:cs typeface="Arial"/>
              </a:rPr>
              <a:t>      </a:t>
            </a:r>
            <a:r>
              <a:rPr lang="en-US" altLang="zh-CN" spc="-10" dirty="0">
                <a:latin typeface="Arial"/>
                <a:cs typeface="Arial"/>
              </a:rPr>
              <a:t>'''</a:t>
            </a:r>
            <a:endParaRPr lang="en-US" altLang="zh-CN" b="1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4005" y="2997200"/>
            <a:ext cx="6288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err="1" smtClean="0">
                <a:latin typeface="Arial"/>
                <a:cs typeface="Arial"/>
              </a:rPr>
              <a:t>my_dictionary</a:t>
            </a:r>
            <a:r>
              <a:rPr lang="en-US" altLang="zh-CN" sz="2400" spc="-10" dirty="0" smtClean="0">
                <a:latin typeface="Arial"/>
                <a:cs typeface="Arial"/>
              </a:rPr>
              <a:t> = {1: 2, 2: 3, 3: 5, 4: 10}</a:t>
            </a:r>
            <a:endParaRPr lang="en-US" altLang="zh-CN" sz="2400" b="1" spc="-10" dirty="0" smtClean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4005" y="3535065"/>
            <a:ext cx="6288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err="1" smtClean="0">
                <a:latin typeface="Arial"/>
                <a:cs typeface="Arial"/>
              </a:rPr>
              <a:t>my_dictionary</a:t>
            </a:r>
            <a:r>
              <a:rPr lang="en-US" altLang="zh-CN" sz="2400" spc="-10" dirty="0" smtClean="0">
                <a:latin typeface="Arial"/>
                <a:cs typeface="Arial"/>
              </a:rPr>
              <a:t> = {1: 10, </a:t>
            </a:r>
            <a:r>
              <a:rPr lang="en-US" altLang="zh-CN" sz="2400" spc="-10" dirty="0" smtClean="0">
                <a:solidFill>
                  <a:srgbClr val="3333B2"/>
                </a:solidFill>
                <a:latin typeface="Arial"/>
                <a:cs typeface="Arial"/>
              </a:rPr>
              <a:t>2: 11, 3: 11</a:t>
            </a:r>
            <a:r>
              <a:rPr lang="en-US" altLang="zh-CN" sz="2400" spc="-10" dirty="0" smtClean="0">
                <a:latin typeface="Arial"/>
                <a:cs typeface="Arial"/>
              </a:rPr>
              <a:t>, 4: 12}</a:t>
            </a:r>
            <a:endParaRPr lang="en-US" altLang="zh-CN" sz="2400" b="1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124203" y="2670075"/>
            <a:ext cx="533397" cy="394829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33801" y="2670075"/>
            <a:ext cx="163980" cy="394829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263" y="2657760"/>
            <a:ext cx="213661" cy="419458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79444" y="2670075"/>
            <a:ext cx="802156" cy="394829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69154" y="2317337"/>
            <a:ext cx="1553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b="1" spc="-10" dirty="0">
                <a:solidFill>
                  <a:srgbClr val="3333B2"/>
                </a:solidFill>
                <a:latin typeface="Arial"/>
                <a:cs typeface="Arial"/>
              </a:rPr>
              <a:t>V</a:t>
            </a:r>
            <a:r>
              <a:rPr lang="en-US" altLang="zh-CN" b="1" spc="-10" dirty="0" smtClean="0">
                <a:solidFill>
                  <a:srgbClr val="3333B2"/>
                </a:solidFill>
                <a:latin typeface="Arial"/>
                <a:cs typeface="Arial"/>
              </a:rPr>
              <a:t>ALUES</a:t>
            </a:r>
            <a:endParaRPr lang="en-US" altLang="zh-CN" sz="2400" b="1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4301" y="4016502"/>
            <a:ext cx="214962" cy="407143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379444" y="3996730"/>
            <a:ext cx="202286" cy="426915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404058" y="4443417"/>
            <a:ext cx="214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b="1" spc="-10" dirty="0" smtClean="0">
                <a:solidFill>
                  <a:srgbClr val="3333B2"/>
                </a:solidFill>
                <a:latin typeface="Arial"/>
                <a:cs typeface="Arial"/>
              </a:rPr>
              <a:t>TO BE REMOED</a:t>
            </a:r>
            <a:endParaRPr lang="en-US" altLang="zh-CN" sz="2400" b="1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3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1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6328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HOW MANY TEST CASES WE NEED &amp; WHAT ARE THEY 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93173"/>
              </p:ext>
            </p:extLst>
          </p:nvPr>
        </p:nvGraphicFramePr>
        <p:xfrm>
          <a:off x="152400" y="939800"/>
          <a:ext cx="7315199" cy="772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141"/>
                <a:gridCol w="2623381"/>
                <a:gridCol w="3329677"/>
              </a:tblGrid>
              <a:tr h="38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length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num_dup_entries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examples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</a:tr>
              <a:tr h="38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dict</a:t>
                      </a:r>
                      <a:r>
                        <a:rPr lang="en-US" sz="2400" u="none" strike="noStrike" dirty="0">
                          <a:effectLst/>
                        </a:rPr>
                        <a:t>() or {}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33468"/>
              </p:ext>
            </p:extLst>
          </p:nvPr>
        </p:nvGraphicFramePr>
        <p:xfrm>
          <a:off x="152400" y="1910554"/>
          <a:ext cx="7315199" cy="38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141"/>
                <a:gridCol w="2623381"/>
                <a:gridCol w="3329677"/>
              </a:tblGrid>
              <a:tr h="38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{</a:t>
                      </a:r>
                      <a:r>
                        <a:rPr lang="en-US" altLang="zh-CN" sz="2400" u="none" strike="noStrike" dirty="0" smtClean="0">
                          <a:effectLst/>
                        </a:rPr>
                        <a:t>1: </a:t>
                      </a:r>
                      <a:r>
                        <a:rPr lang="en-US" altLang="zh-CN" sz="2400" u="none" strike="noStrike" dirty="0">
                          <a:effectLst/>
                        </a:rPr>
                        <a:t>2}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83682"/>
              </p:ext>
            </p:extLst>
          </p:nvPr>
        </p:nvGraphicFramePr>
        <p:xfrm>
          <a:off x="152400" y="2495209"/>
          <a:ext cx="7315199" cy="772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141"/>
                <a:gridCol w="2623381"/>
                <a:gridCol w="3329677"/>
              </a:tblGrid>
              <a:tr h="38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{1: 2, 3: 4}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</a:tr>
              <a:tr h="38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{1: 3, 2: 3}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12127"/>
              </p:ext>
            </p:extLst>
          </p:nvPr>
        </p:nvGraphicFramePr>
        <p:xfrm>
          <a:off x="152398" y="3465963"/>
          <a:ext cx="7315199" cy="772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141"/>
                <a:gridCol w="2623381"/>
                <a:gridCol w="3329677"/>
              </a:tblGrid>
              <a:tr h="38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{1:3, 3:4, 5:4}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</a:tr>
              <a:tr h="38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{1:3, 3:3, 5:3}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350590"/>
              </p:ext>
            </p:extLst>
          </p:nvPr>
        </p:nvGraphicFramePr>
        <p:xfrm>
          <a:off x="152398" y="4436715"/>
          <a:ext cx="7315199" cy="38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141"/>
                <a:gridCol w="2623381"/>
                <a:gridCol w="3329677"/>
              </a:tblGrid>
              <a:tr h="38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4(2, 2)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{1:4, 3:4, 2: 2, 0: 2}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339" marR="20339" marT="2033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14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749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INHERITANCE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1930400"/>
            <a:ext cx="1312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b="1" spc="-10" dirty="0" smtClean="0">
                <a:latin typeface="Arial"/>
                <a:cs typeface="Arial"/>
              </a:rPr>
              <a:t>To Wing</a:t>
            </a:r>
            <a:endParaRPr lang="en-US" altLang="zh-CN" sz="2000" b="1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0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37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SUMMARY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787400"/>
            <a:ext cx="7391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import </a:t>
            </a:r>
            <a:r>
              <a:rPr lang="en-US" altLang="zh-CN" spc="-10" dirty="0" err="1" smtClean="0">
                <a:latin typeface="Arial"/>
                <a:cs typeface="Arial"/>
              </a:rPr>
              <a:t>unittest</a:t>
            </a:r>
            <a:endParaRPr lang="en-US" altLang="zh-CN" spc="-10" dirty="0" smtClean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import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filename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endParaRPr lang="en-US" altLang="zh-CN" spc="-10" dirty="0" smtClean="0">
              <a:solidFill>
                <a:srgbClr val="3333B2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class </a:t>
            </a:r>
            <a:r>
              <a:rPr lang="en-US" altLang="zh-CN" spc="-10" dirty="0" err="1" smtClean="0">
                <a:latin typeface="Arial"/>
                <a:cs typeface="Arial"/>
              </a:rPr>
              <a:t>Test</a:t>
            </a:r>
            <a:r>
              <a:rPr lang="en-US" altLang="zh-CN" spc="-10" dirty="0" err="1" smtClean="0">
                <a:solidFill>
                  <a:srgbClr val="3333B2"/>
                </a:solidFill>
                <a:latin typeface="Arial"/>
                <a:cs typeface="Arial"/>
              </a:rPr>
              <a:t>NameOfAFunction</a:t>
            </a:r>
            <a:r>
              <a:rPr lang="en-US" altLang="zh-CN" spc="-10" dirty="0" smtClean="0">
                <a:latin typeface="Arial"/>
                <a:cs typeface="Arial"/>
              </a:rPr>
              <a:t>(</a:t>
            </a:r>
            <a:r>
              <a:rPr lang="en-US" altLang="zh-CN" spc="-10" dirty="0" err="1" smtClean="0">
                <a:latin typeface="Arial"/>
                <a:cs typeface="Arial"/>
              </a:rPr>
              <a:t>unittest.TestCase</a:t>
            </a:r>
            <a:r>
              <a:rPr lang="en-US" altLang="zh-CN" spc="-10" dirty="0" smtClean="0">
                <a:latin typeface="Arial"/>
                <a:cs typeface="Arial"/>
              </a:rPr>
              <a:t>):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endParaRPr lang="en-US" altLang="zh-CN" spc="-1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</a:t>
            </a:r>
            <a:r>
              <a:rPr lang="en-US" altLang="zh-CN" spc="-10" dirty="0" err="1" smtClean="0">
                <a:latin typeface="Arial"/>
                <a:cs typeface="Arial"/>
              </a:rPr>
              <a:t>def</a:t>
            </a:r>
            <a:r>
              <a:rPr lang="en-US" altLang="zh-CN" spc="-10" dirty="0" smtClean="0">
                <a:latin typeface="Arial"/>
                <a:cs typeface="Arial"/>
              </a:rPr>
              <a:t> </a:t>
            </a:r>
            <a:r>
              <a:rPr lang="en-US" altLang="zh-CN" spc="-10" dirty="0" err="1" smtClean="0">
                <a:solidFill>
                  <a:srgbClr val="000000"/>
                </a:solidFill>
                <a:latin typeface="Arial"/>
                <a:cs typeface="Arial"/>
              </a:rPr>
              <a:t>test_</a:t>
            </a:r>
            <a:r>
              <a:rPr lang="en-US" altLang="zh-CN" spc="-10" dirty="0" err="1" smtClean="0">
                <a:solidFill>
                  <a:srgbClr val="3333B2"/>
                </a:solidFill>
                <a:latin typeface="Arial"/>
                <a:cs typeface="Arial"/>
              </a:rPr>
              <a:t>name_of_test_case</a:t>
            </a:r>
            <a:r>
              <a:rPr lang="en-US" altLang="zh-CN" spc="-10" dirty="0" smtClean="0">
                <a:latin typeface="Arial"/>
                <a:cs typeface="Arial"/>
              </a:rPr>
              <a:t>(self):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   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# define input value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   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# define expected value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         # get actual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result</a:t>
            </a:r>
            <a:endParaRPr lang="en-US" altLang="zh-CN" spc="-10" dirty="0" smtClean="0">
              <a:solidFill>
                <a:srgbClr val="3333B2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          # define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a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message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         </a:t>
            </a:r>
            <a:r>
              <a:rPr lang="en-US" altLang="zh-CN" spc="-10" dirty="0" err="1" smtClean="0">
                <a:latin typeface="Arial"/>
                <a:cs typeface="Arial"/>
              </a:rPr>
              <a:t>self.assertEqual</a:t>
            </a:r>
            <a:r>
              <a:rPr lang="en-US" altLang="zh-CN" spc="-10" dirty="0" smtClean="0">
                <a:latin typeface="Arial"/>
                <a:cs typeface="Arial"/>
              </a:rPr>
              <a:t>(</a:t>
            </a:r>
            <a:r>
              <a:rPr lang="en-US" altLang="zh-CN" spc="-10" dirty="0" err="1" smtClean="0">
                <a:latin typeface="Arial"/>
                <a:cs typeface="Arial"/>
              </a:rPr>
              <a:t>expected_result</a:t>
            </a:r>
            <a:r>
              <a:rPr lang="en-US" altLang="zh-CN" spc="-10" dirty="0" smtClean="0">
                <a:latin typeface="Arial"/>
                <a:cs typeface="Arial"/>
              </a:rPr>
              <a:t>, </a:t>
            </a:r>
            <a:r>
              <a:rPr lang="en-US" altLang="zh-CN" spc="-10" dirty="0" err="1" smtClean="0">
                <a:solidFill>
                  <a:srgbClr val="3333B2"/>
                </a:solidFill>
                <a:latin typeface="Arial"/>
                <a:cs typeface="Arial"/>
              </a:rPr>
              <a:t>actual_result</a:t>
            </a:r>
            <a:r>
              <a:rPr lang="en-US" altLang="zh-CN" spc="-10" dirty="0" smtClean="0">
                <a:latin typeface="Arial"/>
                <a:cs typeface="Arial"/>
              </a:rPr>
              <a:t>, message)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endParaRPr lang="en-US" altLang="zh-CN" spc="-10" dirty="0" smtClean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endParaRPr lang="en-US" altLang="zh-CN" spc="-1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if __name__ == "__main__":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  </a:t>
            </a:r>
            <a:r>
              <a:rPr lang="en-US" altLang="zh-CN" spc="-10" dirty="0" smtClean="0">
                <a:latin typeface="Arial"/>
                <a:cs typeface="Arial"/>
              </a:rPr>
              <a:t>   </a:t>
            </a:r>
            <a:r>
              <a:rPr lang="en-US" altLang="zh-CN" spc="-10" dirty="0" err="1">
                <a:latin typeface="Arial"/>
                <a:cs typeface="Arial"/>
              </a:rPr>
              <a:t>unittest.main</a:t>
            </a:r>
            <a:r>
              <a:rPr lang="en-US" altLang="zh-CN" spc="-10" dirty="0">
                <a:latin typeface="Arial"/>
                <a:cs typeface="Arial"/>
              </a:rPr>
              <a:t>()</a:t>
            </a:r>
            <a:endParaRPr lang="en-US" altLang="zh-CN" spc="-1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8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4463</TotalTime>
  <Words>300</Words>
  <Application>Microsoft Office PowerPoint</Application>
  <PresentationFormat>Custom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Unicode MS</vt:lpstr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Administrator</cp:lastModifiedBy>
  <cp:revision>203</cp:revision>
  <cp:lastPrinted>2015-11-03T08:11:31Z</cp:lastPrinted>
  <dcterms:created xsi:type="dcterms:W3CDTF">2015-09-13T12:40:54Z</dcterms:created>
  <dcterms:modified xsi:type="dcterms:W3CDTF">2015-11-24T07:12:07Z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