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4" r:id="rId5"/>
    <p:sldId id="263" r:id="rId6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>
      <p:cViewPr varScale="1">
        <p:scale>
          <a:sx n="148" d="100"/>
          <a:sy n="148" d="100"/>
        </p:scale>
        <p:origin x="1248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CA" sz="2400" spc="-85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>
                <a:solidFill>
                  <a:srgbClr val="FFFFFF"/>
                </a:solidFill>
                <a:latin typeface="Aharoni" panose="02010803020104030203" pitchFamily="2" charset="-79"/>
                <a:ea typeface="Arial Unicode MS" panose="020B0604020202020204" pitchFamily="34" charset="-122"/>
                <a:cs typeface="Aharoni" panose="02010803020104030203" pitchFamily="2" charset="-79"/>
              </a:rPr>
              <a:t>W</a:t>
            </a:r>
            <a:r>
              <a:rPr sz="1050" spc="15" dirty="0">
                <a:solidFill>
                  <a:srgbClr val="FFFFFF"/>
                </a:solidFill>
                <a:latin typeface="Aharoni" panose="02010803020104030203" pitchFamily="2" charset="-79"/>
                <a:ea typeface="Arial Unicode MS" panose="020B0604020202020204" pitchFamily="34" charset="-122"/>
                <a:cs typeface="Aharoni" panose="02010803020104030203" pitchFamily="2" charset="-79"/>
              </a:rPr>
              <a:t>EE</a:t>
            </a:r>
            <a:r>
              <a:rPr sz="1050" spc="60" dirty="0">
                <a:solidFill>
                  <a:srgbClr val="FFFFFF"/>
                </a:solidFill>
                <a:latin typeface="Aharoni" panose="02010803020104030203" pitchFamily="2" charset="-79"/>
                <a:ea typeface="Arial Unicode MS" panose="020B0604020202020204" pitchFamily="34" charset="-122"/>
                <a:cs typeface="Aharoni" panose="02010803020104030203" pitchFamily="2" charset="-79"/>
              </a:rPr>
              <a:t>K</a:t>
            </a:r>
            <a:r>
              <a:rPr sz="1050" spc="90" dirty="0">
                <a:solidFill>
                  <a:srgbClr val="FFFFFF"/>
                </a:solidFill>
                <a:latin typeface="Aharoni" panose="02010803020104030203" pitchFamily="2" charset="-79"/>
                <a:ea typeface="Arial Unicode MS" panose="020B0604020202020204" pitchFamily="34" charset="-122"/>
                <a:cs typeface="Aharoni" panose="02010803020104030203" pitchFamily="2" charset="-79"/>
              </a:rPr>
              <a:t> </a:t>
            </a:r>
            <a:r>
              <a:rPr lang="en-US" sz="1600" spc="-70" dirty="0">
                <a:solidFill>
                  <a:srgbClr val="FFFFFF"/>
                </a:solidFill>
                <a:latin typeface="Aharoni" panose="02010803020104030203" pitchFamily="2" charset="-79"/>
                <a:ea typeface="Arial Unicode MS" panose="020B0604020202020204" pitchFamily="34" charset="-122"/>
                <a:cs typeface="Aharoni" panose="02010803020104030203" pitchFamily="2" charset="-79"/>
              </a:rPr>
              <a:t>2 - WELCOME</a:t>
            </a:r>
            <a:endParaRPr sz="1200" dirty="0">
              <a:latin typeface="Aharoni" panose="02010803020104030203" pitchFamily="2" charset="-79"/>
              <a:ea typeface="Arial Unicode MS" panose="020B0604020202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Uni</a:t>
            </a:r>
            <a:r>
              <a:rPr sz="1200" spc="-2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ersity of </a:t>
            </a:r>
            <a:r>
              <a:rPr sz="1200" spc="-10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7865" y="3149600"/>
            <a:ext cx="2024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>
                <a:latin typeface="Arial"/>
                <a:cs typeface="Arial"/>
              </a:rPr>
              <a:t>September</a:t>
            </a:r>
            <a:r>
              <a:rPr lang="en-US" altLang="zh-CN" sz="1600" spc="-5" dirty="0">
                <a:latin typeface="Arial"/>
                <a:cs typeface="Arial"/>
              </a:rPr>
              <a:t> 14,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42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WHO AM I?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027197"/>
            <a:ext cx="3129703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bo.zhao@mail.utoronto.ca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447471"/>
            <a:ext cx="3810000" cy="5180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Undergraduate</a:t>
            </a:r>
            <a:endParaRPr lang="en-US" altLang="zh-CN" dirty="0">
              <a:latin typeface="Arial"/>
              <a:cs typeface="Arial"/>
            </a:endParaRP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Computer Science &amp; Mathematics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517505"/>
            <a:ext cx="592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Tutorial: TUT002 Wednesday 19:00 – 20:00 IC212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060890"/>
            <a:ext cx="579120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27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Practical: PRA008 Wednesday 16:00 – 17:00 BV471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Bo(Kenny) Zhao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125508"/>
            <a:ext cx="3810000" cy="26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2</a:t>
            </a:r>
            <a:r>
              <a:rPr lang="en-US" altLang="zh-CN" spc="-10" baseline="30000" dirty="0">
                <a:latin typeface="Arial"/>
                <a:cs typeface="Arial"/>
              </a:rPr>
              <a:t>nd</a:t>
            </a:r>
            <a:r>
              <a:rPr lang="en-US" altLang="zh-CN" spc="-10" dirty="0">
                <a:latin typeface="Arial"/>
                <a:cs typeface="Arial"/>
              </a:rPr>
              <a:t> time </a:t>
            </a:r>
            <a:r>
              <a:rPr lang="en-US" altLang="zh-CN" spc="-10" dirty="0" err="1">
                <a:latin typeface="Arial"/>
                <a:cs typeface="Arial"/>
              </a:rPr>
              <a:t>TAing</a:t>
            </a:r>
            <a:r>
              <a:rPr lang="en-US" altLang="zh-CN" spc="-10" dirty="0">
                <a:latin typeface="Arial"/>
                <a:cs typeface="Arial"/>
              </a:rPr>
              <a:t> this course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 TO SUCCEED IN CSCA08?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347" y="1131936"/>
            <a:ext cx="6924653" cy="3077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Frequent Practice</a:t>
            </a:r>
          </a:p>
          <a:p>
            <a:pPr marL="601980" marR="132080" lvl="1" indent="-132715">
              <a:lnSpc>
                <a:spcPts val="1200"/>
              </a:lnSpc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Course Website -&gt; Practical Material -&gt; Practical Questions</a:t>
            </a:r>
          </a:p>
          <a:p>
            <a:pPr marL="144780" indent="-132715">
              <a:lnSpc>
                <a:spcPct val="100000"/>
              </a:lnSpc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Keep on top of work</a:t>
            </a:r>
          </a:p>
          <a:p>
            <a:pPr marL="601980" lvl="1" indent="-132715"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Don’t skip week readings</a:t>
            </a:r>
          </a:p>
          <a:p>
            <a:pPr marL="601980" lvl="1" indent="-132715"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Start exercises/assignments/exam preparation early</a:t>
            </a:r>
          </a:p>
          <a:p>
            <a:pPr marL="144780" indent="-132715"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Getting Involved</a:t>
            </a:r>
          </a:p>
          <a:p>
            <a:pPr marL="601980" lvl="2" indent="-132715"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Piazza(forum)</a:t>
            </a:r>
          </a:p>
          <a:p>
            <a:pPr marL="601980" lvl="2" indent="-132715">
              <a:spcBef>
                <a:spcPts val="12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Practicals</a:t>
            </a:r>
            <a:r>
              <a:rPr lang="en-US" altLang="zh-CN" sz="1600" spc="-10" dirty="0">
                <a:latin typeface="Arial"/>
                <a:cs typeface="Arial"/>
              </a:rPr>
              <a:t>/Office </a:t>
            </a:r>
            <a:r>
              <a:rPr lang="en-US" altLang="zh-CN" sz="1600" spc="-10" dirty="0" smtClean="0">
                <a:latin typeface="Arial"/>
                <a:cs typeface="Arial"/>
              </a:rPr>
              <a:t>Hours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PYTHON vs. WING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3421" y="3065523"/>
            <a:ext cx="37229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= TV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watch TV without a TV remote.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frustrating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remote.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https://lh4.googleusercontent.com/OteOEC3Yim08DfP32NMcOfvVIndfdXDBGZO7qCVeE6zkwe79LqZ2uVBveNX2b2nfBXH5dk9R5ednkCHwgFm_nk6Gsj1zMBKj33iFZBW6h6sgLFm1SrV_4-wMXvGK-OLMqyygB6XG9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4" y="978260"/>
            <a:ext cx="2514600" cy="17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qAixgzZkhlCwuRccknqvlB_jY6-5SgaGAbd_3G2F2sjuUwrM98tCg-cLIYR2K3uGNhn_Z0rAn6Vs7kQGyiUQrss7hD_8G84hij77fBQsSLrkl1MHZv2wsd_fl0Tvy6wiSRtwLNbkj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64" y="861706"/>
            <a:ext cx="2328995" cy="21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2261" y="3116564"/>
            <a:ext cx="3810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 = TV remote</a:t>
            </a: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Useless without the TV.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it easier to work with the TV.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924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7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Exercise 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85561"/>
            <a:ext cx="381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Let’s hop onto Wing!!!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3" y="1359878"/>
            <a:ext cx="4384309" cy="331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216025"/>
            <a:ext cx="3124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141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Aharoni</vt:lpstr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IITS</cp:lastModifiedBy>
  <cp:revision>36</cp:revision>
  <dcterms:created xsi:type="dcterms:W3CDTF">2015-09-13T12:40:54Z</dcterms:created>
  <dcterms:modified xsi:type="dcterms:W3CDTF">2016-09-29T16:17:33Z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