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86" r:id="rId4"/>
    <p:sldId id="288" r:id="rId5"/>
    <p:sldId id="290" r:id="rId6"/>
    <p:sldId id="289" r:id="rId7"/>
    <p:sldId id="29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8" r:id="rId16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6305" autoAdjust="0"/>
  </p:normalViewPr>
  <p:slideViewPr>
    <p:cSldViewPr>
      <p:cViewPr varScale="1">
        <p:scale>
          <a:sx n="154" d="100"/>
          <a:sy n="154" d="100"/>
        </p:scale>
        <p:origin x="924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32804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 – MEMORY MODEL &amp; QUIZ 3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2839" y="3149600"/>
            <a:ext cx="1754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October</a:t>
            </a:r>
            <a:r>
              <a:rPr lang="en-US" altLang="zh-CN" sz="1600" spc="-5" dirty="0" smtClean="0">
                <a:latin typeface="Arial"/>
                <a:cs typeface="Arial"/>
              </a:rPr>
              <a:t> </a:t>
            </a:r>
            <a:r>
              <a:rPr lang="en-US" altLang="zh-CN" sz="1600" spc="-5" dirty="0" smtClean="0">
                <a:latin typeface="Arial"/>
                <a:cs typeface="Arial"/>
              </a:rPr>
              <a:t>26,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50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761060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3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"</a:t>
            </a:r>
            <a:r>
              <a:rPr lang="es-ES" altLang="zh-CN" sz="1600" spc="-10" dirty="0" err="1">
                <a:latin typeface="Arial"/>
                <a:cs typeface="Arial"/>
              </a:rPr>
              <a:t>Hello</a:t>
            </a:r>
            <a:r>
              <a:rPr lang="es-ES" altLang="zh-CN" sz="1600" spc="-10" dirty="0">
                <a:latin typeface="Arial"/>
                <a:cs typeface="Arial"/>
              </a:rPr>
              <a:t>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"?ello"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1646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?</a:t>
            </a:r>
            <a:r>
              <a:rPr lang="es-ES" altLang="zh-CN" sz="1600" spc="-10" dirty="0" smtClean="0">
                <a:latin typeface="Arial"/>
                <a:cs typeface="Arial"/>
              </a:rPr>
              <a:t>ello     </a:t>
            </a:r>
            <a:r>
              <a:rPr lang="es-ES" altLang="zh-CN" sz="1600" spc="-10" dirty="0" err="1">
                <a:latin typeface="Arial"/>
                <a:cs typeface="Arial"/>
              </a:rPr>
              <a:t>Hello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7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4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[98,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8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5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x </a:t>
            </a:r>
            <a:r>
              <a:rPr lang="es-ES" altLang="zh-CN" sz="1600" spc="-10" dirty="0">
                <a:latin typeface="Arial"/>
                <a:cs typeface="Arial"/>
              </a:rPr>
              <a:t>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[98,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949893" cy="1728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smtClean="0">
                <a:latin typeface="Arial"/>
                <a:cs typeface="Arial"/>
              </a:rPr>
              <a:t>Example 6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[[1, 2],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y[0][1] = 98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848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[[99, 98],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[[99, 98],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2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2839880" cy="398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7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mutator1(x):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x[0] = "MUTATED"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mutator2(x):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x[0][0] = "MUTATED"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cloner1(x):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clone[0] = "COPIED"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  <a:r>
              <a:rPr lang="es-ES" altLang="zh-CN" sz="1400" spc="-10" dirty="0" err="1">
                <a:latin typeface="Arial"/>
                <a:cs typeface="Arial"/>
              </a:rPr>
              <a:t>return</a:t>
            </a:r>
            <a:r>
              <a:rPr lang="es-ES" altLang="zh-CN" sz="1400" spc="-10" dirty="0">
                <a:latin typeface="Arial"/>
                <a:cs typeface="Arial"/>
              </a:rPr>
              <a:t> clone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def</a:t>
            </a:r>
            <a:r>
              <a:rPr lang="es-ES" altLang="zh-CN" sz="1400" spc="-10" dirty="0">
                <a:latin typeface="Arial"/>
                <a:cs typeface="Arial"/>
              </a:rPr>
              <a:t> cloner2(x):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 = x[:]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clone[0][0] = "COPIED"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    </a:t>
            </a:r>
            <a:r>
              <a:rPr lang="es-ES" altLang="zh-CN" sz="1400" spc="-10" dirty="0" err="1">
                <a:latin typeface="Arial"/>
                <a:cs typeface="Arial"/>
              </a:rPr>
              <a:t>return</a:t>
            </a:r>
            <a:r>
              <a:rPr lang="es-ES" altLang="zh-CN" sz="1400" spc="-10" dirty="0">
                <a:latin typeface="Arial"/>
                <a:cs typeface="Arial"/>
              </a:rPr>
              <a:t> </a:t>
            </a:r>
            <a:r>
              <a:rPr lang="es-ES" altLang="zh-CN" sz="1400" spc="-10" dirty="0" smtClean="0">
                <a:latin typeface="Arial"/>
                <a:cs typeface="Arial"/>
              </a:rPr>
              <a:t>clone</a:t>
            </a:r>
            <a:endParaRPr lang="es-ES" altLang="zh-CN" sz="1400" spc="-1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1001355"/>
            <a:ext cx="3810000" cy="39241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mutator1(x)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cloner1(x)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mutator2(x)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endParaRPr lang="es-ES" altLang="zh-CN" sz="14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x = [['A', 'B'], 'C']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>
                <a:latin typeface="Arial"/>
                <a:cs typeface="Arial"/>
              </a:rPr>
              <a:t>y = cloner2(x)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14"/>
              <a:tabLst>
                <a:tab pos="422275" algn="l"/>
              </a:tabLst>
            </a:pPr>
            <a:r>
              <a:rPr lang="es-ES" altLang="zh-CN" sz="1400" spc="-10" dirty="0" err="1">
                <a:latin typeface="Arial"/>
                <a:cs typeface="Arial"/>
              </a:rPr>
              <a:t>print</a:t>
            </a:r>
            <a:r>
              <a:rPr lang="es-ES" altLang="zh-CN" sz="1400" spc="-10" dirty="0">
                <a:latin typeface="Arial"/>
                <a:cs typeface="Arial"/>
              </a:rPr>
              <a:t>(x,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7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987872"/>
            <a:ext cx="4986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Want more practice?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course website -&gt; </a:t>
            </a:r>
            <a:r>
              <a:rPr lang="en-US" altLang="zh-CN" spc="-10" dirty="0" err="1" smtClean="0">
                <a:latin typeface="Arial"/>
                <a:cs typeface="Arial"/>
              </a:rPr>
              <a:t>practicals</a:t>
            </a:r>
            <a:r>
              <a:rPr lang="en-US" altLang="zh-CN" spc="-10" dirty="0" smtClean="0">
                <a:latin typeface="Arial"/>
                <a:cs typeface="Arial"/>
              </a:rPr>
              <a:t> -&gt; Week 3 &amp; 7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past term tests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053036"/>
            <a:ext cx="472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Get </a:t>
            </a:r>
            <a:r>
              <a:rPr lang="en-US" altLang="zh-CN" spc="-10" dirty="0">
                <a:latin typeface="Arial"/>
                <a:cs typeface="Arial"/>
              </a:rPr>
              <a:t>stuck</a:t>
            </a:r>
            <a:r>
              <a:rPr lang="en-US" altLang="zh-CN" spc="-10" dirty="0" smtClean="0">
                <a:latin typeface="Arial"/>
                <a:cs typeface="Arial"/>
              </a:rPr>
              <a:t>?</a:t>
            </a: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</a:t>
            </a:r>
            <a:r>
              <a:rPr lang="en-US" altLang="zh-CN" spc="-10" dirty="0">
                <a:latin typeface="Arial"/>
                <a:cs typeface="Arial"/>
                <a:hlinkClick r:id="rId3"/>
              </a:rPr>
              <a:t>http://www.pythontutor.com/</a:t>
            </a:r>
            <a:endParaRPr lang="en-US" altLang="zh-CN" spc="-10" dirty="0">
              <a:latin typeface="Arial"/>
              <a:cs typeface="Arial"/>
            </a:endParaRPr>
          </a:p>
          <a:p>
            <a:pPr marL="469265" lvl="1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settings</a:t>
            </a:r>
            <a:r>
              <a:rPr lang="en-US" altLang="zh-CN" spc="-10" dirty="0" smtClean="0">
                <a:latin typeface="Arial"/>
                <a:cs typeface="Arial"/>
              </a:rPr>
              <a:t>: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python 3.3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render all objects on the heap</a:t>
            </a:r>
          </a:p>
          <a:p>
            <a:pPr marL="926465" lvl="2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use text labels for </a:t>
            </a:r>
            <a:r>
              <a:rPr lang="en-US" altLang="zh-CN" spc="-10" dirty="0" smtClean="0">
                <a:latin typeface="Arial"/>
                <a:cs typeface="Arial"/>
              </a:rPr>
              <a:t>references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3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917" y="3225800"/>
            <a:ext cx="710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2. Work with </a:t>
            </a:r>
            <a:r>
              <a:rPr lang="en-US" altLang="zh-CN" sz="2000" u="sng" spc="-10" dirty="0" smtClean="0">
                <a:latin typeface="Arial"/>
                <a:cs typeface="Arial"/>
              </a:rPr>
              <a:t>lists and strings in the memory model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(~20 mins)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917" y="1702472"/>
            <a:ext cx="59436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1. Get a full mark on </a:t>
            </a:r>
            <a:r>
              <a:rPr lang="en-US" altLang="zh-CN" sz="2000" u="sng" spc="-10" dirty="0" smtClean="0">
                <a:latin typeface="Arial"/>
                <a:cs typeface="Arial"/>
              </a:rPr>
              <a:t>Quiz 3</a:t>
            </a:r>
            <a:r>
              <a:rPr lang="en-US" altLang="zh-CN" sz="2000" spc="-10" dirty="0" smtClean="0">
                <a:latin typeface="Arial"/>
                <a:cs typeface="Arial"/>
              </a:rPr>
              <a:t> </a:t>
            </a:r>
            <a:r>
              <a:rPr lang="en-US" altLang="zh-CN" sz="2000" spc="-10" dirty="0">
                <a:solidFill>
                  <a:srgbClr val="3333B2"/>
                </a:solidFill>
                <a:latin typeface="Arial"/>
                <a:cs typeface="Arial"/>
              </a:rPr>
              <a:t>(~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20 mins</a:t>
            </a:r>
            <a:r>
              <a:rPr lang="en-US" altLang="zh-CN" sz="2000" spc="-1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6234" y="3697668"/>
            <a:ext cx="331436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a</a:t>
            </a:r>
            <a:r>
              <a:rPr lang="en-US" altLang="zh-CN" spc="-10" dirty="0" smtClean="0">
                <a:latin typeface="Arial"/>
                <a:cs typeface="Arial"/>
              </a:rPr>
              <a:t> few examples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introduction to python tutor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848" y="1958402"/>
            <a:ext cx="5231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quiz is very hard </a:t>
            </a: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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the way we do it will make it a freebie </a:t>
            </a: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1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86891"/>
            <a:ext cx="6565465" cy="33137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7800" y="4475225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too many rotations</a:t>
            </a:r>
          </a:p>
        </p:txBody>
      </p:sp>
    </p:spTree>
    <p:extLst>
      <p:ext uri="{BB962C8B-B14F-4D97-AF65-F5344CB8AC3E}">
        <p14:creationId xmlns:p14="http://schemas.microsoft.com/office/powerpoint/2010/main" val="26363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1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-1" t="12781" r="53055" b="43099"/>
          <a:stretch/>
        </p:blipFill>
        <p:spPr>
          <a:xfrm>
            <a:off x="118188" y="1244600"/>
            <a:ext cx="7120865" cy="37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2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4475225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too many duplicated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6" y="1154966"/>
            <a:ext cx="5137383" cy="33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7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2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778000"/>
            <a:ext cx="7391400" cy="11214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51866" y="3153157"/>
            <a:ext cx="391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Don’t forget to use existing function(s)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4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 3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85633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Function 3 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(original version)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292600"/>
            <a:ext cx="561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FF0000"/>
                </a:solidFill>
                <a:latin typeface="Arial"/>
                <a:cs typeface="Arial"/>
              </a:rPr>
              <a:t>Problem: using if-statement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err="1" smtClean="0">
                <a:solidFill>
                  <a:srgbClr val="3333B2"/>
                </a:solidFill>
                <a:latin typeface="Arial"/>
                <a:cs typeface="Arial"/>
              </a:rPr>
              <a:t>in_horiz</a:t>
            </a: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 is already a Boolean, so return it directly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21648"/>
            <a:ext cx="6662738" cy="3040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2997200"/>
            <a:ext cx="2971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23" y="3404768"/>
            <a:ext cx="2362200" cy="5068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07476" y="3085068"/>
            <a:ext cx="208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(improved version)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9945" y="3460641"/>
            <a:ext cx="2308578" cy="37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671291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1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1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2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1118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1	       2</a:t>
            </a:r>
            <a:endParaRPr lang="es-ES" altLang="zh-CN" sz="1600" spc="-1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17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MEMORY MODEL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837041" cy="1456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 2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 = [1, 2, 3]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y = x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x[0] = 99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err="1">
                <a:latin typeface="Arial"/>
                <a:cs typeface="Arial"/>
              </a:rPr>
              <a:t>print</a:t>
            </a:r>
            <a:r>
              <a:rPr lang="es-ES" altLang="zh-CN" sz="1600" spc="-10" dirty="0">
                <a:latin typeface="Arial"/>
                <a:cs typeface="Arial"/>
              </a:rPr>
              <a:t>(x, y)</a:t>
            </a:r>
            <a:endParaRPr lang="en-US" altLang="zh-CN" sz="1600" spc="-1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68356"/>
            <a:ext cx="3192066" cy="3200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819400" y="1501952"/>
            <a:ext cx="239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4005" lvl="1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[99, 2, 3</a:t>
            </a:r>
            <a:r>
              <a:rPr lang="es-ES" altLang="zh-CN" sz="1600" spc="-10" dirty="0" smtClean="0">
                <a:latin typeface="Arial"/>
                <a:cs typeface="Arial"/>
              </a:rPr>
              <a:t>]      </a:t>
            </a:r>
            <a:r>
              <a:rPr lang="es-ES" altLang="zh-CN" sz="1600" spc="-10" dirty="0">
                <a:latin typeface="Arial"/>
                <a:cs typeface="Arial"/>
              </a:rPr>
              <a:t>[99, 2, 3]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38132" y="939800"/>
            <a:ext cx="101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Output</a:t>
            </a:r>
            <a:endParaRPr lang="en-US" altLang="zh-CN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17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568</Words>
  <Application>Microsoft Office PowerPoint</Application>
  <PresentationFormat>Custom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Arial Unicode MS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IITS</cp:lastModifiedBy>
  <cp:revision>146</cp:revision>
  <cp:lastPrinted>2015-09-29T06:58:36Z</cp:lastPrinted>
  <dcterms:created xsi:type="dcterms:W3CDTF">2015-09-13T12:40:54Z</dcterms:created>
  <dcterms:modified xsi:type="dcterms:W3CDTF">2016-10-26T22:29:38Z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