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99" r:id="rId3"/>
    <p:sldId id="300" r:id="rId4"/>
    <p:sldId id="304" r:id="rId5"/>
    <p:sldId id="301" r:id="rId6"/>
    <p:sldId id="279" r:id="rId7"/>
    <p:sldId id="303" r:id="rId8"/>
  </p:sldIdLst>
  <p:sldSz cx="7620000" cy="5080000"/>
  <p:notesSz cx="7620000" cy="508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66" autoAdjust="0"/>
    <p:restoredTop sz="96305" autoAdjust="0"/>
  </p:normalViewPr>
  <p:slideViewPr>
    <p:cSldViewPr>
      <p:cViewPr>
        <p:scale>
          <a:sx n="125" d="100"/>
          <a:sy n="125" d="100"/>
        </p:scale>
        <p:origin x="1500" y="4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EC8-BE9D-4E08-A169-24E20B2CCF62}" type="datetimeFigureOut">
              <a:rPr lang="zh-CN" altLang="en-US" smtClean="0"/>
              <a:t>2015/11/16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635000"/>
            <a:ext cx="2571750" cy="171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444750"/>
            <a:ext cx="6096000" cy="200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C97B-B2CF-4C89-AC06-F5123F11A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11/16/2015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11/16/2015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12086" y="1270000"/>
            <a:ext cx="1003236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409" y="797433"/>
            <a:ext cx="4147375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11/16/2015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4400" y="1168677"/>
            <a:ext cx="5791200" cy="856570"/>
            <a:chOff x="309192" y="754011"/>
            <a:chExt cx="7310808" cy="856570"/>
          </a:xfrm>
        </p:grpSpPr>
        <p:sp>
          <p:nvSpPr>
            <p:cNvPr id="6" name="object 9"/>
            <p:cNvSpPr/>
            <p:nvPr/>
          </p:nvSpPr>
          <p:spPr>
            <a:xfrm>
              <a:off x="309192" y="754011"/>
              <a:ext cx="7310808" cy="122610"/>
            </a:xfrm>
            <a:custGeom>
              <a:avLst/>
              <a:gdLst/>
              <a:ahLst/>
              <a:cxnLst/>
              <a:rect l="l" t="t" r="r" b="b"/>
              <a:pathLst>
                <a:path w="3989652" h="82384">
                  <a:moveTo>
                    <a:pt x="3938852" y="0"/>
                  </a:moveTo>
                  <a:lnTo>
                    <a:pt x="41300" y="896"/>
                  </a:lnTo>
                  <a:lnTo>
                    <a:pt x="7786" y="23856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8755" y="41300"/>
                  </a:lnTo>
                  <a:lnTo>
                    <a:pt x="3965796" y="7786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309192" y="798430"/>
              <a:ext cx="7310808" cy="812151"/>
            </a:xfrm>
            <a:custGeom>
              <a:avLst/>
              <a:gdLst/>
              <a:ahLst/>
              <a:cxnLst/>
              <a:rect l="l" t="t" r="r" b="b"/>
              <a:pathLst>
                <a:path w="3989652" h="545698">
                  <a:moveTo>
                    <a:pt x="3989652" y="0"/>
                  </a:moveTo>
                  <a:lnTo>
                    <a:pt x="0" y="0"/>
                  </a:lnTo>
                  <a:lnTo>
                    <a:pt x="0" y="494898"/>
                  </a:lnTo>
                  <a:lnTo>
                    <a:pt x="16636" y="532412"/>
                  </a:lnTo>
                  <a:lnTo>
                    <a:pt x="3938852" y="545698"/>
                  </a:lnTo>
                  <a:lnTo>
                    <a:pt x="3953095" y="543653"/>
                  </a:lnTo>
                  <a:lnTo>
                    <a:pt x="3984215" y="51769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1" name="object 21"/>
          <p:cNvSpPr txBox="1"/>
          <p:nvPr/>
        </p:nvSpPr>
        <p:spPr>
          <a:xfrm>
            <a:off x="1864996" y="1244600"/>
            <a:ext cx="3890008" cy="6976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-1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1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r>
              <a:rPr sz="2400" spc="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-114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</a:t>
            </a:r>
            <a:r>
              <a:rPr spc="17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pc="1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1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345"/>
              </a:spcBef>
            </a:pPr>
            <a:r>
              <a:rPr sz="1600" spc="3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sz="1050" spc="1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EE</a:t>
            </a:r>
            <a:r>
              <a:rPr sz="1050" spc="6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sz="1050"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– </a:t>
            </a:r>
            <a:r>
              <a:rPr lang="en-US" sz="1600" spc="-7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TWELBHELUKN</a:t>
            </a:r>
            <a:endParaRPr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5"/>
            <a:ext cx="7620000" cy="418922"/>
          </a:xfrm>
          <a:prstGeom prst="rect">
            <a:avLst/>
          </a:prstGeom>
        </p:spPr>
      </p:pic>
      <p:sp>
        <p:nvSpPr>
          <p:cNvPr id="13" name="object 23"/>
          <p:cNvSpPr/>
          <p:nvPr/>
        </p:nvSpPr>
        <p:spPr>
          <a:xfrm>
            <a:off x="5791200" y="3987800"/>
            <a:ext cx="1462948" cy="6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273152" y="2768600"/>
            <a:ext cx="3073696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Uni</a:t>
            </a:r>
            <a:r>
              <a:rPr sz="1200" spc="-25" dirty="0" smtClean="0">
                <a:latin typeface="Arial"/>
                <a:cs typeface="Arial"/>
              </a:rPr>
              <a:t>v</a:t>
            </a:r>
            <a:r>
              <a:rPr sz="1200" spc="-5" dirty="0" smtClean="0">
                <a:latin typeface="Arial"/>
                <a:cs typeface="Arial"/>
              </a:rPr>
              <a:t>ersity of </a:t>
            </a:r>
            <a:r>
              <a:rPr sz="1200" spc="-105" dirty="0" smtClean="0">
                <a:latin typeface="Arial"/>
                <a:cs typeface="Arial"/>
              </a:rPr>
              <a:t>T</a:t>
            </a:r>
            <a:r>
              <a:rPr sz="1200" spc="-5" dirty="0" smtClean="0">
                <a:latin typeface="Arial"/>
                <a:cs typeface="Arial"/>
              </a:rPr>
              <a:t>oronto Scarborough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7043" y="3149600"/>
            <a:ext cx="1965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November </a:t>
            </a:r>
            <a:r>
              <a:rPr lang="en-US" altLang="zh-CN" sz="1600" spc="-10" dirty="0" smtClean="0">
                <a:latin typeface="Arial"/>
                <a:cs typeface="Arial"/>
              </a:rPr>
              <a:t>17</a:t>
            </a:r>
            <a:r>
              <a:rPr lang="en-US" altLang="zh-CN" sz="1600" spc="-5" dirty="0" smtClean="0">
                <a:latin typeface="Arial"/>
                <a:cs typeface="Arial"/>
              </a:rPr>
              <a:t>, </a:t>
            </a:r>
            <a:r>
              <a:rPr lang="en-US" altLang="zh-CN" sz="1600" spc="-10" dirty="0" smtClean="0">
                <a:latin typeface="Arial"/>
                <a:cs typeface="Arial"/>
              </a:rPr>
              <a:t>2015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446" y="2201446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Bo(Kenny) Zhao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4400" y="1168677"/>
            <a:ext cx="5791200" cy="856570"/>
            <a:chOff x="309192" y="754011"/>
            <a:chExt cx="7310808" cy="856570"/>
          </a:xfrm>
        </p:grpSpPr>
        <p:sp>
          <p:nvSpPr>
            <p:cNvPr id="6" name="object 9"/>
            <p:cNvSpPr/>
            <p:nvPr/>
          </p:nvSpPr>
          <p:spPr>
            <a:xfrm>
              <a:off x="309192" y="754011"/>
              <a:ext cx="7310808" cy="122610"/>
            </a:xfrm>
            <a:custGeom>
              <a:avLst/>
              <a:gdLst/>
              <a:ahLst/>
              <a:cxnLst/>
              <a:rect l="l" t="t" r="r" b="b"/>
              <a:pathLst>
                <a:path w="3989652" h="82384">
                  <a:moveTo>
                    <a:pt x="3938852" y="0"/>
                  </a:moveTo>
                  <a:lnTo>
                    <a:pt x="41300" y="896"/>
                  </a:lnTo>
                  <a:lnTo>
                    <a:pt x="7786" y="23856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8755" y="41300"/>
                  </a:lnTo>
                  <a:lnTo>
                    <a:pt x="3965796" y="7786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309192" y="798430"/>
              <a:ext cx="7310808" cy="812151"/>
            </a:xfrm>
            <a:custGeom>
              <a:avLst/>
              <a:gdLst/>
              <a:ahLst/>
              <a:cxnLst/>
              <a:rect l="l" t="t" r="r" b="b"/>
              <a:pathLst>
                <a:path w="3989652" h="545698">
                  <a:moveTo>
                    <a:pt x="3989652" y="0"/>
                  </a:moveTo>
                  <a:lnTo>
                    <a:pt x="0" y="0"/>
                  </a:lnTo>
                  <a:lnTo>
                    <a:pt x="0" y="494898"/>
                  </a:lnTo>
                  <a:lnTo>
                    <a:pt x="16636" y="532412"/>
                  </a:lnTo>
                  <a:lnTo>
                    <a:pt x="3938852" y="545698"/>
                  </a:lnTo>
                  <a:lnTo>
                    <a:pt x="3953095" y="543653"/>
                  </a:lnTo>
                  <a:lnTo>
                    <a:pt x="3984215" y="51769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1" name="object 21"/>
          <p:cNvSpPr txBox="1"/>
          <p:nvPr/>
        </p:nvSpPr>
        <p:spPr>
          <a:xfrm>
            <a:off x="1864996" y="1244600"/>
            <a:ext cx="3890008" cy="6976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-1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1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r>
              <a:rPr sz="2400" spc="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-114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</a:t>
            </a:r>
            <a:r>
              <a:rPr spc="17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pc="1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1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345"/>
              </a:spcBef>
            </a:pPr>
            <a:r>
              <a:rPr sz="1600" spc="3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sz="1050" spc="1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EE</a:t>
            </a:r>
            <a:r>
              <a:rPr sz="1050" spc="6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sz="1050"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– </a:t>
            </a:r>
            <a:r>
              <a:rPr lang="en-US" sz="1600" spc="-7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TWELBHELUKN</a:t>
            </a:r>
            <a:endParaRPr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5"/>
            <a:ext cx="7620000" cy="418922"/>
          </a:xfrm>
          <a:prstGeom prst="rect">
            <a:avLst/>
          </a:prstGeom>
        </p:spPr>
      </p:pic>
      <p:sp>
        <p:nvSpPr>
          <p:cNvPr id="13" name="object 23"/>
          <p:cNvSpPr/>
          <p:nvPr/>
        </p:nvSpPr>
        <p:spPr>
          <a:xfrm>
            <a:off x="5791200" y="3987800"/>
            <a:ext cx="1462948" cy="6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273152" y="2768600"/>
            <a:ext cx="3073696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Uni</a:t>
            </a:r>
            <a:r>
              <a:rPr sz="1200" spc="-25" dirty="0" smtClean="0">
                <a:latin typeface="Arial"/>
                <a:cs typeface="Arial"/>
              </a:rPr>
              <a:t>v</a:t>
            </a:r>
            <a:r>
              <a:rPr sz="1200" spc="-5" dirty="0" smtClean="0">
                <a:latin typeface="Arial"/>
                <a:cs typeface="Arial"/>
              </a:rPr>
              <a:t>ersity of </a:t>
            </a:r>
            <a:r>
              <a:rPr sz="1200" spc="-105" dirty="0" smtClean="0">
                <a:latin typeface="Arial"/>
                <a:cs typeface="Arial"/>
              </a:rPr>
              <a:t>T</a:t>
            </a:r>
            <a:r>
              <a:rPr sz="1200" spc="-5" dirty="0" smtClean="0">
                <a:latin typeface="Arial"/>
                <a:cs typeface="Arial"/>
              </a:rPr>
              <a:t>oronto Scarborough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7043" y="3149600"/>
            <a:ext cx="1965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November </a:t>
            </a:r>
            <a:r>
              <a:rPr lang="en-US" altLang="zh-CN" sz="1600" spc="-10" dirty="0" smtClean="0">
                <a:latin typeface="Arial"/>
                <a:cs typeface="Arial"/>
              </a:rPr>
              <a:t>17</a:t>
            </a:r>
            <a:r>
              <a:rPr lang="en-US" altLang="zh-CN" sz="1600" spc="-5" dirty="0" smtClean="0">
                <a:latin typeface="Arial"/>
                <a:cs typeface="Arial"/>
              </a:rPr>
              <a:t>, </a:t>
            </a:r>
            <a:r>
              <a:rPr lang="en-US" altLang="zh-CN" sz="1600" spc="-10" dirty="0" smtClean="0">
                <a:latin typeface="Arial"/>
                <a:cs typeface="Arial"/>
              </a:rPr>
              <a:t>2015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446" y="2201446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Bo(Kenny) Zhao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2726" y="1628920"/>
            <a:ext cx="1476473" cy="3048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33B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65735" y="1585549"/>
            <a:ext cx="165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345"/>
              </a:spcBef>
            </a:pPr>
            <a:r>
              <a:rPr lang="en-US" altLang="zh-CN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INHERITANCE</a:t>
            </a:r>
            <a:endParaRPr lang="en-US" altLang="zh-CN" sz="1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5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882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LEARNING OBJECTIVES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582920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Understand </a:t>
            </a:r>
            <a:r>
              <a:rPr lang="en-US" altLang="zh-CN" sz="2000" u="sng" spc="-10" dirty="0" smtClean="0">
                <a:latin typeface="Arial"/>
                <a:cs typeface="Arial"/>
              </a:rPr>
              <a:t>what is inheritance relation</a:t>
            </a:r>
            <a:r>
              <a:rPr lang="en-US" altLang="zh-CN" sz="2000" spc="-10" dirty="0" smtClean="0">
                <a:latin typeface="Arial"/>
                <a:cs typeface="Arial"/>
              </a:rPr>
              <a:t> </a:t>
            </a: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(~35 mins)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981693"/>
            <a:ext cx="5514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At the end of the tutorial, you will be able to … 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92313" y="2082800"/>
            <a:ext cx="3192541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Book - Kids book example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methods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method overriding</a:t>
            </a:r>
            <a:endParaRPr lang="en-US" altLang="zh-CN" spc="-1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12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266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CLASSES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050" name="Picture 2" descr="http://4.bp.blogspot.com/-Mt97aEgXIEU/TqhhwQIWVoI/AAAAAAAABcw/tFTdey894wQ/s1600/kids-books-tara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701800"/>
            <a:ext cx="3881123" cy="187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orrornews.net/wp-content/uploads/2010/12/The-Handy-Philosophy-Answer-Boo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75011"/>
            <a:ext cx="2054063" cy="272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371600" y="4119793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Book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6800" y="4093442"/>
            <a:ext cx="16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Kids book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3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85800" y="1452518"/>
            <a:ext cx="6400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AutoNum type="alphaU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 A book </a:t>
            </a:r>
            <a:r>
              <a:rPr lang="en-US" altLang="zh-CN" sz="2000" i="1" spc="-10" dirty="0" smtClean="0">
                <a:latin typeface="Arial"/>
                <a:cs typeface="Arial"/>
              </a:rPr>
              <a:t>has-a</a:t>
            </a:r>
            <a:r>
              <a:rPr lang="en-US" altLang="zh-CN" sz="2000" spc="-10" dirty="0" smtClean="0">
                <a:latin typeface="Arial"/>
                <a:cs typeface="Arial"/>
              </a:rPr>
              <a:t> kids book.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AutoNum type="alphaU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 A kids book </a:t>
            </a:r>
            <a:r>
              <a:rPr lang="en-US" altLang="zh-CN" sz="2000" i="1" spc="-10" dirty="0" smtClean="0">
                <a:latin typeface="Arial"/>
                <a:cs typeface="Arial"/>
              </a:rPr>
              <a:t>has-a</a:t>
            </a:r>
            <a:r>
              <a:rPr lang="en-US" altLang="zh-CN" sz="2000" spc="-10" dirty="0" smtClean="0">
                <a:latin typeface="Arial"/>
                <a:cs typeface="Arial"/>
              </a:rPr>
              <a:t> book.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AutoNum type="alphaU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 A book is </a:t>
            </a:r>
            <a:r>
              <a:rPr lang="en-US" altLang="zh-CN" sz="2000" i="1" spc="-10" dirty="0" smtClean="0">
                <a:latin typeface="Arial"/>
                <a:cs typeface="Arial"/>
              </a:rPr>
              <a:t>part-of-a</a:t>
            </a:r>
            <a:r>
              <a:rPr lang="en-US" altLang="zh-CN" sz="2000" spc="-10" dirty="0" smtClean="0">
                <a:latin typeface="Arial"/>
                <a:cs typeface="Arial"/>
              </a:rPr>
              <a:t> kids book.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AutoNum type="alphaU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 A kids book is </a:t>
            </a:r>
            <a:r>
              <a:rPr lang="en-US" altLang="zh-CN" sz="2000" i="1" spc="-10" dirty="0" smtClean="0">
                <a:latin typeface="Arial"/>
                <a:cs typeface="Arial"/>
              </a:rPr>
              <a:t>part-of-a</a:t>
            </a:r>
            <a:r>
              <a:rPr lang="en-US" altLang="zh-CN" sz="2000" spc="-10" dirty="0" smtClean="0">
                <a:latin typeface="Arial"/>
                <a:cs typeface="Arial"/>
              </a:rPr>
              <a:t> book.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AutoNum type="alphaU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 A book </a:t>
            </a:r>
            <a:r>
              <a:rPr lang="en-US" altLang="zh-CN" sz="2000" i="1" spc="-10" dirty="0" smtClean="0">
                <a:latin typeface="Arial"/>
                <a:cs typeface="Arial"/>
              </a:rPr>
              <a:t>is-a</a:t>
            </a:r>
            <a:r>
              <a:rPr lang="en-US" altLang="zh-CN" sz="2000" spc="-10" dirty="0" smtClean="0">
                <a:latin typeface="Arial"/>
                <a:cs typeface="Arial"/>
              </a:rPr>
              <a:t> kids book.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AutoNum type="alphaU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 A kids book </a:t>
            </a:r>
            <a:r>
              <a:rPr lang="en-US" altLang="zh-CN" sz="2000" i="1" spc="-10" dirty="0" smtClean="0">
                <a:latin typeface="Arial"/>
                <a:cs typeface="Arial"/>
              </a:rPr>
              <a:t>is-a</a:t>
            </a:r>
            <a:r>
              <a:rPr lang="en-US" altLang="zh-CN" sz="2000" spc="-10" dirty="0" smtClean="0">
                <a:latin typeface="Arial"/>
                <a:cs typeface="Arial"/>
              </a:rPr>
              <a:t> book.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AutoNum type="alphaU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 None of above</a:t>
            </a:r>
            <a:endParaRPr lang="en-US" altLang="zh-CN" sz="2000" spc="-10" dirty="0" smtClean="0">
              <a:latin typeface="Arial"/>
              <a:cs typeface="Arial"/>
            </a:endParaRPr>
          </a:p>
        </p:txBody>
      </p:sp>
      <p:pic>
        <p:nvPicPr>
          <p:cNvPr id="1028" name="Picture 4" descr="http://images.all-free-download.com/images/graphiclarge/simple_red_checkmark_clip_art_132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3540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36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EXERCISE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931881"/>
            <a:ext cx="7218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Which of following </a:t>
            </a:r>
            <a:r>
              <a:rPr lang="en-US" altLang="zh-CN" spc="-10" dirty="0" smtClean="0">
                <a:latin typeface="Arial"/>
                <a:cs typeface="Arial"/>
              </a:rPr>
              <a:t>is the correct relationship for </a:t>
            </a:r>
            <a:r>
              <a:rPr lang="en-US" altLang="zh-CN" b="1" spc="-10" dirty="0" smtClean="0">
                <a:solidFill>
                  <a:srgbClr val="3333B2"/>
                </a:solidFill>
                <a:latin typeface="Arial"/>
                <a:cs typeface="Arial"/>
              </a:rPr>
              <a:t>book</a:t>
            </a:r>
            <a:r>
              <a:rPr lang="en-US" altLang="zh-CN" spc="-10" dirty="0" smtClean="0">
                <a:latin typeface="Arial"/>
                <a:cs typeface="Arial"/>
              </a:rPr>
              <a:t> and </a:t>
            </a:r>
            <a:r>
              <a:rPr lang="en-US" altLang="zh-CN" b="1" spc="-10" dirty="0" smtClean="0">
                <a:solidFill>
                  <a:srgbClr val="3333B2"/>
                </a:solidFill>
                <a:latin typeface="Arial"/>
                <a:cs typeface="Arial"/>
              </a:rPr>
              <a:t>kids book</a:t>
            </a:r>
            <a:endParaRPr lang="en-US" altLang="zh-CN" b="1" spc="-10" dirty="0" smtClean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4419600" y="3492500"/>
            <a:ext cx="228600" cy="685800"/>
          </a:xfrm>
          <a:prstGeom prst="rightBrace">
            <a:avLst>
              <a:gd name="adj1" fmla="val 60000"/>
              <a:gd name="adj2" fmla="val 52000"/>
            </a:avLst>
          </a:prstGeom>
          <a:ln>
            <a:solidFill>
              <a:srgbClr val="3333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655820" y="3650734"/>
            <a:ext cx="1749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b="1" dirty="0" smtClean="0">
                <a:solidFill>
                  <a:srgbClr val="3333B2"/>
                </a:solidFill>
                <a:latin typeface="Arial"/>
                <a:cs typeface="Arial"/>
              </a:rPr>
              <a:t>INHERITANCE</a:t>
            </a:r>
            <a:endParaRPr lang="en-US" altLang="zh-CN" b="1" dirty="0">
              <a:solidFill>
                <a:srgbClr val="3333B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14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5691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THINK OF WHAT THEY HAVE AND WHAT THEY DO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868811"/>
            <a:ext cx="271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b="1" spc="-10" dirty="0" smtClean="0">
                <a:latin typeface="Arial"/>
                <a:cs typeface="Arial"/>
              </a:rPr>
              <a:t>A </a:t>
            </a:r>
            <a:r>
              <a:rPr lang="en-US" altLang="zh-CN" b="1" spc="-10" dirty="0" smtClean="0">
                <a:solidFill>
                  <a:srgbClr val="3333B2"/>
                </a:solidFill>
                <a:latin typeface="Arial"/>
                <a:cs typeface="Arial"/>
              </a:rPr>
              <a:t>kids book</a:t>
            </a:r>
            <a:r>
              <a:rPr lang="en-US" altLang="zh-CN" spc="-10" dirty="0" smtClean="0">
                <a:latin typeface="Arial"/>
                <a:cs typeface="Arial"/>
              </a:rPr>
              <a:t> </a:t>
            </a:r>
            <a:r>
              <a:rPr lang="en-US" altLang="zh-CN" i="1" spc="-10" dirty="0" smtClean="0">
                <a:latin typeface="Arial"/>
                <a:cs typeface="Arial"/>
              </a:rPr>
              <a:t>is-a</a:t>
            </a:r>
            <a:r>
              <a:rPr lang="en-US" altLang="zh-CN" spc="-10" dirty="0" smtClean="0">
                <a:latin typeface="Arial"/>
                <a:cs typeface="Arial"/>
              </a:rPr>
              <a:t> </a:t>
            </a:r>
            <a:r>
              <a:rPr lang="en-US" altLang="zh-CN" b="1" spc="-10" dirty="0" smtClean="0">
                <a:solidFill>
                  <a:srgbClr val="3333B2"/>
                </a:solidFill>
                <a:latin typeface="Arial"/>
                <a:cs typeface="Arial"/>
              </a:rPr>
              <a:t>book.</a:t>
            </a:r>
            <a:endParaRPr lang="en-US" altLang="zh-CN" b="1" spc="-10" dirty="0" smtClean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87276" y="898520"/>
            <a:ext cx="1749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b="1" dirty="0" smtClean="0">
                <a:solidFill>
                  <a:srgbClr val="3333B2"/>
                </a:solidFill>
                <a:latin typeface="Arial"/>
                <a:cs typeface="Arial"/>
              </a:rPr>
              <a:t>INHERITANCE</a:t>
            </a:r>
            <a:endParaRPr lang="en-US" altLang="zh-CN" b="1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1524776" y="1452518"/>
            <a:ext cx="5866624" cy="3439522"/>
          </a:xfrm>
          <a:prstGeom prst="ellipse">
            <a:avLst/>
          </a:prstGeom>
          <a:noFill/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4361971" y="1869932"/>
            <a:ext cx="2743200" cy="2633310"/>
          </a:xfrm>
          <a:prstGeom prst="ellipse">
            <a:avLst/>
          </a:prstGeom>
          <a:noFill/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5368086" y="1955197"/>
            <a:ext cx="756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10" dirty="0" smtClean="0">
                <a:solidFill>
                  <a:srgbClr val="3333B2"/>
                </a:solidFill>
                <a:latin typeface="Arial"/>
                <a:cs typeface="Arial"/>
              </a:rPr>
              <a:t>Book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577853" y="1500600"/>
            <a:ext cx="1314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10" dirty="0" err="1" smtClean="0">
                <a:solidFill>
                  <a:srgbClr val="3333B2"/>
                </a:solidFill>
                <a:latin typeface="Arial"/>
                <a:cs typeface="Arial"/>
              </a:rPr>
              <a:t>KidsBook</a:t>
            </a:r>
            <a:r>
              <a:rPr lang="en-US" altLang="zh-CN" spc="-10" dirty="0" smtClean="0">
                <a:latin typeface="Arial"/>
                <a:cs typeface="Arial"/>
              </a:rPr>
              <a:t> 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1662626"/>
            <a:ext cx="683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title</a:t>
            </a:r>
            <a:endParaRPr lang="en-US" altLang="zh-CN" spc="-10" dirty="0" smtClean="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992847"/>
            <a:ext cx="97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author</a:t>
            </a:r>
            <a:endParaRPr lang="en-US" altLang="zh-CN" spc="-10" dirty="0" smtClean="0"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328818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err="1" smtClean="0">
                <a:latin typeface="Arial"/>
                <a:cs typeface="Arial"/>
              </a:rPr>
              <a:t>num</a:t>
            </a:r>
            <a:r>
              <a:rPr lang="en-US" altLang="zh-CN" spc="-10" dirty="0" err="1" smtClean="0">
                <a:latin typeface="Arial"/>
                <a:cs typeface="Arial"/>
              </a:rPr>
              <a:t>_pages</a:t>
            </a:r>
            <a:endParaRPr lang="en-US" altLang="zh-CN" spc="-10" dirty="0" smtClean="0"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2692400"/>
            <a:ext cx="1206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err="1" smtClean="0">
                <a:latin typeface="Arial"/>
                <a:cs typeface="Arial"/>
              </a:rPr>
              <a:t>min_age</a:t>
            </a:r>
            <a:endParaRPr lang="en-US" altLang="zh-CN" spc="-10" dirty="0" smtClean="0"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3038531"/>
            <a:ext cx="127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err="1" smtClean="0">
                <a:latin typeface="Arial"/>
                <a:cs typeface="Arial"/>
              </a:rPr>
              <a:t>max_age</a:t>
            </a:r>
            <a:endParaRPr lang="en-US" altLang="zh-CN" spc="-1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45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749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INHERITANCE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" y="1930400"/>
            <a:ext cx="1312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b="1" spc="-10" dirty="0" smtClean="0">
                <a:latin typeface="Arial"/>
                <a:cs typeface="Arial"/>
              </a:rPr>
              <a:t>To Wing</a:t>
            </a:r>
            <a:endParaRPr lang="en-US" altLang="zh-CN" sz="2000" b="1" spc="-10" dirty="0" smtClean="0">
              <a:solidFill>
                <a:srgbClr val="3333B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0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4270</TotalTime>
  <Words>168</Words>
  <Application>Microsoft Office PowerPoint</Application>
  <PresentationFormat>Custom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Unicode MS</vt:lpstr>
      <vt:lpstr>宋体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CSCA08 Fall 2015 - Week 1 - Welcome</dc:title>
  <dc:creator>Brian Harrington</dc:creator>
  <cp:lastModifiedBy>Administrator</cp:lastModifiedBy>
  <cp:revision>191</cp:revision>
  <cp:lastPrinted>2015-11-03T08:11:31Z</cp:lastPrinted>
  <dcterms:created xsi:type="dcterms:W3CDTF">2015-09-13T12:40:54Z</dcterms:created>
  <dcterms:modified xsi:type="dcterms:W3CDTF">2015-11-17T08:24:29Z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LastSaved">
    <vt:filetime>2015-09-13T00:00:00Z</vt:filetime>
  </property>
</Properties>
</file>