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0" r:id="rId3"/>
    <p:sldId id="261" r:id="rId4"/>
    <p:sldId id="262" r:id="rId5"/>
    <p:sldId id="264" r:id="rId6"/>
    <p:sldId id="265" r:id="rId7"/>
    <p:sldId id="266" r:id="rId8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05" autoAdjust="0"/>
  </p:normalViewPr>
  <p:slideViewPr>
    <p:cSldViewPr>
      <p:cViewPr>
        <p:scale>
          <a:sx n="200" d="100"/>
          <a:sy n="200" d="100"/>
        </p:scale>
        <p:origin x="192" y="-8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9/22/2015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9/22/2015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9/22/2015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2358392" y="1244600"/>
            <a:ext cx="2903217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r>
              <a:rPr spc="17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pc="1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algn="ctr">
              <a:lnSpc>
                <a:spcPct val="100000"/>
              </a:lnSpc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 – MEMORY MODEL</a:t>
            </a:r>
            <a:endParaRPr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97864" y="3149600"/>
            <a:ext cx="20242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September</a:t>
            </a:r>
            <a:r>
              <a:rPr lang="en-US" altLang="zh-CN" sz="1600" spc="-5" dirty="0" smtClean="0">
                <a:latin typeface="Arial"/>
                <a:cs typeface="Arial"/>
              </a:rPr>
              <a:t> 22, </a:t>
            </a:r>
            <a:r>
              <a:rPr lang="en-US" altLang="zh-CN" sz="1600" spc="-10" dirty="0" smtClean="0">
                <a:latin typeface="Arial"/>
                <a:cs typeface="Arial"/>
              </a:rPr>
              <a:t>2015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959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CONTACT INFORMATION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2039235"/>
            <a:ext cx="31297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bo.zhao@utsc.utoronto.ca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2455497"/>
            <a:ext cx="5410200" cy="518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Private message through Piazza</a:t>
            </a:r>
            <a:endParaRPr lang="en-US" altLang="zh-CN" dirty="0" smtClean="0">
              <a:latin typeface="Arial"/>
              <a:cs typeface="Arial"/>
            </a:endParaRPr>
          </a:p>
          <a:p>
            <a:pPr marL="422275" lvl="1" indent="-12827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275" algn="l"/>
              </a:tabLst>
            </a:pPr>
            <a:r>
              <a:rPr lang="en-US" altLang="zh-CN" sz="1600" spc="-10" dirty="0" smtClean="0">
                <a:latin typeface="Arial"/>
                <a:cs typeface="Arial"/>
              </a:rPr>
              <a:t>New post -&gt; Post to individual -&gt; Kenny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3143629"/>
            <a:ext cx="5928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35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Tutorial: TUT0016 Tuesday 9:00 – 10:00 HW215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83000"/>
            <a:ext cx="5791200" cy="37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270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Practical: PRA005 Wednesday 16:00 – 17:00 BV471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499862"/>
            <a:ext cx="2055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Bo(Kenny</a:t>
            </a:r>
            <a:r>
              <a:rPr lang="en-US" altLang="zh-CN" spc="-10" dirty="0">
                <a:latin typeface="Arial"/>
                <a:cs typeface="Arial"/>
              </a:rPr>
              <a:t>) Zhao</a:t>
            </a:r>
            <a:endParaRPr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6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831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KEY TOPICS IN CSCA08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2034474"/>
            <a:ext cx="1947969" cy="26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Design Recipe</a:t>
            </a:r>
            <a:endParaRPr lang="en-US" altLang="zh-CN" spc="-1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499862"/>
            <a:ext cx="3783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Memory Model(Tracing questions)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2460082"/>
            <a:ext cx="4953000" cy="2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Loops</a:t>
            </a:r>
            <a:endParaRPr lang="en-US" altLang="zh-CN" dirty="0" smtClean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6287" y="2885690"/>
            <a:ext cx="4953000" cy="2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Class</a:t>
            </a:r>
            <a:endParaRPr lang="en-US" altLang="zh-CN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2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806585" cy="3631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 1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smtClean="0">
                <a:latin typeface="Arial"/>
                <a:cs typeface="Arial"/>
              </a:rPr>
              <a:t>x = 7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smtClean="0">
                <a:latin typeface="Arial"/>
                <a:cs typeface="Arial"/>
              </a:rPr>
              <a:t>y = 10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smtClean="0">
                <a:latin typeface="Arial"/>
                <a:cs typeface="Arial"/>
              </a:rPr>
              <a:t>x = 8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smtClean="0">
                <a:latin typeface="Arial"/>
                <a:cs typeface="Arial"/>
              </a:rPr>
              <a:t>x = y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smtClean="0">
                <a:latin typeface="Arial"/>
                <a:cs typeface="Arial"/>
              </a:rPr>
              <a:t>y = 15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smtClean="0">
                <a:latin typeface="Arial"/>
                <a:cs typeface="Arial"/>
              </a:rPr>
              <a:t>z = x + y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smtClean="0">
                <a:latin typeface="Arial"/>
                <a:cs typeface="Arial"/>
              </a:rPr>
              <a:t>print(z)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smtClean="0">
                <a:latin typeface="Arial"/>
                <a:cs typeface="Arial"/>
              </a:rPr>
              <a:t>x = “Hello”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smtClean="0">
                <a:latin typeface="Arial"/>
                <a:cs typeface="Arial"/>
              </a:rPr>
              <a:t>y = </a:t>
            </a:r>
            <a:r>
              <a:rPr lang="en-US" altLang="zh-CN" sz="1600" spc="-10" dirty="0" smtClean="0">
                <a:latin typeface="Arial"/>
                <a:cs typeface="Arial"/>
              </a:rPr>
              <a:t>2</a:t>
            </a:r>
            <a:endParaRPr lang="en-US" altLang="zh-CN" sz="1600" spc="-10" dirty="0" smtClean="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smtClean="0">
                <a:latin typeface="Arial"/>
                <a:cs typeface="Arial"/>
              </a:rPr>
              <a:t>z = x + y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smtClean="0">
                <a:latin typeface="Arial"/>
                <a:cs typeface="Arial"/>
              </a:rPr>
              <a:t>print(x </a:t>
            </a:r>
            <a:r>
              <a:rPr lang="en-US" altLang="zh-CN" sz="1600" spc="-10" dirty="0" smtClean="0">
                <a:latin typeface="Arial"/>
                <a:cs typeface="Arial"/>
              </a:rPr>
              <a:t>* y)</a:t>
            </a:r>
          </a:p>
          <a:p>
            <a:pPr marL="422275" lvl="1" indent="-12827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275" algn="l"/>
              </a:tabLst>
            </a:pPr>
            <a:endParaRPr lang="en-US" altLang="zh-CN" sz="1600" spc="-10" dirty="0"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3835400"/>
            <a:ext cx="1371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76400" y="3954046"/>
            <a:ext cx="1840568" cy="6104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n-US" altLang="zh-CN" sz="1600" spc="-10" dirty="0" smtClean="0">
                <a:solidFill>
                  <a:srgbClr val="3333B2"/>
                </a:solidFill>
                <a:latin typeface="Arial"/>
                <a:cs typeface="Arial"/>
              </a:rPr>
              <a:t>       w = (x * y)</a:t>
            </a:r>
          </a:p>
          <a:p>
            <a:pPr marL="294005" lvl="1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n-US" altLang="zh-CN" sz="1600" spc="-10" dirty="0">
                <a:solidFill>
                  <a:srgbClr val="3333B2"/>
                </a:solidFill>
                <a:latin typeface="Arial"/>
                <a:cs typeface="Arial"/>
              </a:rPr>
              <a:t>	 </a:t>
            </a:r>
            <a:r>
              <a:rPr lang="en-US" altLang="zh-CN" sz="1600" spc="-10" dirty="0" smtClean="0">
                <a:solidFill>
                  <a:srgbClr val="3333B2"/>
                </a:solidFill>
                <a:latin typeface="Arial"/>
                <a:cs typeface="Arial"/>
              </a:rPr>
              <a:t>    print(w)</a:t>
            </a:r>
            <a:endParaRPr lang="en-US" altLang="zh-CN" sz="1600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5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2550698" cy="254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 </a:t>
            </a:r>
            <a:r>
              <a:rPr lang="en-US" altLang="zh-CN" spc="-10" dirty="0" smtClean="0">
                <a:latin typeface="Arial"/>
                <a:cs typeface="Arial"/>
              </a:rPr>
              <a:t>2</a:t>
            </a:r>
            <a:endParaRPr lang="en-US" altLang="zh-CN" sz="1600" spc="-10" dirty="0" smtClean="0">
              <a:latin typeface="Arial"/>
              <a:cs typeface="Arial"/>
            </a:endParaRP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err="1" smtClean="0">
                <a:latin typeface="Arial"/>
                <a:cs typeface="Arial"/>
              </a:rPr>
              <a:t>def</a:t>
            </a:r>
            <a:r>
              <a:rPr lang="en-US" altLang="zh-CN" sz="1600" spc="-10" dirty="0" smtClean="0">
                <a:latin typeface="Arial"/>
                <a:cs typeface="Arial"/>
              </a:rPr>
              <a:t> </a:t>
            </a:r>
            <a:r>
              <a:rPr lang="en-US" altLang="zh-CN" sz="1600" spc="-10" dirty="0" err="1" smtClean="0">
                <a:latin typeface="Arial"/>
                <a:cs typeface="Arial"/>
              </a:rPr>
              <a:t>my_function</a:t>
            </a:r>
            <a:r>
              <a:rPr lang="en-US" altLang="zh-CN" sz="1600" spc="-10" dirty="0" smtClean="0">
                <a:latin typeface="Arial"/>
                <a:cs typeface="Arial"/>
              </a:rPr>
              <a:t>(x):</a:t>
            </a:r>
            <a:endParaRPr lang="en-US" altLang="zh-CN" sz="1600" spc="-10" dirty="0">
              <a:latin typeface="Arial"/>
              <a:cs typeface="Arial"/>
            </a:endParaRP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 y = x+7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 print(y)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 return "Hello"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 </a:t>
            </a:r>
            <a:endParaRPr lang="en-US" altLang="zh-CN" sz="1600" spc="-10" dirty="0" smtClean="0">
              <a:latin typeface="Arial"/>
              <a:cs typeface="Arial"/>
            </a:endParaRP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smtClean="0">
                <a:latin typeface="Arial"/>
                <a:cs typeface="Arial"/>
              </a:rPr>
              <a:t>x = 5</a:t>
            </a:r>
            <a:endParaRPr lang="en-US" altLang="zh-CN" sz="1600" spc="-10" dirty="0">
              <a:latin typeface="Arial"/>
              <a:cs typeface="Arial"/>
            </a:endParaRP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smtClean="0">
                <a:latin typeface="Arial"/>
                <a:cs typeface="Arial"/>
              </a:rPr>
              <a:t>y </a:t>
            </a:r>
            <a:r>
              <a:rPr lang="en-US" altLang="zh-CN" sz="1600" spc="-10" dirty="0">
                <a:latin typeface="Arial"/>
                <a:cs typeface="Arial"/>
              </a:rPr>
              <a:t>= </a:t>
            </a:r>
            <a:r>
              <a:rPr lang="en-US" altLang="zh-CN" sz="1600" spc="-10" dirty="0" err="1" smtClean="0">
                <a:latin typeface="Arial"/>
                <a:cs typeface="Arial"/>
              </a:rPr>
              <a:t>my_function</a:t>
            </a:r>
            <a:r>
              <a:rPr lang="en-US" altLang="zh-CN" sz="1600" spc="-10" dirty="0" smtClean="0">
                <a:latin typeface="Arial"/>
                <a:cs typeface="Arial"/>
              </a:rPr>
              <a:t>(x)</a:t>
            </a:r>
            <a:endParaRPr lang="en-US" altLang="zh-CN" sz="1600" spc="-10" dirty="0">
              <a:latin typeface="Arial"/>
              <a:cs typeface="Arial"/>
            </a:endParaRP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smtClean="0">
                <a:latin typeface="Arial"/>
                <a:cs typeface="Arial"/>
              </a:rPr>
              <a:t>print(y</a:t>
            </a:r>
            <a:r>
              <a:rPr lang="en-US" altLang="zh-CN" sz="1600" spc="-1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77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2066591" cy="3580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 3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smtClean="0">
                <a:latin typeface="Arial"/>
                <a:cs typeface="Arial"/>
              </a:rPr>
              <a:t> </a:t>
            </a:r>
            <a:r>
              <a:rPr lang="en-US" altLang="zh-CN" sz="1600" spc="-10" dirty="0" err="1">
                <a:latin typeface="Arial"/>
                <a:cs typeface="Arial"/>
              </a:rPr>
              <a:t>def</a:t>
            </a:r>
            <a:r>
              <a:rPr lang="en-US" altLang="zh-CN" sz="1600" spc="-10" dirty="0">
                <a:latin typeface="Arial"/>
                <a:cs typeface="Arial"/>
              </a:rPr>
              <a:t> </a:t>
            </a:r>
            <a:r>
              <a:rPr lang="en-US" altLang="zh-CN" sz="1600" spc="-10" dirty="0" err="1">
                <a:latin typeface="Arial"/>
                <a:cs typeface="Arial"/>
              </a:rPr>
              <a:t>func_a</a:t>
            </a:r>
            <a:r>
              <a:rPr lang="en-US" altLang="zh-CN" sz="1600" spc="-10" dirty="0">
                <a:latin typeface="Arial"/>
                <a:cs typeface="Arial"/>
              </a:rPr>
              <a:t>():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 x = </a:t>
            </a:r>
            <a:r>
              <a:rPr lang="en-US" altLang="zh-CN" sz="1600" spc="-10" dirty="0" smtClean="0">
                <a:latin typeface="Arial"/>
                <a:cs typeface="Arial"/>
              </a:rPr>
              <a:t>7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endParaRPr lang="en-US" altLang="zh-CN" sz="1600" spc="-10" dirty="0">
              <a:latin typeface="Arial"/>
              <a:cs typeface="Arial"/>
            </a:endParaRP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err="1" smtClean="0">
                <a:latin typeface="Arial"/>
                <a:cs typeface="Arial"/>
              </a:rPr>
              <a:t>def</a:t>
            </a:r>
            <a:r>
              <a:rPr lang="en-US" altLang="zh-CN" sz="1600" spc="-10" dirty="0" smtClean="0">
                <a:latin typeface="Arial"/>
                <a:cs typeface="Arial"/>
              </a:rPr>
              <a:t> </a:t>
            </a:r>
            <a:r>
              <a:rPr lang="en-US" altLang="zh-CN" sz="1600" spc="-10" dirty="0" err="1">
                <a:latin typeface="Arial"/>
                <a:cs typeface="Arial"/>
              </a:rPr>
              <a:t>func_b</a:t>
            </a:r>
            <a:r>
              <a:rPr lang="en-US" altLang="zh-CN" sz="1600" spc="-10" dirty="0">
                <a:latin typeface="Arial"/>
                <a:cs typeface="Arial"/>
              </a:rPr>
              <a:t>():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 x = 7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 return </a:t>
            </a:r>
            <a:r>
              <a:rPr lang="en-US" altLang="zh-CN" sz="1600" spc="-10" dirty="0" smtClean="0">
                <a:latin typeface="Arial"/>
                <a:cs typeface="Arial"/>
              </a:rPr>
              <a:t>x</a:t>
            </a:r>
            <a:br>
              <a:rPr lang="en-US" altLang="zh-CN" sz="1600" spc="-10" dirty="0" smtClean="0">
                <a:latin typeface="Arial"/>
                <a:cs typeface="Arial"/>
              </a:rPr>
            </a:br>
            <a:endParaRPr lang="en-US" altLang="zh-CN" sz="1600" spc="-10" dirty="0">
              <a:latin typeface="Arial"/>
              <a:cs typeface="Arial"/>
            </a:endParaRP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err="1">
                <a:latin typeface="Arial"/>
                <a:cs typeface="Arial"/>
              </a:rPr>
              <a:t>def</a:t>
            </a:r>
            <a:r>
              <a:rPr lang="en-US" altLang="zh-CN" sz="1600" spc="-10" dirty="0">
                <a:latin typeface="Arial"/>
                <a:cs typeface="Arial"/>
              </a:rPr>
              <a:t> </a:t>
            </a:r>
            <a:r>
              <a:rPr lang="en-US" altLang="zh-CN" sz="1600" spc="-10" dirty="0" err="1">
                <a:latin typeface="Arial"/>
                <a:cs typeface="Arial"/>
              </a:rPr>
              <a:t>func_c</a:t>
            </a:r>
            <a:r>
              <a:rPr lang="en-US" altLang="zh-CN" sz="1600" spc="-10" dirty="0">
                <a:latin typeface="Arial"/>
                <a:cs typeface="Arial"/>
              </a:rPr>
              <a:t>(x):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 x = </a:t>
            </a:r>
            <a:r>
              <a:rPr lang="en-US" altLang="zh-CN" sz="1600" spc="-10" dirty="0" smtClean="0">
                <a:latin typeface="Arial"/>
                <a:cs typeface="Arial"/>
              </a:rPr>
              <a:t>7</a:t>
            </a:r>
            <a:br>
              <a:rPr lang="en-US" altLang="zh-CN" sz="1600" spc="-10" dirty="0" smtClean="0">
                <a:latin typeface="Arial"/>
                <a:cs typeface="Arial"/>
              </a:rPr>
            </a:br>
            <a:endParaRPr lang="en-US" altLang="zh-CN" sz="1600" spc="-10" dirty="0">
              <a:latin typeface="Arial"/>
              <a:cs typeface="Arial"/>
            </a:endParaRP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err="1">
                <a:latin typeface="Arial"/>
                <a:cs typeface="Arial"/>
              </a:rPr>
              <a:t>def</a:t>
            </a:r>
            <a:r>
              <a:rPr lang="en-US" altLang="zh-CN" sz="1600" spc="-10" dirty="0">
                <a:latin typeface="Arial"/>
                <a:cs typeface="Arial"/>
              </a:rPr>
              <a:t> </a:t>
            </a:r>
            <a:r>
              <a:rPr lang="en-US" altLang="zh-CN" sz="1600" spc="-10" dirty="0" err="1">
                <a:latin typeface="Arial"/>
                <a:cs typeface="Arial"/>
              </a:rPr>
              <a:t>func_d</a:t>
            </a:r>
            <a:r>
              <a:rPr lang="en-US" altLang="zh-CN" sz="1600" spc="-10" dirty="0">
                <a:latin typeface="Arial"/>
                <a:cs typeface="Arial"/>
              </a:rPr>
              <a:t>(x):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 return </a:t>
            </a:r>
            <a:r>
              <a:rPr lang="en-US" altLang="zh-CN" sz="1600" spc="-10" dirty="0" smtClean="0">
                <a:latin typeface="Arial"/>
                <a:cs typeface="Arial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4200" y="1168400"/>
            <a:ext cx="3810000" cy="33291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0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</a:t>
            </a:r>
            <a:r>
              <a:rPr lang="es-ES" altLang="zh-CN" sz="1600" spc="-10" dirty="0" err="1">
                <a:latin typeface="Arial"/>
                <a:cs typeface="Arial"/>
              </a:rPr>
              <a:t>func_a</a:t>
            </a:r>
            <a:r>
              <a:rPr lang="es-ES" altLang="zh-CN" sz="1600" spc="-10" dirty="0">
                <a:latin typeface="Arial"/>
                <a:cs typeface="Arial"/>
              </a:rPr>
              <a:t>()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0"/>
              <a:tabLst>
                <a:tab pos="422275" algn="l"/>
              </a:tabLst>
            </a:pPr>
            <a:r>
              <a:rPr lang="es-ES" altLang="zh-CN" sz="1600" spc="-10" dirty="0" err="1">
                <a:latin typeface="Arial"/>
                <a:cs typeface="Arial"/>
              </a:rPr>
              <a:t>print</a:t>
            </a:r>
            <a:r>
              <a:rPr lang="es-ES" altLang="zh-CN" sz="1600" spc="-10" dirty="0">
                <a:latin typeface="Arial"/>
                <a:cs typeface="Arial"/>
              </a:rPr>
              <a:t>(y)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0"/>
              <a:tabLst>
                <a:tab pos="422275" algn="l"/>
              </a:tabLst>
            </a:pPr>
            <a:endParaRPr lang="es-ES" altLang="zh-CN" sz="1600" spc="-10" dirty="0">
              <a:latin typeface="Arial"/>
              <a:cs typeface="Arial"/>
            </a:endParaRP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0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</a:t>
            </a:r>
            <a:r>
              <a:rPr lang="es-ES" altLang="zh-CN" sz="1600" spc="-10" dirty="0" err="1">
                <a:latin typeface="Arial"/>
                <a:cs typeface="Arial"/>
              </a:rPr>
              <a:t>func_b</a:t>
            </a:r>
            <a:r>
              <a:rPr lang="es-ES" altLang="zh-CN" sz="1600" spc="-10" dirty="0">
                <a:latin typeface="Arial"/>
                <a:cs typeface="Arial"/>
              </a:rPr>
              <a:t>()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0"/>
              <a:tabLst>
                <a:tab pos="422275" algn="l"/>
              </a:tabLst>
            </a:pPr>
            <a:r>
              <a:rPr lang="es-ES" altLang="zh-CN" sz="1600" spc="-10" dirty="0" err="1">
                <a:latin typeface="Arial"/>
                <a:cs typeface="Arial"/>
              </a:rPr>
              <a:t>print</a:t>
            </a:r>
            <a:r>
              <a:rPr lang="es-ES" altLang="zh-CN" sz="1600" spc="-10" dirty="0">
                <a:latin typeface="Arial"/>
                <a:cs typeface="Arial"/>
              </a:rPr>
              <a:t>(y)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0"/>
              <a:tabLst>
                <a:tab pos="422275" algn="l"/>
              </a:tabLst>
            </a:pPr>
            <a:endParaRPr lang="es-ES" altLang="zh-CN" sz="1600" spc="-10" dirty="0">
              <a:latin typeface="Arial"/>
              <a:cs typeface="Arial"/>
            </a:endParaRP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0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 = 10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0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</a:t>
            </a:r>
            <a:r>
              <a:rPr lang="es-ES" altLang="zh-CN" sz="1600" spc="-10" dirty="0" err="1">
                <a:latin typeface="Arial"/>
                <a:cs typeface="Arial"/>
              </a:rPr>
              <a:t>func_c</a:t>
            </a:r>
            <a:r>
              <a:rPr lang="es-ES" altLang="zh-CN" sz="1600" spc="-10" dirty="0">
                <a:latin typeface="Arial"/>
                <a:cs typeface="Arial"/>
              </a:rPr>
              <a:t>(x)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0"/>
              <a:tabLst>
                <a:tab pos="422275" algn="l"/>
              </a:tabLst>
            </a:pPr>
            <a:r>
              <a:rPr lang="es-ES" altLang="zh-CN" sz="1600" spc="-10" dirty="0" err="1">
                <a:latin typeface="Arial"/>
                <a:cs typeface="Arial"/>
              </a:rPr>
              <a:t>print</a:t>
            </a:r>
            <a:r>
              <a:rPr lang="es-ES" altLang="zh-CN" sz="1600" spc="-10" dirty="0">
                <a:latin typeface="Arial"/>
                <a:cs typeface="Arial"/>
              </a:rPr>
              <a:t>(x, y)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0"/>
              <a:tabLst>
                <a:tab pos="422275" algn="l"/>
              </a:tabLst>
            </a:pPr>
            <a:endParaRPr lang="es-ES" altLang="zh-CN" sz="1600" spc="-10" dirty="0">
              <a:latin typeface="Arial"/>
              <a:cs typeface="Arial"/>
            </a:endParaRP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0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</a:t>
            </a:r>
            <a:r>
              <a:rPr lang="es-ES" altLang="zh-CN" sz="1600" spc="-10" dirty="0" err="1">
                <a:latin typeface="Arial"/>
                <a:cs typeface="Arial"/>
              </a:rPr>
              <a:t>func_d</a:t>
            </a:r>
            <a:r>
              <a:rPr lang="es-ES" altLang="zh-CN" sz="1600" spc="-10" dirty="0">
                <a:latin typeface="Arial"/>
                <a:cs typeface="Arial"/>
              </a:rPr>
              <a:t>(x)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0"/>
              <a:tabLst>
                <a:tab pos="422275" algn="l"/>
              </a:tabLst>
            </a:pPr>
            <a:r>
              <a:rPr lang="es-ES" altLang="zh-CN" sz="1600" spc="-10" dirty="0" err="1">
                <a:latin typeface="Arial"/>
                <a:cs typeface="Arial"/>
              </a:rPr>
              <a:t>print</a:t>
            </a:r>
            <a:r>
              <a:rPr lang="es-ES" altLang="zh-CN" sz="1600" spc="-10" dirty="0">
                <a:latin typeface="Arial"/>
                <a:cs typeface="Arial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40625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2564163" cy="2816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 4 </a:t>
            </a:r>
            <a:r>
              <a:rPr lang="en-US" altLang="zh-CN" spc="-10" dirty="0" smtClean="0">
                <a:latin typeface="Arial"/>
                <a:cs typeface="Arial"/>
              </a:rPr>
              <a:t> 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 err="1" smtClean="0">
                <a:latin typeface="Arial"/>
                <a:cs typeface="Arial"/>
              </a:rPr>
              <a:t>def</a:t>
            </a:r>
            <a:r>
              <a:rPr lang="en-US" altLang="zh-CN" sz="1600" spc="-10" dirty="0" smtClean="0">
                <a:latin typeface="Arial"/>
                <a:cs typeface="Arial"/>
              </a:rPr>
              <a:t> </a:t>
            </a:r>
            <a:r>
              <a:rPr lang="en-US" altLang="zh-CN" sz="1600" spc="-10" dirty="0" err="1" smtClean="0">
                <a:latin typeface="Arial"/>
                <a:cs typeface="Arial"/>
              </a:rPr>
              <a:t>func_a</a:t>
            </a:r>
            <a:r>
              <a:rPr lang="en-US" altLang="zh-CN" sz="1600" spc="-10" dirty="0" smtClean="0">
                <a:latin typeface="Arial"/>
                <a:cs typeface="Arial"/>
              </a:rPr>
              <a:t>(x):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 x = x + 7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 print(x)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 return </a:t>
            </a:r>
            <a:r>
              <a:rPr lang="en-US" altLang="zh-CN" sz="1600" spc="-10" dirty="0" smtClean="0">
                <a:latin typeface="Arial"/>
                <a:cs typeface="Arial"/>
              </a:rPr>
              <a:t>x</a:t>
            </a:r>
          </a:p>
          <a:p>
            <a:pPr marL="294005" lvl="1"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5"/>
              <a:tabLst>
                <a:tab pos="422275" algn="l"/>
              </a:tabLst>
            </a:pPr>
            <a:r>
              <a:rPr lang="en-US" altLang="zh-CN" sz="1600" spc="-10" dirty="0" err="1">
                <a:latin typeface="Arial"/>
                <a:cs typeface="Arial"/>
              </a:rPr>
              <a:t>def</a:t>
            </a:r>
            <a:r>
              <a:rPr lang="en-US" altLang="zh-CN" sz="1600" spc="-10" dirty="0">
                <a:latin typeface="Arial"/>
                <a:cs typeface="Arial"/>
              </a:rPr>
              <a:t> </a:t>
            </a:r>
            <a:r>
              <a:rPr lang="en-US" altLang="zh-CN" sz="1600" spc="-10" dirty="0" err="1">
                <a:latin typeface="Arial"/>
                <a:cs typeface="Arial"/>
              </a:rPr>
              <a:t>func_b</a:t>
            </a:r>
            <a:r>
              <a:rPr lang="en-US" altLang="zh-CN" sz="1600" spc="-10" dirty="0">
                <a:latin typeface="Arial"/>
                <a:cs typeface="Arial"/>
              </a:rPr>
              <a:t>(x):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5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 x = x + </a:t>
            </a:r>
            <a:r>
              <a:rPr lang="en-US" altLang="zh-CN" sz="1600" spc="-10" dirty="0" err="1">
                <a:latin typeface="Arial"/>
                <a:cs typeface="Arial"/>
              </a:rPr>
              <a:t>func_a</a:t>
            </a:r>
            <a:r>
              <a:rPr lang="en-US" altLang="zh-CN" sz="1600" spc="-10" dirty="0">
                <a:latin typeface="Arial"/>
                <a:cs typeface="Arial"/>
              </a:rPr>
              <a:t>(x)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5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 print(x)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5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 return </a:t>
            </a:r>
            <a:r>
              <a:rPr lang="en-US" altLang="zh-CN" sz="1600" spc="-10" dirty="0" smtClean="0">
                <a:latin typeface="Arial"/>
                <a:cs typeface="Arial"/>
              </a:rPr>
              <a:t>x</a:t>
            </a:r>
            <a:r>
              <a:rPr lang="en-US" altLang="zh-CN" sz="1600" spc="-10" dirty="0">
                <a:latin typeface="Arial"/>
                <a:cs typeface="Arial"/>
              </a:rPr>
              <a:t>   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6600" y="1239881"/>
            <a:ext cx="3810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9"/>
              <a:tabLst>
                <a:tab pos="422275" algn="l"/>
              </a:tabLst>
            </a:pPr>
            <a:r>
              <a:rPr lang="en-US" altLang="zh-CN" sz="1600" spc="-10" dirty="0" err="1">
                <a:latin typeface="Arial"/>
                <a:cs typeface="Arial"/>
              </a:rPr>
              <a:t>def</a:t>
            </a:r>
            <a:r>
              <a:rPr lang="en-US" altLang="zh-CN" sz="1600" spc="-10" dirty="0">
                <a:latin typeface="Arial"/>
                <a:cs typeface="Arial"/>
              </a:rPr>
              <a:t> </a:t>
            </a:r>
            <a:r>
              <a:rPr lang="en-US" altLang="zh-CN" sz="1600" spc="-10" dirty="0" err="1">
                <a:latin typeface="Arial"/>
                <a:cs typeface="Arial"/>
              </a:rPr>
              <a:t>func_c</a:t>
            </a:r>
            <a:r>
              <a:rPr lang="en-US" altLang="zh-CN" sz="1600" spc="-10" dirty="0">
                <a:latin typeface="Arial"/>
                <a:cs typeface="Arial"/>
              </a:rPr>
              <a:t>(x):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9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 x = x + </a:t>
            </a:r>
            <a:r>
              <a:rPr lang="en-US" altLang="zh-CN" sz="1600" spc="-10" dirty="0" err="1">
                <a:latin typeface="Arial"/>
                <a:cs typeface="Arial"/>
              </a:rPr>
              <a:t>func_b</a:t>
            </a:r>
            <a:r>
              <a:rPr lang="en-US" altLang="zh-CN" sz="1600" spc="-10" dirty="0">
                <a:latin typeface="Arial"/>
                <a:cs typeface="Arial"/>
              </a:rPr>
              <a:t>(x)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9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 print(x)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9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    return </a:t>
            </a:r>
            <a:r>
              <a:rPr lang="en-US" altLang="zh-CN" sz="1600" spc="-10" dirty="0" smtClean="0">
                <a:latin typeface="Arial"/>
                <a:cs typeface="Arial"/>
              </a:rPr>
              <a:t>x</a:t>
            </a:r>
            <a:r>
              <a:rPr lang="en-US" altLang="zh-CN" sz="1600" spc="-10" dirty="0">
                <a:latin typeface="Arial"/>
                <a:cs typeface="Arial"/>
              </a:rPr>
              <a:t/>
            </a:r>
            <a:br>
              <a:rPr lang="en-US" altLang="zh-CN" sz="1600" spc="-10" dirty="0">
                <a:latin typeface="Arial"/>
                <a:cs typeface="Arial"/>
              </a:rPr>
            </a:br>
            <a:endParaRPr lang="en-US" altLang="zh-CN" sz="1600" spc="-10" dirty="0">
              <a:latin typeface="Arial"/>
              <a:cs typeface="Arial"/>
            </a:endParaRP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9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y = </a:t>
            </a:r>
            <a:r>
              <a:rPr lang="en-US" altLang="zh-CN" sz="1600" spc="-10" dirty="0" err="1">
                <a:latin typeface="Arial"/>
                <a:cs typeface="Arial"/>
              </a:rPr>
              <a:t>func_c</a:t>
            </a:r>
            <a:r>
              <a:rPr lang="en-US" altLang="zh-CN" sz="1600" spc="-10" dirty="0">
                <a:latin typeface="Arial"/>
                <a:cs typeface="Arial"/>
              </a:rPr>
              <a:t>(3)</a:t>
            </a:r>
          </a:p>
          <a:p>
            <a:pPr marL="636905" lvl="1" indent="-342900"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9"/>
              <a:tabLst>
                <a:tab pos="422275" algn="l"/>
              </a:tabLst>
            </a:pPr>
            <a:r>
              <a:rPr lang="en-US" altLang="zh-CN" sz="1600" spc="-10" dirty="0">
                <a:latin typeface="Arial"/>
                <a:cs typeface="Arial"/>
              </a:rPr>
              <a:t>print(y)</a:t>
            </a:r>
          </a:p>
          <a:p>
            <a:pPr marL="422275" lvl="1" indent="-12827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Arial"/>
              <a:buChar char="•"/>
              <a:tabLst>
                <a:tab pos="422275" algn="l"/>
              </a:tabLst>
            </a:pPr>
            <a:endParaRPr lang="en-US" altLang="zh-CN" sz="1600" spc="-10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4481" y="939800"/>
            <a:ext cx="1440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(Homework)</a:t>
            </a:r>
          </a:p>
        </p:txBody>
      </p:sp>
    </p:spTree>
    <p:extLst>
      <p:ext uri="{BB962C8B-B14F-4D97-AF65-F5344CB8AC3E}">
        <p14:creationId xmlns:p14="http://schemas.microsoft.com/office/powerpoint/2010/main" val="37460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182</Words>
  <Application>Microsoft Office PowerPoint</Application>
  <PresentationFormat>Custom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Unicode MS</vt:lpstr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Administrator</cp:lastModifiedBy>
  <cp:revision>41</cp:revision>
  <dcterms:created xsi:type="dcterms:W3CDTF">2015-09-13T12:40:54Z</dcterms:created>
  <dcterms:modified xsi:type="dcterms:W3CDTF">2015-09-22T05:52:39Z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