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61" r:id="rId4"/>
    <p:sldId id="270" r:id="rId5"/>
    <p:sldId id="276" r:id="rId6"/>
    <p:sldId id="277" r:id="rId7"/>
    <p:sldId id="278" r:id="rId8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305" autoAdjust="0"/>
  </p:normalViewPr>
  <p:slideViewPr>
    <p:cSldViewPr>
      <p:cViewPr varScale="1">
        <p:scale>
          <a:sx n="145" d="100"/>
          <a:sy n="145" d="100"/>
        </p:scale>
        <p:origin x="41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2903217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 – Lists &amp; Selection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2838" y="3149600"/>
            <a:ext cx="175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October</a:t>
            </a:r>
            <a:r>
              <a:rPr lang="en-US" altLang="zh-CN" sz="1600" spc="-5" dirty="0" smtClean="0">
                <a:latin typeface="Arial"/>
                <a:cs typeface="Arial"/>
              </a:rPr>
              <a:t> 20,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1861152"/>
            <a:ext cx="3799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Draw </a:t>
            </a:r>
            <a:r>
              <a:rPr lang="en-US" altLang="zh-CN" sz="2000" u="sng" spc="-10" dirty="0" smtClean="0">
                <a:latin typeface="Arial"/>
                <a:cs typeface="Arial"/>
              </a:rPr>
              <a:t>lists in memory model</a:t>
            </a:r>
            <a:endParaRPr lang="en-US" altLang="zh-CN" sz="2000" u="sng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2921000"/>
            <a:ext cx="594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 startAt="2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Know how to use </a:t>
            </a:r>
            <a:r>
              <a:rPr lang="en-US" altLang="zh-CN" sz="2000" u="sng" spc="-10" dirty="0" smtClean="0">
                <a:latin typeface="Arial"/>
                <a:cs typeface="Arial"/>
              </a:rPr>
              <a:t>selection</a:t>
            </a:r>
            <a:r>
              <a:rPr lang="en-US" altLang="zh-CN" sz="2000" spc="-10" dirty="0" smtClean="0">
                <a:latin typeface="Arial"/>
                <a:cs typeface="Arial"/>
              </a:rPr>
              <a:t> wisely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006128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962400" y="3225800"/>
            <a:ext cx="76200" cy="381000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76600" y="3703848"/>
            <a:ext cx="1676400" cy="26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if-statement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34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DATA TYPE(Review)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43184"/>
              </p:ext>
            </p:extLst>
          </p:nvPr>
        </p:nvGraphicFramePr>
        <p:xfrm>
          <a:off x="990600" y="1295985"/>
          <a:ext cx="6248399" cy="34050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1599"/>
                <a:gridCol w="4876800"/>
              </a:tblGrid>
              <a:tr h="486433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</a:rPr>
                        <a:t>Examples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str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"CSCA08", "2015", "True", "None", 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""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int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2015, 0, 4, -50, -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float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2015.0, </a:t>
                      </a:r>
                      <a:r>
                        <a:rPr lang="en-US" altLang="zh-CN" sz="1800" u="none" strike="noStrike" dirty="0">
                          <a:effectLst/>
                        </a:rPr>
                        <a:t>4.0, 2.7, -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97.6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bool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True, 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NoneType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list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[2015, "</a:t>
                      </a:r>
                      <a:r>
                        <a:rPr lang="en-US" sz="1800" u="none" strike="noStrike" dirty="0" smtClean="0">
                          <a:effectLst/>
                        </a:rPr>
                        <a:t>CSCA08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"</a:t>
                      </a:r>
                      <a:r>
                        <a:rPr lang="en-US" sz="1800" u="none" strike="noStrike" dirty="0" smtClean="0">
                          <a:effectLst/>
                        </a:rPr>
                        <a:t>, None], [</a:t>
                      </a:r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r>
                        <a:rPr lang="en-US" sz="1800" u="none" strike="noStrike" dirty="0" smtClean="0">
                          <a:effectLst/>
                        </a:rPr>
                        <a:t>], []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474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333B2"/>
                </a:solidFill>
              </a:rPr>
              <a:t>an empty list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7880" y="85361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333B2"/>
                </a:solidFill>
              </a:rPr>
              <a:t>an empty </a:t>
            </a:r>
            <a:r>
              <a:rPr lang="en-US" altLang="zh-CN" b="1" dirty="0" err="1" smtClean="0">
                <a:solidFill>
                  <a:srgbClr val="3333B2"/>
                </a:solidFill>
              </a:rPr>
              <a:t>str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21358" y="1208922"/>
            <a:ext cx="228600" cy="688967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34100" y="4598744"/>
            <a:ext cx="152400" cy="236663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 rot="10800000">
            <a:off x="753994" y="2006599"/>
            <a:ext cx="121518" cy="2539121"/>
          </a:xfrm>
          <a:prstGeom prst="rightBrace">
            <a:avLst>
              <a:gd name="adj1" fmla="val 168750"/>
              <a:gd name="adj2" fmla="val 48993"/>
            </a:avLst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65374" y="3091493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000" b="1" dirty="0" err="1" smtClean="0"/>
              <a:t>obj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2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1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LISTS IN 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835348"/>
            <a:ext cx="4878580" cy="2990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5475" lvl="1" indent="-331788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2"/>
              <a:tabLst>
                <a:tab pos="422275" algn="l"/>
              </a:tabLst>
            </a:pPr>
            <a:r>
              <a:rPr lang="en-US" altLang="zh-CN" sz="2000" spc="-10" dirty="0" err="1" smtClean="0">
                <a:latin typeface="Arial"/>
                <a:cs typeface="Arial"/>
              </a:rPr>
              <a:t>my_list</a:t>
            </a:r>
            <a:r>
              <a:rPr lang="en-US" altLang="zh-CN" sz="2000" spc="-10" dirty="0" smtClean="0">
                <a:latin typeface="Arial"/>
                <a:cs typeface="Arial"/>
              </a:rPr>
              <a:t> = [“A”, None, [“B”, True], </a:t>
            </a:r>
            <a:r>
              <a:rPr lang="en-US" altLang="zh-CN" sz="2000" spc="-10" dirty="0" smtClean="0">
                <a:latin typeface="Arial"/>
                <a:cs typeface="Arial"/>
              </a:rPr>
              <a:t>5.1]</a:t>
            </a:r>
            <a:endParaRPr lang="en-US" altLang="zh-CN" sz="2000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2"/>
              <a:tabLst>
                <a:tab pos="422275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print(</a:t>
            </a:r>
            <a:r>
              <a:rPr lang="en-US" altLang="zh-CN" sz="2000" spc="-10" dirty="0" err="1" smtClean="0">
                <a:latin typeface="Arial"/>
                <a:cs typeface="Arial"/>
              </a:rPr>
              <a:t>my_list</a:t>
            </a:r>
            <a:r>
              <a:rPr lang="en-US" altLang="zh-CN" sz="2000" spc="-10" dirty="0" smtClean="0">
                <a:latin typeface="Arial"/>
                <a:cs typeface="Arial"/>
              </a:rPr>
              <a:t>[0])</a:t>
            </a:r>
          </a:p>
          <a:p>
            <a:pPr marL="636905" lvl="1" indent="-342900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2"/>
              <a:tabLst>
                <a:tab pos="422275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print(</a:t>
            </a:r>
            <a:r>
              <a:rPr lang="en-US" altLang="zh-CN" sz="2000" spc="-10" dirty="0" err="1" smtClean="0">
                <a:latin typeface="Arial"/>
                <a:cs typeface="Arial"/>
              </a:rPr>
              <a:t>my_list</a:t>
            </a:r>
            <a:r>
              <a:rPr lang="en-US" altLang="zh-CN" sz="2000" spc="-10" dirty="0" smtClean="0">
                <a:latin typeface="Arial"/>
                <a:cs typeface="Arial"/>
              </a:rPr>
              <a:t>[3])</a:t>
            </a:r>
          </a:p>
          <a:p>
            <a:pPr marL="636905" lvl="1" indent="-342900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2"/>
              <a:tabLst>
                <a:tab pos="422275" algn="l"/>
              </a:tabLst>
            </a:pPr>
            <a:r>
              <a:rPr lang="en-US" altLang="zh-CN" sz="2000" spc="-10" dirty="0" err="1" smtClean="0">
                <a:latin typeface="Arial"/>
                <a:cs typeface="Arial"/>
              </a:rPr>
              <a:t>my_list</a:t>
            </a:r>
            <a:r>
              <a:rPr lang="en-US" altLang="zh-CN" sz="2000" spc="-10" dirty="0" smtClean="0">
                <a:latin typeface="Arial"/>
                <a:cs typeface="Arial"/>
              </a:rPr>
              <a:t>[1] </a:t>
            </a:r>
            <a:r>
              <a:rPr lang="en-US" altLang="zh-CN" sz="2000" spc="-10" dirty="0" smtClean="0">
                <a:latin typeface="Arial"/>
                <a:cs typeface="Arial"/>
              </a:rPr>
              <a:t>= “CSCA08”</a:t>
            </a:r>
          </a:p>
          <a:p>
            <a:pPr marL="636905" lvl="1" indent="-342900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2"/>
              <a:tabLst>
                <a:tab pos="422275" algn="l"/>
              </a:tabLst>
            </a:pPr>
            <a:r>
              <a:rPr lang="en-US" altLang="zh-CN" sz="2000" spc="-10" dirty="0" err="1" smtClean="0">
                <a:latin typeface="Arial"/>
                <a:cs typeface="Arial"/>
              </a:rPr>
              <a:t>my_list</a:t>
            </a:r>
            <a:r>
              <a:rPr lang="en-US" altLang="zh-CN" sz="2000" spc="-10" dirty="0" smtClean="0">
                <a:latin typeface="Arial"/>
                <a:cs typeface="Arial"/>
              </a:rPr>
              <a:t>[2][</a:t>
            </a:r>
            <a:r>
              <a:rPr lang="en-US" altLang="zh-CN" sz="2000" spc="-10" dirty="0" smtClean="0">
                <a:latin typeface="Arial"/>
                <a:cs typeface="Arial"/>
              </a:rPr>
              <a:t>1] = [</a:t>
            </a:r>
            <a:r>
              <a:rPr lang="en-US" altLang="zh-CN" sz="2000" spc="-10" dirty="0" err="1" smtClean="0">
                <a:latin typeface="Arial"/>
                <a:cs typeface="Arial"/>
              </a:rPr>
              <a:t>my_list</a:t>
            </a:r>
            <a:r>
              <a:rPr lang="en-US" altLang="zh-CN" sz="2000" spc="-10" dirty="0" smtClean="0">
                <a:latin typeface="Arial"/>
                <a:cs typeface="Arial"/>
              </a:rPr>
              <a:t>[0], </a:t>
            </a:r>
            <a:r>
              <a:rPr lang="en-US" altLang="zh-CN" sz="2000" spc="-10" dirty="0" err="1" smtClean="0">
                <a:latin typeface="Arial"/>
                <a:cs typeface="Arial"/>
              </a:rPr>
              <a:t>my_list</a:t>
            </a:r>
            <a:r>
              <a:rPr lang="en-US" altLang="zh-CN" sz="2000" spc="-10" dirty="0" smtClean="0">
                <a:latin typeface="Arial"/>
                <a:cs typeface="Arial"/>
              </a:rPr>
              <a:t>[3]]</a:t>
            </a:r>
            <a:endParaRPr lang="en-US" altLang="zh-CN" sz="2000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2"/>
              <a:tabLst>
                <a:tab pos="422275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print(</a:t>
            </a:r>
            <a:r>
              <a:rPr lang="en-US" altLang="zh-CN" sz="2000" spc="-10" dirty="0" err="1" smtClean="0">
                <a:latin typeface="Arial"/>
                <a:cs typeface="Arial"/>
              </a:rPr>
              <a:t>my_list</a:t>
            </a:r>
            <a:r>
              <a:rPr lang="en-US" altLang="zh-CN" sz="2000" spc="-10" dirty="0" smtClean="0">
                <a:latin typeface="Arial"/>
                <a:cs typeface="Arial"/>
              </a:rPr>
              <a:t>)</a:t>
            </a:r>
            <a:endParaRPr lang="en-US" altLang="zh-CN" sz="2000" spc="-10" dirty="0" smtClean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1104" y="160843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0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160843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1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600" y="160843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2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3764909" y="1492250"/>
            <a:ext cx="90182" cy="914400"/>
          </a:xfrm>
          <a:prstGeom prst="rightBrace">
            <a:avLst>
              <a:gd name="adj1" fmla="val 166667"/>
              <a:gd name="adj2" fmla="val 48993"/>
            </a:avLst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19600" y="160843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33B2"/>
                </a:solidFill>
              </a:rPr>
              <a:t>3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823329"/>
            <a:ext cx="1320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Example</a:t>
            </a:r>
            <a:endParaRPr lang="en-US" altLang="zh-CN" sz="2000" spc="-1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31936"/>
            <a:ext cx="6781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6905" lvl="1" indent="-342900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2000" spc="-10" dirty="0" err="1" smtClean="0">
                <a:latin typeface="Arial"/>
                <a:cs typeface="Arial"/>
              </a:rPr>
              <a:t>my_str</a:t>
            </a:r>
            <a:r>
              <a:rPr lang="en-US" altLang="zh-CN" sz="2000" spc="-10" dirty="0" smtClean="0">
                <a:latin typeface="Arial"/>
                <a:cs typeface="Arial"/>
              </a:rPr>
              <a:t> = “CSCA67”</a:t>
            </a:r>
            <a:endParaRPr lang="en-US" altLang="zh-CN" sz="20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9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46"/>
          <a:stretch/>
        </p:blipFill>
        <p:spPr>
          <a:xfrm>
            <a:off x="-4764" y="713868"/>
            <a:ext cx="7624763" cy="225932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29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SELECTION(IF-STATEMENT)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0576"/>
            <a:ext cx="6873307" cy="42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337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WORK vs WORK + ELEGANT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73200"/>
            <a:ext cx="7467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7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810" y="1460611"/>
            <a:ext cx="3799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Draw lists in memory model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8810" y="3923478"/>
            <a:ext cx="594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 startAt="2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Use selection wisely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006128"/>
            <a:ext cx="3459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What we learned today … ?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2544" y="1902394"/>
            <a:ext cx="64399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More practice: first 2 questions on Fall 2014 Midterm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get stuck?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    use </a:t>
            </a:r>
            <a:r>
              <a:rPr lang="en-US" altLang="zh-CN" sz="2000" spc="-10" dirty="0">
                <a:latin typeface="Arial"/>
                <a:cs typeface="Arial"/>
                <a:hlinkClick r:id="rId3"/>
              </a:rPr>
              <a:t>http://www.pythontutor.com</a:t>
            </a:r>
            <a:r>
              <a:rPr lang="en-US" altLang="zh-CN" sz="2000" spc="-10" dirty="0" smtClean="0">
                <a:latin typeface="Arial"/>
                <a:cs typeface="Arial"/>
                <a:hlinkClick r:id="rId3"/>
              </a:rPr>
              <a:t>/</a:t>
            </a:r>
            <a:endParaRPr lang="en-US" altLang="zh-CN" sz="2000" spc="-1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>
                <a:latin typeface="Arial"/>
                <a:cs typeface="Arial"/>
              </a:rPr>
              <a:t> </a:t>
            </a:r>
            <a:r>
              <a:rPr lang="en-US" altLang="zh-CN" sz="2000" spc="-10" dirty="0" smtClean="0">
                <a:latin typeface="Arial"/>
                <a:cs typeface="Arial"/>
              </a:rPr>
              <a:t>    settings: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6711" y="2812390"/>
            <a:ext cx="3197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python 3.3</a:t>
            </a: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render all objects on the heap</a:t>
            </a: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use text labels for references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2544" y="4165422"/>
            <a:ext cx="4751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More than one way to write a function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We want work + elegant code</a:t>
            </a:r>
          </a:p>
        </p:txBody>
      </p:sp>
    </p:spTree>
    <p:extLst>
      <p:ext uri="{BB962C8B-B14F-4D97-AF65-F5344CB8AC3E}">
        <p14:creationId xmlns:p14="http://schemas.microsoft.com/office/powerpoint/2010/main" val="12663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</TotalTime>
  <Words>230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114</cp:revision>
  <cp:lastPrinted>2015-09-29T06:58:36Z</cp:lastPrinted>
  <dcterms:created xsi:type="dcterms:W3CDTF">2015-09-13T12:40:54Z</dcterms:created>
  <dcterms:modified xsi:type="dcterms:W3CDTF">2015-10-20T04:57:23Z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