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78" r:id="rId11"/>
    <p:sldId id="286" r:id="rId12"/>
    <p:sldId id="288" r:id="rId13"/>
    <p:sldId id="290" r:id="rId14"/>
    <p:sldId id="289" r:id="rId15"/>
    <p:sldId id="292" r:id="rId16"/>
    <p:sldId id="293" r:id="rId17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6305" autoAdjust="0"/>
  </p:normalViewPr>
  <p:slideViewPr>
    <p:cSldViewPr>
      <p:cViewPr varScale="1">
        <p:scale>
          <a:sx n="145" d="100"/>
          <a:sy n="145" d="100"/>
        </p:scale>
        <p:origin x="41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3280408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 –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MEMORY MODEL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QUIZ 3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2838" y="3149600"/>
            <a:ext cx="175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October</a:t>
            </a:r>
            <a:r>
              <a:rPr lang="en-US" altLang="zh-CN" sz="1600" spc="-5" dirty="0" smtClean="0">
                <a:latin typeface="Arial"/>
                <a:cs typeface="Arial"/>
              </a:rPr>
              <a:t> 27,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41436"/>
            <a:ext cx="54683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Want more practice?</a:t>
            </a:r>
          </a:p>
          <a:p>
            <a:pPr marL="469265" lvl="1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course website -&gt; </a:t>
            </a:r>
            <a:r>
              <a:rPr lang="en-US" altLang="zh-CN" sz="2000" spc="-10" dirty="0" err="1" smtClean="0">
                <a:latin typeface="Arial"/>
                <a:cs typeface="Arial"/>
              </a:rPr>
              <a:t>practicals</a:t>
            </a:r>
            <a:r>
              <a:rPr lang="en-US" altLang="zh-CN" sz="2000" spc="-10" dirty="0" smtClean="0">
                <a:latin typeface="Arial"/>
                <a:cs typeface="Arial"/>
              </a:rPr>
              <a:t> -&gt; Week 3 &amp; 7</a:t>
            </a:r>
          </a:p>
          <a:p>
            <a:pPr marL="469265" lvl="1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past term tests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133387"/>
            <a:ext cx="472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Get </a:t>
            </a:r>
            <a:r>
              <a:rPr lang="en-US" altLang="zh-CN" spc="-10" dirty="0">
                <a:latin typeface="Arial"/>
                <a:cs typeface="Arial"/>
              </a:rPr>
              <a:t>stuck</a:t>
            </a:r>
            <a:r>
              <a:rPr lang="en-US" altLang="zh-CN" spc="-10" dirty="0" smtClean="0">
                <a:latin typeface="Arial"/>
                <a:cs typeface="Arial"/>
              </a:rPr>
              <a:t>?</a:t>
            </a:r>
          </a:p>
          <a:p>
            <a:pPr marL="469265" lvl="1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use </a:t>
            </a:r>
            <a:r>
              <a:rPr lang="en-US" altLang="zh-CN" spc="-10" dirty="0">
                <a:latin typeface="Arial"/>
                <a:cs typeface="Arial"/>
                <a:hlinkClick r:id="rId3"/>
              </a:rPr>
              <a:t>http://www.pythontutor.com/</a:t>
            </a:r>
            <a:endParaRPr lang="en-US" altLang="zh-CN" spc="-10" dirty="0">
              <a:latin typeface="Arial"/>
              <a:cs typeface="Arial"/>
            </a:endParaRPr>
          </a:p>
          <a:p>
            <a:pPr marL="469265" lvl="1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settings</a:t>
            </a:r>
            <a:r>
              <a:rPr lang="en-US" altLang="zh-CN" spc="-10" dirty="0" smtClean="0">
                <a:latin typeface="Arial"/>
                <a:cs typeface="Arial"/>
              </a:rPr>
              <a:t>:</a:t>
            </a:r>
          </a:p>
          <a:p>
            <a:pPr marL="926465" lvl="2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python 3.3</a:t>
            </a:r>
          </a:p>
          <a:p>
            <a:pPr marL="926465" lvl="2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render all objects on the heap</a:t>
            </a:r>
          </a:p>
          <a:p>
            <a:pPr marL="926465" lvl="2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use text labels for </a:t>
            </a:r>
            <a:r>
              <a:rPr lang="en-US" altLang="zh-CN" spc="-10" dirty="0" smtClean="0">
                <a:latin typeface="Arial"/>
                <a:cs typeface="Arial"/>
              </a:rPr>
              <a:t>references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40640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Warning:</a:t>
            </a:r>
          </a:p>
          <a:p>
            <a:pPr marL="469265" lvl="1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You will </a:t>
            </a:r>
            <a:r>
              <a:rPr lang="en-US" altLang="zh-CN" b="1" spc="-10" dirty="0" smtClean="0">
                <a:latin typeface="Arial"/>
                <a:cs typeface="Arial"/>
              </a:rPr>
              <a:t>not</a:t>
            </a:r>
            <a:r>
              <a:rPr lang="en-US" altLang="zh-CN" spc="-10" dirty="0" smtClean="0">
                <a:latin typeface="Arial"/>
                <a:cs typeface="Arial"/>
              </a:rPr>
              <a:t> have python tutor on the term test 2.</a:t>
            </a:r>
          </a:p>
        </p:txBody>
      </p:sp>
    </p:spTree>
    <p:extLst>
      <p:ext uri="{BB962C8B-B14F-4D97-AF65-F5344CB8AC3E}">
        <p14:creationId xmlns:p14="http://schemas.microsoft.com/office/powerpoint/2010/main" val="12663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1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(original version)</a:t>
            </a: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86891"/>
            <a:ext cx="6565465" cy="33137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7800" y="4475225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FF0000"/>
                </a:solidFill>
                <a:latin typeface="Arial"/>
                <a:cs typeface="Arial"/>
              </a:rPr>
              <a:t>Problem: too many rotations</a:t>
            </a:r>
          </a:p>
        </p:txBody>
      </p:sp>
    </p:spTree>
    <p:extLst>
      <p:ext uri="{BB962C8B-B14F-4D97-AF65-F5344CB8AC3E}">
        <p14:creationId xmlns:p14="http://schemas.microsoft.com/office/powerpoint/2010/main" val="26363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1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(improved version)</a:t>
            </a: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180365"/>
            <a:ext cx="7048500" cy="37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2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(original version)</a:t>
            </a: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4475225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FF0000"/>
                </a:solidFill>
                <a:latin typeface="Arial"/>
                <a:cs typeface="Arial"/>
              </a:rPr>
              <a:t>Problem: too many duplicated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6" y="1154966"/>
            <a:ext cx="5137383" cy="33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7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2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(improved version)</a:t>
            </a: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778000"/>
            <a:ext cx="7391400" cy="11214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51866" y="3153157"/>
            <a:ext cx="3916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Don’t forget to use existing function(s)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3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(original version)</a:t>
            </a: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292600"/>
            <a:ext cx="561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FF0000"/>
                </a:solidFill>
                <a:latin typeface="Arial"/>
                <a:cs typeface="Arial"/>
              </a:rPr>
              <a:t>Problem: using if-statement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 smtClean="0">
                <a:solidFill>
                  <a:srgbClr val="3333B2"/>
                </a:solidFill>
                <a:latin typeface="Arial"/>
                <a:cs typeface="Arial"/>
              </a:rPr>
              <a:t>in_horiz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 is already a Boolean, so return it directly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21648"/>
            <a:ext cx="6662738" cy="30407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2997200"/>
            <a:ext cx="2971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23" y="3404768"/>
            <a:ext cx="2362200" cy="5068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07476" y="3085068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(improved version)</a:t>
            </a: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9945" y="3460641"/>
            <a:ext cx="2308578" cy="374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228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Before you leave …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39800"/>
            <a:ext cx="39408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265" indent="-457200">
              <a:lnSpc>
                <a:spcPct val="2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000" spc="-10" dirty="0">
                <a:latin typeface="Arial"/>
                <a:cs typeface="Arial"/>
              </a:rPr>
              <a:t>H</a:t>
            </a:r>
            <a:r>
              <a:rPr lang="en-US" altLang="zh-CN" sz="2000" spc="-10" dirty="0" smtClean="0">
                <a:latin typeface="Arial"/>
                <a:cs typeface="Arial"/>
              </a:rPr>
              <a:t>and back the </a:t>
            </a:r>
            <a:r>
              <a:rPr lang="en-US" altLang="zh-CN" sz="2000" strike="sngStrike" spc="-10" dirty="0" smtClean="0">
                <a:latin typeface="Arial"/>
                <a:cs typeface="Arial"/>
              </a:rPr>
              <a:t>freebie</a:t>
            </a:r>
            <a:r>
              <a:rPr lang="en-US" altLang="zh-CN" sz="2000" spc="-10" dirty="0" smtClean="0">
                <a:latin typeface="Arial"/>
                <a:cs typeface="Arial"/>
              </a:rPr>
              <a:t> Quiz 3</a:t>
            </a:r>
          </a:p>
          <a:p>
            <a:pPr marL="469265" indent="-457200">
              <a:lnSpc>
                <a:spcPct val="2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Collect your Quiz 2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2173020"/>
            <a:ext cx="64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note: a full mark doesn’t mean you got everything correct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4087" y="2489875"/>
            <a:ext cx="6409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lphaL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 meaningful function name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lphaL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parameter names: </a:t>
            </a:r>
            <a:r>
              <a:rPr lang="en-US" altLang="zh-CN" spc="-10" dirty="0" err="1" smtClean="0">
                <a:latin typeface="Arial"/>
                <a:cs typeface="Arial"/>
              </a:rPr>
              <a:t>num_pizzas</a:t>
            </a:r>
            <a:r>
              <a:rPr lang="en-US" altLang="zh-CN" spc="-10" dirty="0" smtClean="0">
                <a:latin typeface="Arial"/>
                <a:cs typeface="Arial"/>
              </a:rPr>
              <a:t>, </a:t>
            </a:r>
            <a:r>
              <a:rPr lang="en-US" altLang="zh-CN" spc="-10" dirty="0" err="1" smtClean="0">
                <a:latin typeface="Arial"/>
                <a:cs typeface="Arial"/>
              </a:rPr>
              <a:t>pizza_size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lphaL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type contract: (</a:t>
            </a:r>
            <a:r>
              <a:rPr lang="en-US" altLang="zh-CN" spc="-10" dirty="0" err="1" smtClean="0">
                <a:latin typeface="Arial"/>
                <a:cs typeface="Arial"/>
              </a:rPr>
              <a:t>int</a:t>
            </a:r>
            <a:r>
              <a:rPr lang="en-US" altLang="zh-CN" spc="-10" dirty="0" smtClean="0">
                <a:latin typeface="Arial"/>
                <a:cs typeface="Arial"/>
              </a:rPr>
              <a:t>, </a:t>
            </a:r>
            <a:r>
              <a:rPr lang="en-US" altLang="zh-CN" spc="-10" dirty="0" err="1" smtClean="0">
                <a:latin typeface="Arial"/>
                <a:cs typeface="Arial"/>
              </a:rPr>
              <a:t>str</a:t>
            </a:r>
            <a:r>
              <a:rPr lang="en-US" altLang="zh-CN" spc="-10" dirty="0" smtClean="0">
                <a:latin typeface="Arial"/>
                <a:cs typeface="Arial"/>
              </a:rPr>
              <a:t>) -&gt; </a:t>
            </a:r>
            <a:r>
              <a:rPr lang="en-US" altLang="zh-CN" spc="-10" dirty="0" err="1" smtClean="0">
                <a:latin typeface="Arial"/>
                <a:cs typeface="Arial"/>
              </a:rPr>
              <a:t>int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lphaL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REQ: </a:t>
            </a:r>
            <a:r>
              <a:rPr lang="en-US" altLang="zh-CN" spc="-10" dirty="0" err="1" smtClean="0">
                <a:latin typeface="Arial"/>
                <a:cs typeface="Arial"/>
              </a:rPr>
              <a:t>num_pizzas</a:t>
            </a:r>
            <a:r>
              <a:rPr lang="en-US" altLang="zh-CN" spc="-10" dirty="0" smtClean="0">
                <a:latin typeface="Arial"/>
                <a:cs typeface="Arial"/>
              </a:rPr>
              <a:t> &gt; 0  or </a:t>
            </a:r>
            <a:r>
              <a:rPr lang="en-US" altLang="zh-CN" spc="-10" dirty="0" err="1" smtClean="0">
                <a:latin typeface="Arial"/>
                <a:cs typeface="Arial"/>
              </a:rPr>
              <a:t>num_pizzas</a:t>
            </a:r>
            <a:r>
              <a:rPr lang="en-US" altLang="zh-CN" spc="-10" dirty="0" smtClean="0">
                <a:latin typeface="Arial"/>
                <a:cs typeface="Arial"/>
              </a:rPr>
              <a:t> &gt;= 0 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lphaLcPeriod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       both are acceptable</a:t>
            </a:r>
            <a:endParaRPr lang="en-US" altLang="zh-CN" spc="-1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lphaL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description: mention everything in your own words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lphaL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examples: at least one example for each pizza size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5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477" y="1582920"/>
            <a:ext cx="7106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Work with </a:t>
            </a:r>
            <a:r>
              <a:rPr lang="en-US" altLang="zh-CN" sz="2000" u="sng" spc="-10" dirty="0" smtClean="0">
                <a:latin typeface="Arial"/>
                <a:cs typeface="Arial"/>
              </a:rPr>
              <a:t>lists and strings in the memory model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(~20 mins)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863" y="3149600"/>
            <a:ext cx="5943600" cy="458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 startAt="2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Get a full mark on </a:t>
            </a:r>
            <a:r>
              <a:rPr lang="en-US" altLang="zh-CN" sz="2000" u="sng" spc="-10" dirty="0" smtClean="0">
                <a:latin typeface="Arial"/>
                <a:cs typeface="Arial"/>
              </a:rPr>
              <a:t>Quiz 3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spc="-10" dirty="0">
                <a:solidFill>
                  <a:srgbClr val="3333B2"/>
                </a:solidFill>
                <a:latin typeface="Arial"/>
                <a:cs typeface="Arial"/>
              </a:rPr>
              <a:t>(~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25 mins</a:t>
            </a:r>
            <a:r>
              <a:rPr lang="en-US" altLang="zh-CN" sz="2000" spc="-1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 startAt="2"/>
              <a:tabLst>
                <a:tab pos="144780" algn="l"/>
              </a:tabLst>
            </a:pP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6794" y="2054788"/>
            <a:ext cx="323870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a</a:t>
            </a:r>
            <a:r>
              <a:rPr lang="en-US" altLang="zh-CN" spc="-10" dirty="0" smtClean="0">
                <a:latin typeface="Arial"/>
                <a:cs typeface="Arial"/>
              </a:rPr>
              <a:t> few examples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introduction to python tutor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6794" y="3405530"/>
            <a:ext cx="5231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 quiz is very hard </a:t>
            </a:r>
            <a:r>
              <a:rPr lang="en-US" altLang="zh-CN" spc="-10" dirty="0" smtClean="0">
                <a:latin typeface="Arial"/>
                <a:cs typeface="Arial"/>
                <a:sym typeface="Wingdings" panose="05000000000000000000" pitchFamily="2" charset="2"/>
              </a:rPr>
              <a:t>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 way we do it will make it a freebie </a:t>
            </a:r>
            <a:r>
              <a:rPr lang="en-US" altLang="zh-CN" spc="-10" dirty="0" smtClean="0"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671291" cy="145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1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1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2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1118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 smtClean="0">
                <a:latin typeface="Arial"/>
                <a:cs typeface="Arial"/>
              </a:rPr>
              <a:t>1	       2</a:t>
            </a:r>
            <a:endParaRPr lang="es-ES" altLang="zh-CN" sz="1600" spc="-1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837041" cy="145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2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[1, 2,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x[0] = 99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2397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[99, 2, 3</a:t>
            </a:r>
            <a:r>
              <a:rPr lang="es-ES" altLang="zh-CN" sz="1600" spc="-10" dirty="0" smtClean="0">
                <a:latin typeface="Arial"/>
                <a:cs typeface="Arial"/>
              </a:rPr>
              <a:t>]      </a:t>
            </a:r>
            <a:r>
              <a:rPr lang="es-ES" altLang="zh-CN" sz="1600" spc="-10" dirty="0">
                <a:latin typeface="Arial"/>
                <a:cs typeface="Arial"/>
              </a:rPr>
              <a:t>[99, 2, 3]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17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761060" cy="145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3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"</a:t>
            </a:r>
            <a:r>
              <a:rPr lang="es-ES" altLang="zh-CN" sz="1600" spc="-10" dirty="0" err="1">
                <a:latin typeface="Arial"/>
                <a:cs typeface="Arial"/>
              </a:rPr>
              <a:t>Hello</a:t>
            </a:r>
            <a:r>
              <a:rPr lang="es-ES" altLang="zh-CN" sz="1600" spc="-10" dirty="0">
                <a:latin typeface="Arial"/>
                <a:cs typeface="Arial"/>
              </a:rPr>
              <a:t>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"?ello"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1646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?</a:t>
            </a:r>
            <a:r>
              <a:rPr lang="es-ES" altLang="zh-CN" sz="1600" spc="-10" dirty="0" smtClean="0">
                <a:latin typeface="Arial"/>
                <a:cs typeface="Arial"/>
              </a:rPr>
              <a:t>ello     </a:t>
            </a:r>
            <a:r>
              <a:rPr lang="es-ES" altLang="zh-CN" sz="1600" spc="-10" dirty="0" err="1">
                <a:latin typeface="Arial"/>
                <a:cs typeface="Arial"/>
              </a:rPr>
              <a:t>Hello</a:t>
            </a:r>
            <a:endParaRPr lang="es-ES" altLang="zh-CN" sz="1600" spc="-1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7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837041" cy="1728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</a:t>
            </a:r>
            <a:r>
              <a:rPr lang="en-US" altLang="zh-CN" spc="-10" dirty="0" smtClean="0">
                <a:latin typeface="Arial"/>
                <a:cs typeface="Arial"/>
              </a:rPr>
              <a:t>4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[1, 2,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[1, 2,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x[0] = 99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y[0] = 98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2397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[99, 2, 3</a:t>
            </a:r>
            <a:r>
              <a:rPr lang="es-ES" altLang="zh-CN" sz="1600" spc="-10" dirty="0" smtClean="0">
                <a:latin typeface="Arial"/>
                <a:cs typeface="Arial"/>
              </a:rPr>
              <a:t>]      </a:t>
            </a:r>
            <a:r>
              <a:rPr lang="es-ES" altLang="zh-CN" sz="1600" spc="-10" dirty="0">
                <a:latin typeface="Arial"/>
                <a:cs typeface="Arial"/>
              </a:rPr>
              <a:t>[</a:t>
            </a:r>
            <a:r>
              <a:rPr lang="es-ES" altLang="zh-CN" sz="1600" spc="-10" dirty="0">
                <a:latin typeface="Arial"/>
                <a:cs typeface="Arial"/>
              </a:rPr>
              <a:t>98, 2, 3]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8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837041" cy="1728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</a:t>
            </a:r>
            <a:r>
              <a:rPr lang="en-US" altLang="zh-CN" spc="-10" dirty="0" smtClean="0">
                <a:latin typeface="Arial"/>
                <a:cs typeface="Arial"/>
              </a:rPr>
              <a:t>5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smtClean="0">
                <a:latin typeface="Arial"/>
                <a:cs typeface="Arial"/>
              </a:rPr>
              <a:t>x </a:t>
            </a:r>
            <a:r>
              <a:rPr lang="es-ES" altLang="zh-CN" sz="1600" spc="-10" dirty="0">
                <a:latin typeface="Arial"/>
                <a:cs typeface="Arial"/>
              </a:rPr>
              <a:t>= [1, 2,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x[:]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x[0] = 99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y[0] = 98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2397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[99, 2, 3</a:t>
            </a:r>
            <a:r>
              <a:rPr lang="es-ES" altLang="zh-CN" sz="1600" spc="-10" dirty="0" smtClean="0">
                <a:latin typeface="Arial"/>
                <a:cs typeface="Arial"/>
              </a:rPr>
              <a:t>]      </a:t>
            </a:r>
            <a:r>
              <a:rPr lang="es-ES" altLang="zh-CN" sz="1600" spc="-10" dirty="0">
                <a:latin typeface="Arial"/>
                <a:cs typeface="Arial"/>
              </a:rPr>
              <a:t>[</a:t>
            </a:r>
            <a:r>
              <a:rPr lang="es-ES" altLang="zh-CN" sz="1600" spc="-10" dirty="0">
                <a:latin typeface="Arial"/>
                <a:cs typeface="Arial"/>
              </a:rPr>
              <a:t>98, 2, 3]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949893" cy="1728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</a:t>
            </a:r>
            <a:r>
              <a:rPr lang="en-US" altLang="zh-CN" spc="-10" dirty="0" smtClean="0">
                <a:latin typeface="Arial"/>
                <a:cs typeface="Arial"/>
              </a:rPr>
              <a:t>6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[[1, 2],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x[:]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x[0][0] = 99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y[0][1] = 98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2848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[[99, 98], 3</a:t>
            </a:r>
            <a:r>
              <a:rPr lang="es-ES" altLang="zh-CN" sz="1600" spc="-10" dirty="0" smtClean="0">
                <a:latin typeface="Arial"/>
                <a:cs typeface="Arial"/>
              </a:rPr>
              <a:t>]      </a:t>
            </a:r>
            <a:r>
              <a:rPr lang="es-ES" altLang="zh-CN" sz="1600" spc="-10" dirty="0">
                <a:latin typeface="Arial"/>
                <a:cs typeface="Arial"/>
              </a:rPr>
              <a:t>[[99, 98], 3]</a:t>
            </a:r>
            <a:endParaRPr lang="es-ES" altLang="zh-CN" sz="1600" spc="-1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2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2839880" cy="398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7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def</a:t>
            </a:r>
            <a:r>
              <a:rPr lang="es-ES" altLang="zh-CN" sz="1400" spc="-10" dirty="0">
                <a:latin typeface="Arial"/>
                <a:cs typeface="Arial"/>
              </a:rPr>
              <a:t> mutator1(x):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x[0] = "MUTATED"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def</a:t>
            </a:r>
            <a:r>
              <a:rPr lang="es-ES" altLang="zh-CN" sz="1400" spc="-10" dirty="0">
                <a:latin typeface="Arial"/>
                <a:cs typeface="Arial"/>
              </a:rPr>
              <a:t> mutator2(x):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x[0][0] = "MUTATED"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def</a:t>
            </a:r>
            <a:r>
              <a:rPr lang="es-ES" altLang="zh-CN" sz="1400" spc="-10" dirty="0">
                <a:latin typeface="Arial"/>
                <a:cs typeface="Arial"/>
              </a:rPr>
              <a:t> cloner1(x):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clone = x[:]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clone[0] = "COPIED"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</a:t>
            </a:r>
            <a:r>
              <a:rPr lang="es-ES" altLang="zh-CN" sz="1400" spc="-10" dirty="0" err="1">
                <a:latin typeface="Arial"/>
                <a:cs typeface="Arial"/>
              </a:rPr>
              <a:t>return</a:t>
            </a:r>
            <a:r>
              <a:rPr lang="es-ES" altLang="zh-CN" sz="1400" spc="-10" dirty="0">
                <a:latin typeface="Arial"/>
                <a:cs typeface="Arial"/>
              </a:rPr>
              <a:t> clone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def</a:t>
            </a:r>
            <a:r>
              <a:rPr lang="es-ES" altLang="zh-CN" sz="1400" spc="-10" dirty="0">
                <a:latin typeface="Arial"/>
                <a:cs typeface="Arial"/>
              </a:rPr>
              <a:t> cloner2(x):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clone = x[:]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clone[0][0] = "COPIED"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</a:t>
            </a:r>
            <a:r>
              <a:rPr lang="es-ES" altLang="zh-CN" sz="1400" spc="-10" dirty="0" err="1">
                <a:latin typeface="Arial"/>
                <a:cs typeface="Arial"/>
              </a:rPr>
              <a:t>return</a:t>
            </a:r>
            <a:r>
              <a:rPr lang="es-ES" altLang="zh-CN" sz="1400" spc="-10" dirty="0">
                <a:latin typeface="Arial"/>
                <a:cs typeface="Arial"/>
              </a:rPr>
              <a:t> </a:t>
            </a:r>
            <a:r>
              <a:rPr lang="es-ES" altLang="zh-CN" sz="1400" spc="-10" dirty="0" smtClean="0">
                <a:latin typeface="Arial"/>
                <a:cs typeface="Arial"/>
              </a:rPr>
              <a:t>clone</a:t>
            </a:r>
            <a:endParaRPr lang="es-ES" altLang="zh-CN" sz="1400" spc="-1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8600" y="1001355"/>
            <a:ext cx="3810000" cy="39241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x = [['A', 'B'], 'C']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y = mutator1(x)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print</a:t>
            </a:r>
            <a:r>
              <a:rPr lang="es-ES" altLang="zh-CN" sz="1400" spc="-10" dirty="0">
                <a:latin typeface="Arial"/>
                <a:cs typeface="Arial"/>
              </a:rPr>
              <a:t>(x, y)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x = [['A', 'B'], 'C']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y = cloner1(x)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print</a:t>
            </a:r>
            <a:r>
              <a:rPr lang="es-ES" altLang="zh-CN" sz="1400" spc="-10" dirty="0">
                <a:latin typeface="Arial"/>
                <a:cs typeface="Arial"/>
              </a:rPr>
              <a:t>(x, y)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x = [['A', 'B'], 'C']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y = mutator2(x)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print</a:t>
            </a:r>
            <a:r>
              <a:rPr lang="es-ES" altLang="zh-CN" sz="1400" spc="-10" dirty="0">
                <a:latin typeface="Arial"/>
                <a:cs typeface="Arial"/>
              </a:rPr>
              <a:t>(x, y)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x = [['A', 'B'], 'C']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y = cloner2(x)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print</a:t>
            </a:r>
            <a:r>
              <a:rPr lang="es-ES" altLang="zh-CN" sz="1400" spc="-10" dirty="0">
                <a:latin typeface="Arial"/>
                <a:cs typeface="Arial"/>
              </a:rPr>
              <a:t>(x, 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5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</TotalTime>
  <Words>655</Words>
  <Application>Microsoft Office PowerPoint</Application>
  <PresentationFormat>Custom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139</cp:revision>
  <cp:lastPrinted>2015-09-29T06:58:36Z</cp:lastPrinted>
  <dcterms:created xsi:type="dcterms:W3CDTF">2015-09-13T12:40:54Z</dcterms:created>
  <dcterms:modified xsi:type="dcterms:W3CDTF">2015-10-27T07:10:29Z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