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71" r:id="rId3"/>
    <p:sldId id="279" r:id="rId4"/>
    <p:sldId id="294" r:id="rId5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305" autoAdjust="0"/>
  </p:normalViewPr>
  <p:slideViewPr>
    <p:cSldViewPr>
      <p:cViewPr varScale="1">
        <p:scale>
          <a:sx n="145" d="100"/>
          <a:sy n="145" d="100"/>
        </p:scale>
        <p:origin x="41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3280408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 – DICTIONARIES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485" y="3149600"/>
            <a:ext cx="1921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November 3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582920"/>
            <a:ext cx="5155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Understand </a:t>
            </a:r>
            <a:r>
              <a:rPr lang="en-US" altLang="zh-CN" sz="2000" u="sng" spc="-10" dirty="0" smtClean="0">
                <a:latin typeface="Arial"/>
                <a:cs typeface="Arial"/>
              </a:rPr>
              <a:t>the fundamentals of dictionaries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92313" y="2082800"/>
            <a:ext cx="3442609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examples</a:t>
            </a:r>
            <a:endParaRPr lang="en-US" altLang="zh-CN" spc="-10" dirty="0" smtClean="0">
              <a:latin typeface="Arial"/>
              <a:cs typeface="Arial"/>
            </a:endParaRP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creating our </a:t>
            </a:r>
            <a:r>
              <a:rPr lang="en-US" altLang="zh-CN" spc="-10" dirty="0" smtClean="0">
                <a:latin typeface="Arial"/>
                <a:cs typeface="Arial"/>
              </a:rPr>
              <a:t>own dictionaries</a:t>
            </a:r>
          </a:p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inverting a </a:t>
            </a:r>
            <a:r>
              <a:rPr lang="en-US" altLang="zh-CN" spc="-10" dirty="0" smtClean="0">
                <a:latin typeface="Arial"/>
                <a:cs typeface="Arial"/>
              </a:rPr>
              <a:t>dictionary</a:t>
            </a:r>
            <a:endParaRPr lang="en-US" altLang="zh-CN" spc="-1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843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DICTIONARIES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20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Exercise</a:t>
            </a:r>
            <a:endParaRPr lang="en-US" altLang="zh-CN" spc="-10" dirty="0" smtClean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406" y="1336725"/>
            <a:ext cx="7484594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{“Brian”: 32, “</a:t>
            </a:r>
            <a:r>
              <a:rPr lang="es-ES" altLang="zh-CN" sz="1600" spc="-10" dirty="0" err="1">
                <a:latin typeface="Arial"/>
                <a:cs typeface="Arial"/>
              </a:rPr>
              <a:t>Anya</a:t>
            </a:r>
            <a:r>
              <a:rPr lang="es-ES" altLang="zh-CN" sz="1600" spc="-10" dirty="0">
                <a:latin typeface="Arial"/>
                <a:cs typeface="Arial"/>
              </a:rPr>
              <a:t>”: 22, “Paco”: </a:t>
            </a:r>
            <a:r>
              <a:rPr lang="es-ES" altLang="zh-CN" sz="1600" spc="-10" dirty="0" smtClean="0">
                <a:latin typeface="Arial"/>
                <a:cs typeface="Arial"/>
              </a:rPr>
              <a:t>33}</a:t>
            </a: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“</a:t>
            </a:r>
            <a:r>
              <a:rPr lang="es-ES" altLang="zh-CN" sz="1600" spc="-10" dirty="0" err="1">
                <a:latin typeface="Arial"/>
                <a:cs typeface="Arial"/>
              </a:rPr>
              <a:t>Dictionaries</a:t>
            </a:r>
            <a:r>
              <a:rPr lang="es-ES" altLang="zh-CN" sz="1600" spc="-10" dirty="0">
                <a:latin typeface="Arial"/>
                <a:cs typeface="Arial"/>
              </a:rPr>
              <a:t>”</a:t>
            </a: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[“A </a:t>
            </a:r>
            <a:r>
              <a:rPr lang="es-ES" altLang="zh-CN" sz="1600" spc="-10" dirty="0" err="1">
                <a:latin typeface="Arial"/>
                <a:cs typeface="Arial"/>
              </a:rPr>
              <a:t>dictionary</a:t>
            </a:r>
            <a:r>
              <a:rPr lang="es-ES" altLang="zh-CN" sz="1600" spc="-10" dirty="0">
                <a:latin typeface="Arial"/>
                <a:cs typeface="Arial"/>
              </a:rPr>
              <a:t>”]</a:t>
            </a: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{“Kevin”, “Bob”, “Stuart</a:t>
            </a:r>
            <a:r>
              <a:rPr lang="es-ES" altLang="zh-CN" sz="1600" spc="-10" dirty="0" smtClean="0">
                <a:latin typeface="Arial"/>
                <a:cs typeface="Arial"/>
              </a:rPr>
              <a:t>”}</a:t>
            </a: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{“Q1”: “</a:t>
            </a:r>
            <a:r>
              <a:rPr lang="es-ES" altLang="zh-CN" sz="1600" spc="-10" dirty="0" err="1" smtClean="0">
                <a:latin typeface="Arial"/>
                <a:cs typeface="Arial"/>
              </a:rPr>
              <a:t>memory_model</a:t>
            </a:r>
            <a:r>
              <a:rPr lang="es-ES" altLang="zh-CN" sz="1600" spc="-10" dirty="0" smtClean="0">
                <a:latin typeface="Arial"/>
                <a:cs typeface="Arial"/>
              </a:rPr>
              <a:t>”, “</a:t>
            </a:r>
            <a:r>
              <a:rPr lang="es-ES" altLang="zh-CN" sz="1600" spc="-10" dirty="0">
                <a:latin typeface="Arial"/>
                <a:cs typeface="Arial"/>
              </a:rPr>
              <a:t>Q4”: “</a:t>
            </a:r>
            <a:r>
              <a:rPr lang="es-ES" altLang="zh-CN" sz="1600" spc="-10" dirty="0" err="1">
                <a:latin typeface="Arial"/>
                <a:cs typeface="Arial"/>
              </a:rPr>
              <a:t>code_mangler</a:t>
            </a:r>
            <a:r>
              <a:rPr lang="es-ES" altLang="zh-CN" sz="1600" spc="-10" dirty="0">
                <a:latin typeface="Arial"/>
                <a:cs typeface="Arial"/>
              </a:rPr>
              <a:t>”}</a:t>
            </a:r>
          </a:p>
        </p:txBody>
      </p:sp>
    </p:spTree>
    <p:extLst>
      <p:ext uri="{BB962C8B-B14F-4D97-AF65-F5344CB8AC3E}">
        <p14:creationId xmlns:p14="http://schemas.microsoft.com/office/powerpoint/2010/main" val="15924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843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DICTIONARIES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33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Examples</a:t>
            </a:r>
            <a:endParaRPr lang="en-US" altLang="zh-CN" spc="-10" dirty="0" smtClean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406" y="1336725"/>
            <a:ext cx="5655794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s-ES" altLang="zh-CN" sz="1600" spc="-10" dirty="0">
                <a:latin typeface="Arial"/>
                <a:cs typeface="Arial"/>
              </a:rPr>
              <a:t>{“Brian”: 32, “</a:t>
            </a:r>
            <a:r>
              <a:rPr lang="es-ES" altLang="zh-CN" sz="1600" spc="-10" dirty="0" err="1">
                <a:latin typeface="Arial"/>
                <a:cs typeface="Arial"/>
              </a:rPr>
              <a:t>Anya</a:t>
            </a:r>
            <a:r>
              <a:rPr lang="es-ES" altLang="zh-CN" sz="1600" spc="-10" dirty="0">
                <a:latin typeface="Arial"/>
                <a:cs typeface="Arial"/>
              </a:rPr>
              <a:t>”: 22, “Paco”: </a:t>
            </a:r>
            <a:r>
              <a:rPr lang="es-ES" altLang="zh-CN" sz="1600" spc="-10" dirty="0" smtClean="0">
                <a:latin typeface="Arial"/>
                <a:cs typeface="Arial"/>
              </a:rPr>
              <a:t>33}</a:t>
            </a: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600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600" spc="-10" dirty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endParaRPr lang="es-ES" altLang="zh-CN" sz="1600" spc="-10" dirty="0" smtClean="0">
              <a:latin typeface="Arial"/>
              <a:cs typeface="Arial"/>
            </a:endParaRPr>
          </a:p>
          <a:p>
            <a:pPr marL="636905" lvl="1" indent="-342900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 startAt="5"/>
              <a:tabLst>
                <a:tab pos="422275" algn="l"/>
              </a:tabLst>
            </a:pPr>
            <a:r>
              <a:rPr lang="es-ES" altLang="zh-CN" sz="1600" spc="-10" dirty="0" smtClean="0">
                <a:latin typeface="Arial"/>
                <a:cs typeface="Arial"/>
              </a:rPr>
              <a:t>{“Q1”: “</a:t>
            </a:r>
            <a:r>
              <a:rPr lang="es-ES" altLang="zh-CN" sz="1600" spc="-10" dirty="0" err="1" smtClean="0">
                <a:latin typeface="Arial"/>
                <a:cs typeface="Arial"/>
              </a:rPr>
              <a:t>memory_model</a:t>
            </a:r>
            <a:r>
              <a:rPr lang="es-ES" altLang="zh-CN" sz="1600" spc="-10" dirty="0" smtClean="0">
                <a:latin typeface="Arial"/>
                <a:cs typeface="Arial"/>
              </a:rPr>
              <a:t>”, “</a:t>
            </a:r>
            <a:r>
              <a:rPr lang="es-ES" altLang="zh-CN" sz="1600" spc="-10" dirty="0">
                <a:latin typeface="Arial"/>
                <a:cs typeface="Arial"/>
              </a:rPr>
              <a:t>Q4”: “</a:t>
            </a:r>
            <a:r>
              <a:rPr lang="es-ES" altLang="zh-CN" sz="1600" spc="-10" dirty="0" err="1">
                <a:latin typeface="Arial"/>
                <a:cs typeface="Arial"/>
              </a:rPr>
              <a:t>code_mangler</a:t>
            </a:r>
            <a:r>
              <a:rPr lang="es-ES" altLang="zh-CN" sz="1600" spc="-10" dirty="0">
                <a:latin typeface="Arial"/>
                <a:cs typeface="Arial"/>
              </a:rPr>
              <a:t>”}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2221872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005" lvl="1">
              <a:lnSpc>
                <a:spcPct val="200000"/>
              </a:lnSpc>
              <a:spcBef>
                <a:spcPts val="155"/>
              </a:spcBef>
              <a:buClr>
                <a:srgbClr val="3333B2"/>
              </a:buClr>
              <a:buSzPct val="90000"/>
              <a:tabLst>
                <a:tab pos="422275" algn="l"/>
              </a:tabLst>
            </a:pP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{</a:t>
            </a:r>
            <a:r>
              <a:rPr lang="es-ES" altLang="zh-CN" sz="2000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key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: </a:t>
            </a:r>
            <a:r>
              <a:rPr lang="es-ES" altLang="zh-CN" sz="2000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value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, </a:t>
            </a:r>
            <a:r>
              <a:rPr lang="es-ES" altLang="zh-CN" sz="2000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key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: </a:t>
            </a:r>
            <a:r>
              <a:rPr lang="es-ES" altLang="zh-CN" sz="2000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value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,… , </a:t>
            </a:r>
            <a:r>
              <a:rPr lang="es-ES" altLang="zh-CN" sz="2000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key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: </a:t>
            </a:r>
            <a:r>
              <a:rPr lang="es-ES" altLang="zh-CN" sz="2000" b="1" spc="-10" dirty="0" err="1" smtClean="0">
                <a:solidFill>
                  <a:srgbClr val="3333B2"/>
                </a:solidFill>
                <a:latin typeface="Arial"/>
                <a:cs typeface="Arial"/>
              </a:rPr>
              <a:t>value</a:t>
            </a:r>
            <a:r>
              <a:rPr lang="es-ES" altLang="zh-CN" sz="2000" b="1" spc="-10" dirty="0" smtClean="0">
                <a:solidFill>
                  <a:srgbClr val="3333B2"/>
                </a:solidFill>
                <a:latin typeface="Arial"/>
                <a:cs typeface="Arial"/>
              </a:rPr>
              <a:t>}</a:t>
            </a:r>
            <a:endParaRPr lang="es-ES" altLang="zh-CN" sz="2000" b="1" spc="-1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08402" y="1825592"/>
            <a:ext cx="266827" cy="639614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57689" y="1816473"/>
            <a:ext cx="104613" cy="648733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37886" y="1832053"/>
            <a:ext cx="24314" cy="633153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72290" y="1800725"/>
            <a:ext cx="621630" cy="686362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41132" y="1832052"/>
            <a:ext cx="173958" cy="633154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08402" y="2855025"/>
            <a:ext cx="133413" cy="751775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95595" y="2855024"/>
            <a:ext cx="514205" cy="751776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355337" y="2839823"/>
            <a:ext cx="683263" cy="755565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267200" y="2825523"/>
            <a:ext cx="586004" cy="792478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6200" y="1816473"/>
            <a:ext cx="838200" cy="670614"/>
          </a:xfrm>
          <a:prstGeom prst="straightConnector1">
            <a:avLst/>
          </a:prstGeom>
          <a:ln>
            <a:solidFill>
              <a:srgbClr val="3333B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3516</TotalTime>
  <Words>138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154</cp:revision>
  <cp:lastPrinted>2015-11-03T08:11:31Z</cp:lastPrinted>
  <dcterms:created xsi:type="dcterms:W3CDTF">2015-09-13T12:40:54Z</dcterms:created>
  <dcterms:modified xsi:type="dcterms:W3CDTF">2015-11-03T08:14:12Z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