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1" r:id="rId2"/>
    <p:sldId id="275" r:id="rId3"/>
  </p:sldIdLst>
  <p:sldSz cx="7620000" cy="5080000"/>
  <p:notesSz cx="7620000" cy="5080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6305" autoAdjust="0"/>
  </p:normalViewPr>
  <p:slideViewPr>
    <p:cSldViewPr>
      <p:cViewPr varScale="1">
        <p:scale>
          <a:sx n="145" d="100"/>
          <a:sy n="145" d="100"/>
        </p:scale>
        <p:origin x="414" y="12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02000" cy="25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316413" y="0"/>
            <a:ext cx="3302000" cy="25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B19EC8-BE9D-4E08-A169-24E20B2CCF62}" type="datetimeFigureOut">
              <a:rPr lang="zh-CN" altLang="en-US" smtClean="0"/>
              <a:t>2015/10/20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24125" y="635000"/>
            <a:ext cx="2571750" cy="1714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62000" y="2444750"/>
            <a:ext cx="6096000" cy="20002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26000"/>
            <a:ext cx="3302000" cy="254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316413" y="4826000"/>
            <a:ext cx="3302000" cy="254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BC97B-B2CF-4C89-AC06-F5123F11A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818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614" y="1074801"/>
            <a:ext cx="3916965" cy="72809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229" y="1941576"/>
            <a:ext cx="3225736" cy="8667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10/20/2015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10/20/2015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-2712086" y="1270000"/>
            <a:ext cx="10032368" cy="30189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0409" y="797433"/>
            <a:ext cx="4147375" cy="228828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6786" y="3224403"/>
            <a:ext cx="1474622" cy="17335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409" y="3224403"/>
            <a:ext cx="1059884" cy="17335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10/20/2015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7900" y="3224403"/>
            <a:ext cx="1059884" cy="17335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TUT0016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2343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DATA TYPE(Review)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960777"/>
              </p:ext>
            </p:extLst>
          </p:nvPr>
        </p:nvGraphicFramePr>
        <p:xfrm>
          <a:off x="609601" y="1268569"/>
          <a:ext cx="6934199" cy="340503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90601"/>
                <a:gridCol w="3941095"/>
                <a:gridCol w="2002503"/>
              </a:tblGrid>
              <a:tr h="486433">
                <a:tc>
                  <a:txBody>
                    <a:bodyPr/>
                    <a:lstStyle/>
                    <a:p>
                      <a:pPr algn="ctr" fontAlgn="ctr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948" marR="3948" marT="39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 smtClean="0">
                          <a:effectLst/>
                        </a:rPr>
                        <a:t>Examples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948" marR="3948" marT="39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 smtClean="0">
                          <a:effectLst/>
                        </a:rPr>
                        <a:t>Mutable/immutable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948" marR="3948" marT="3948" marB="0" anchor="ctr"/>
                </a:tc>
              </a:tr>
              <a:tr h="4864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 err="1">
                          <a:effectLst/>
                        </a:rPr>
                        <a:t>str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948" marR="3948" marT="39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"CSCA08", "2015", "True", "None", </a:t>
                      </a:r>
                      <a:r>
                        <a:rPr lang="en-US" altLang="zh-CN" sz="1800" u="none" strike="noStrike" dirty="0" smtClean="0">
                          <a:effectLst/>
                        </a:rPr>
                        <a:t>""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948" marR="3948" marT="39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smtClean="0">
                          <a:effectLst/>
                        </a:rPr>
                        <a:t>False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948" marR="3948" marT="3948" marB="0" anchor="ctr"/>
                </a:tc>
              </a:tr>
              <a:tr h="4864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 err="1">
                          <a:effectLst/>
                        </a:rPr>
                        <a:t>int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948" marR="3948" marT="39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2015, 0, 4, -50, -</a:t>
                      </a:r>
                      <a:r>
                        <a:rPr lang="en-US" altLang="zh-CN" sz="1800" u="none" strike="noStrike" dirty="0" smtClean="0">
                          <a:effectLst/>
                        </a:rPr>
                        <a:t>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948" marR="3948" marT="39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smtClean="0">
                          <a:effectLst/>
                        </a:rPr>
                        <a:t>False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948" marR="3948" marT="3948" marB="0" anchor="ctr"/>
                </a:tc>
              </a:tr>
              <a:tr h="4864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float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948" marR="3948" marT="39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 smtClean="0">
                          <a:effectLst/>
                        </a:rPr>
                        <a:t>2015.0, </a:t>
                      </a:r>
                      <a:r>
                        <a:rPr lang="en-US" altLang="zh-CN" sz="1800" u="none" strike="noStrike" dirty="0">
                          <a:effectLst/>
                        </a:rPr>
                        <a:t>4.0, 2.7, -</a:t>
                      </a:r>
                      <a:r>
                        <a:rPr lang="en-US" altLang="zh-CN" sz="1800" u="none" strike="noStrike" dirty="0" smtClean="0">
                          <a:effectLst/>
                        </a:rPr>
                        <a:t>97.6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948" marR="3948" marT="39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smtClean="0">
                          <a:effectLst/>
                        </a:rPr>
                        <a:t>False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948" marR="3948" marT="3948" marB="0" anchor="ctr"/>
                </a:tc>
              </a:tr>
              <a:tr h="4864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bool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948" marR="3948" marT="39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True, False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948" marR="3948" marT="39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smtClean="0">
                          <a:effectLst/>
                        </a:rPr>
                        <a:t>False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948" marR="3948" marT="3948" marB="0" anchor="ctr"/>
                </a:tc>
              </a:tr>
              <a:tr h="4864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 err="1">
                          <a:effectLst/>
                        </a:rPr>
                        <a:t>NoneType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948" marR="3948" marT="39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None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948" marR="3948" marT="39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smtClean="0">
                          <a:effectLst/>
                        </a:rPr>
                        <a:t>False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948" marR="3948" marT="3948" marB="0" anchor="ctr"/>
                </a:tc>
              </a:tr>
              <a:tr h="4864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list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948" marR="3948" marT="39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[2015, "</a:t>
                      </a:r>
                      <a:r>
                        <a:rPr lang="en-US" sz="1800" u="none" strike="noStrike" dirty="0" smtClean="0">
                          <a:effectLst/>
                        </a:rPr>
                        <a:t>CSCA08</a:t>
                      </a:r>
                      <a:r>
                        <a:rPr lang="en-US" altLang="zh-CN" sz="1800" u="none" strike="noStrike" dirty="0" smtClean="0">
                          <a:effectLst/>
                        </a:rPr>
                        <a:t>"</a:t>
                      </a:r>
                      <a:r>
                        <a:rPr lang="en-US" sz="1800" u="none" strike="noStrike" dirty="0" smtClean="0">
                          <a:effectLst/>
                        </a:rPr>
                        <a:t>, None], [</a:t>
                      </a:r>
                      <a:r>
                        <a:rPr lang="en-US" sz="1800" u="none" strike="noStrike" dirty="0">
                          <a:effectLst/>
                        </a:rPr>
                        <a:t>True</a:t>
                      </a:r>
                      <a:r>
                        <a:rPr lang="en-US" sz="1800" u="none" strike="noStrike" dirty="0" smtClean="0">
                          <a:effectLst/>
                        </a:rPr>
                        <a:t>], []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948" marR="3948" marT="39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smtClean="0">
                          <a:effectLst/>
                        </a:rPr>
                        <a:t>True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948" marR="3948" marT="3948" marB="0" anchor="ctr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533626" y="471066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3333B2"/>
                </a:solidFill>
              </a:rPr>
              <a:t>an empty list</a:t>
            </a:r>
            <a:endParaRPr lang="zh-CN" altLang="en-US" b="1" dirty="0">
              <a:solidFill>
                <a:srgbClr val="3333B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24400" y="851305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3333B2"/>
                </a:solidFill>
              </a:rPr>
              <a:t>an empty </a:t>
            </a:r>
            <a:r>
              <a:rPr lang="en-US" altLang="zh-CN" b="1" dirty="0" err="1" smtClean="0">
                <a:solidFill>
                  <a:srgbClr val="3333B2"/>
                </a:solidFill>
              </a:rPr>
              <a:t>str</a:t>
            </a:r>
            <a:endParaRPr lang="zh-CN" altLang="en-US" b="1" dirty="0">
              <a:solidFill>
                <a:srgbClr val="3333B2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5181600" y="1217470"/>
            <a:ext cx="228600" cy="636730"/>
          </a:xfrm>
          <a:prstGeom prst="straightConnector1">
            <a:avLst/>
          </a:prstGeom>
          <a:ln>
            <a:solidFill>
              <a:srgbClr val="3333B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5067026" y="4582789"/>
            <a:ext cx="152400" cy="228600"/>
          </a:xfrm>
          <a:prstGeom prst="straightConnector1">
            <a:avLst/>
          </a:prstGeom>
          <a:ln>
            <a:solidFill>
              <a:srgbClr val="3333B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ight Brace 11"/>
          <p:cNvSpPr/>
          <p:nvPr/>
        </p:nvSpPr>
        <p:spPr>
          <a:xfrm rot="10800000">
            <a:off x="411881" y="1930400"/>
            <a:ext cx="121518" cy="2539121"/>
          </a:xfrm>
          <a:prstGeom prst="rightBrace">
            <a:avLst>
              <a:gd name="adj1" fmla="val 168750"/>
              <a:gd name="adj2" fmla="val 48993"/>
            </a:avLst>
          </a:prstGeom>
          <a:ln>
            <a:solidFill>
              <a:srgbClr val="3333B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2"/>
          <p:cNvSpPr/>
          <p:nvPr/>
        </p:nvSpPr>
        <p:spPr>
          <a:xfrm>
            <a:off x="-5908" y="2997200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zh-CN" b="1" dirty="0" err="1" smtClean="0"/>
              <a:t>obj</a:t>
            </a:r>
            <a:endParaRPr lang="en-US" altLang="zh-CN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527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TUT0016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35789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MUTABLE/IMMUTABLE(Review)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0073" y="3247385"/>
            <a:ext cx="2466701" cy="4565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94005" lvl="1">
              <a:lnSpc>
                <a:spcPct val="150000"/>
              </a:lnSpc>
              <a:spcBef>
                <a:spcPts val="155"/>
              </a:spcBef>
              <a:buClr>
                <a:srgbClr val="3333B2"/>
              </a:buClr>
              <a:buSzPct val="90000"/>
              <a:tabLst>
                <a:tab pos="422275" algn="l"/>
              </a:tabLst>
            </a:pPr>
            <a:r>
              <a:rPr lang="en-US" altLang="zh-CN" spc="-10" dirty="0" err="1" smtClean="0">
                <a:latin typeface="Arial"/>
                <a:cs typeface="Arial"/>
              </a:rPr>
              <a:t>my_str</a:t>
            </a:r>
            <a:r>
              <a:rPr lang="en-US" altLang="zh-CN" spc="-10" dirty="0" smtClean="0">
                <a:latin typeface="Arial"/>
                <a:cs typeface="Arial"/>
              </a:rPr>
              <a:t> = “CSCA08”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57200" y="1330543"/>
            <a:ext cx="433907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94005" lvl="1">
              <a:lnSpc>
                <a:spcPct val="150000"/>
              </a:lnSpc>
              <a:spcBef>
                <a:spcPts val="155"/>
              </a:spcBef>
              <a:buClr>
                <a:srgbClr val="3333B2"/>
              </a:buClr>
              <a:buSzPct val="90000"/>
              <a:tabLst>
                <a:tab pos="422275" algn="l"/>
              </a:tabLst>
            </a:pPr>
            <a:r>
              <a:rPr lang="en-US" altLang="zh-CN" spc="-10" dirty="0" err="1" smtClean="0">
                <a:latin typeface="Arial"/>
                <a:cs typeface="Arial"/>
              </a:rPr>
              <a:t>my_list</a:t>
            </a:r>
            <a:r>
              <a:rPr lang="en-US" altLang="zh-CN" spc="-10" dirty="0" smtClean="0">
                <a:latin typeface="Arial"/>
                <a:cs typeface="Arial"/>
              </a:rPr>
              <a:t> = [2015, “CSCA08”, 800, True]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86754" y="3136011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3333B2"/>
                </a:solidFill>
              </a:rPr>
              <a:t>0</a:t>
            </a:r>
            <a:endParaRPr lang="zh-CN" altLang="en-US" sz="1600" b="1" dirty="0">
              <a:solidFill>
                <a:srgbClr val="3333B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95600" y="1200716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3333B2"/>
                </a:solidFill>
              </a:rPr>
              <a:t>1</a:t>
            </a:r>
            <a:endParaRPr lang="zh-CN" altLang="en-US" sz="1600" b="1" dirty="0">
              <a:solidFill>
                <a:srgbClr val="3333B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33800" y="1188213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3333B2"/>
                </a:solidFill>
              </a:rPr>
              <a:t>2</a:t>
            </a:r>
            <a:endParaRPr lang="zh-CN" altLang="en-US" sz="1600" b="1" dirty="0">
              <a:solidFill>
                <a:srgbClr val="3333B2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7200" y="2006087"/>
            <a:ext cx="2083263" cy="4565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94005" lvl="1">
              <a:lnSpc>
                <a:spcPct val="150000"/>
              </a:lnSpc>
              <a:spcBef>
                <a:spcPts val="155"/>
              </a:spcBef>
              <a:buClr>
                <a:srgbClr val="3333B2"/>
              </a:buClr>
              <a:buSzPct val="90000"/>
              <a:tabLst>
                <a:tab pos="422275" algn="l"/>
              </a:tabLst>
            </a:pPr>
            <a:r>
              <a:rPr lang="en-US" altLang="zh-CN" spc="-10" dirty="0" err="1" smtClean="0">
                <a:latin typeface="Arial"/>
                <a:cs typeface="Arial"/>
              </a:rPr>
              <a:t>my_list</a:t>
            </a:r>
            <a:r>
              <a:rPr lang="en-US" altLang="zh-CN" spc="-10" dirty="0" smtClean="0">
                <a:latin typeface="Arial"/>
                <a:cs typeface="Arial"/>
              </a:rPr>
              <a:t>[2] = 900</a:t>
            </a:r>
            <a:endParaRPr lang="en-US" altLang="zh-CN" spc="-10" dirty="0">
              <a:latin typeface="Arial"/>
              <a:cs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" y="1668315"/>
            <a:ext cx="672145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94005" lvl="1">
              <a:lnSpc>
                <a:spcPct val="150000"/>
              </a:lnSpc>
              <a:spcBef>
                <a:spcPts val="155"/>
              </a:spcBef>
              <a:buClr>
                <a:srgbClr val="3333B2"/>
              </a:buClr>
              <a:buSzPct val="90000"/>
              <a:tabLst>
                <a:tab pos="422275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Let’s say we want to change it to [2015, “CSCA08”, 900, True]</a:t>
            </a:r>
            <a:endParaRPr lang="en-US" altLang="zh-CN" spc="-10" dirty="0">
              <a:latin typeface="Arial"/>
              <a:cs typeface="Arial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52400" y="823329"/>
            <a:ext cx="30046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4780" indent="-132715">
              <a:lnSpc>
                <a:spcPct val="100000"/>
              </a:lnSpc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z="2000" spc="-10" dirty="0" smtClean="0">
                <a:latin typeface="Arial"/>
                <a:cs typeface="Arial"/>
              </a:rPr>
              <a:t>Mutable (list is mutable)</a:t>
            </a:r>
            <a:endParaRPr lang="en-US" altLang="zh-CN" sz="2000" spc="-10" dirty="0">
              <a:latin typeface="Arial"/>
              <a:cs typeface="Arial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77617" y="2711557"/>
            <a:ext cx="35250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4780" indent="-132715"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z="2000" spc="-10" dirty="0" smtClean="0">
                <a:latin typeface="Arial"/>
                <a:cs typeface="Arial"/>
              </a:rPr>
              <a:t>Immutable (</a:t>
            </a:r>
            <a:r>
              <a:rPr lang="en-US" altLang="zh-CN" sz="2000" spc="-10" dirty="0" err="1" smtClean="0">
                <a:latin typeface="Arial"/>
                <a:cs typeface="Arial"/>
              </a:rPr>
              <a:t>str</a:t>
            </a:r>
            <a:r>
              <a:rPr lang="en-US" altLang="zh-CN" sz="2000" spc="-10" dirty="0" smtClean="0">
                <a:latin typeface="Arial"/>
                <a:cs typeface="Arial"/>
              </a:rPr>
              <a:t> is immutable)</a:t>
            </a:r>
            <a:endParaRPr lang="en-US" altLang="zh-CN" sz="2000" spc="-10" dirty="0">
              <a:latin typeface="Arial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3586993"/>
            <a:ext cx="60198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4005" lvl="1">
              <a:lnSpc>
                <a:spcPct val="150000"/>
              </a:lnSpc>
              <a:spcBef>
                <a:spcPts val="155"/>
              </a:spcBef>
              <a:buClr>
                <a:srgbClr val="3333B2"/>
              </a:buClr>
              <a:buSzPct val="90000"/>
              <a:tabLst>
                <a:tab pos="422275" algn="l"/>
              </a:tabLst>
            </a:pPr>
            <a:r>
              <a:rPr lang="en-US" altLang="zh-CN" spc="-10" dirty="0">
                <a:latin typeface="Arial"/>
                <a:cs typeface="Arial"/>
              </a:rPr>
              <a:t>Let’s say we want to change </a:t>
            </a:r>
            <a:r>
              <a:rPr lang="en-US" altLang="zh-CN" spc="-10" dirty="0" smtClean="0">
                <a:latin typeface="Arial"/>
                <a:cs typeface="Arial"/>
              </a:rPr>
              <a:t>it </a:t>
            </a:r>
            <a:r>
              <a:rPr lang="en-US" altLang="zh-CN" spc="-10" dirty="0">
                <a:latin typeface="Arial"/>
                <a:cs typeface="Arial"/>
              </a:rPr>
              <a:t>to “CSCB08”</a:t>
            </a:r>
          </a:p>
        </p:txBody>
      </p:sp>
      <p:sp>
        <p:nvSpPr>
          <p:cNvPr id="5" name="Rectangle 4"/>
          <p:cNvSpPr/>
          <p:nvPr/>
        </p:nvSpPr>
        <p:spPr>
          <a:xfrm>
            <a:off x="476250" y="4368800"/>
            <a:ext cx="6972300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4005" lvl="1">
              <a:lnSpc>
                <a:spcPct val="150000"/>
              </a:lnSpc>
              <a:spcBef>
                <a:spcPts val="155"/>
              </a:spcBef>
              <a:buClr>
                <a:srgbClr val="3333B2"/>
              </a:buClr>
              <a:buSzPct val="90000"/>
              <a:tabLst>
                <a:tab pos="422275" algn="l"/>
              </a:tabLst>
            </a:pPr>
            <a:r>
              <a:rPr lang="en-US" altLang="zh-CN" spc="-10" dirty="0" err="1">
                <a:latin typeface="Arial"/>
                <a:cs typeface="Arial"/>
              </a:rPr>
              <a:t>my_str</a:t>
            </a:r>
            <a:r>
              <a:rPr lang="en-US" altLang="zh-CN" spc="-10" dirty="0">
                <a:latin typeface="Arial"/>
                <a:cs typeface="Arial"/>
              </a:rPr>
              <a:t> = “CSCB08” </a:t>
            </a:r>
            <a:r>
              <a:rPr lang="en-US" altLang="zh-CN" b="1" spc="-10" dirty="0">
                <a:solidFill>
                  <a:srgbClr val="3333B2"/>
                </a:solidFill>
                <a:latin typeface="Arial"/>
                <a:cs typeface="Arial"/>
              </a:rPr>
              <a:t>(assign a new value to the variable)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50073" y="3977897"/>
            <a:ext cx="4072269" cy="4565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94005" lvl="1">
              <a:lnSpc>
                <a:spcPct val="150000"/>
              </a:lnSpc>
              <a:spcBef>
                <a:spcPts val="155"/>
              </a:spcBef>
              <a:buClr>
                <a:srgbClr val="3333B2"/>
              </a:buClr>
              <a:buSzPct val="90000"/>
              <a:tabLst>
                <a:tab pos="422275" algn="l"/>
              </a:tabLst>
            </a:pPr>
            <a:r>
              <a:rPr lang="en-US" altLang="zh-CN" spc="-10" dirty="0" err="1" smtClean="0">
                <a:latin typeface="Arial"/>
                <a:cs typeface="Arial"/>
              </a:rPr>
              <a:t>my_str</a:t>
            </a:r>
            <a:r>
              <a:rPr lang="en-US" altLang="zh-CN" spc="-10" dirty="0" smtClean="0">
                <a:latin typeface="Arial"/>
                <a:cs typeface="Arial"/>
              </a:rPr>
              <a:t>[3] = “B” </a:t>
            </a:r>
            <a:r>
              <a:rPr lang="en-US" altLang="zh-CN" b="1" spc="-10" dirty="0" smtClean="0">
                <a:solidFill>
                  <a:srgbClr val="3333B2"/>
                </a:solidFill>
                <a:latin typeface="Arial"/>
                <a:cs typeface="Arial"/>
              </a:rPr>
              <a:t>(this would crash!)</a:t>
            </a:r>
            <a:endParaRPr lang="en-US" altLang="zh-CN" b="1" spc="-10" dirty="0">
              <a:solidFill>
                <a:srgbClr val="3333B2"/>
              </a:solidFill>
              <a:latin typeface="Arial"/>
              <a:cs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47577" y="3136011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3333B2"/>
                </a:solidFill>
              </a:rPr>
              <a:t>1</a:t>
            </a:r>
            <a:endParaRPr lang="zh-CN" altLang="en-US" sz="1600" b="1" dirty="0">
              <a:solidFill>
                <a:srgbClr val="3333B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99012" y="3136011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3333B2"/>
                </a:solidFill>
              </a:rPr>
              <a:t>2</a:t>
            </a:r>
            <a:endParaRPr lang="zh-CN" altLang="en-US" sz="1600" b="1" dirty="0">
              <a:solidFill>
                <a:srgbClr val="3333B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61878" y="3136011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3333B2"/>
                </a:solidFill>
              </a:rPr>
              <a:t>3</a:t>
            </a:r>
            <a:endParaRPr lang="zh-CN" altLang="en-US" sz="1600" b="1" dirty="0">
              <a:solidFill>
                <a:srgbClr val="3333B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93788" y="3136011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3333B2"/>
                </a:solidFill>
              </a:rPr>
              <a:t>4</a:t>
            </a:r>
            <a:endParaRPr lang="zh-CN" altLang="en-US" sz="1600" b="1" dirty="0">
              <a:solidFill>
                <a:srgbClr val="3333B2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533336" y="3136011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3333B2"/>
                </a:solidFill>
              </a:rPr>
              <a:t>5</a:t>
            </a:r>
            <a:endParaRPr lang="zh-CN" altLang="en-US" sz="1600" b="1" dirty="0">
              <a:solidFill>
                <a:srgbClr val="3333B2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03448" y="1187063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3333B2"/>
                </a:solidFill>
              </a:rPr>
              <a:t>0</a:t>
            </a:r>
            <a:endParaRPr lang="zh-CN" altLang="en-US" sz="1600" b="1" dirty="0">
              <a:solidFill>
                <a:srgbClr val="3333B2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265036" y="1195020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3333B2"/>
                </a:solidFill>
              </a:rPr>
              <a:t>3</a:t>
            </a:r>
            <a:endParaRPr lang="zh-CN" altLang="en-US" sz="1600" b="1" dirty="0">
              <a:solidFill>
                <a:srgbClr val="3333B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934368" y="1242769"/>
            <a:ext cx="1012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3333B2"/>
                </a:solidFill>
              </a:rPr>
              <a:t>change</a:t>
            </a:r>
            <a:endParaRPr lang="zh-CN" altLang="en-US" b="1" dirty="0">
              <a:solidFill>
                <a:srgbClr val="3333B2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6228221" y="1585245"/>
            <a:ext cx="74036" cy="246505"/>
          </a:xfrm>
          <a:prstGeom prst="straightConnector1">
            <a:avLst/>
          </a:prstGeom>
          <a:ln>
            <a:solidFill>
              <a:srgbClr val="3333B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343400" y="3158032"/>
            <a:ext cx="1012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3333B2"/>
                </a:solidFill>
              </a:rPr>
              <a:t>change</a:t>
            </a:r>
            <a:endParaRPr lang="zh-CN" altLang="en-US" b="1" dirty="0">
              <a:solidFill>
                <a:srgbClr val="3333B2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765240" y="3500508"/>
            <a:ext cx="15275" cy="233093"/>
          </a:xfrm>
          <a:prstGeom prst="straightConnector1">
            <a:avLst/>
          </a:prstGeom>
          <a:ln>
            <a:solidFill>
              <a:srgbClr val="3333B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5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2389</TotalTime>
  <Words>175</Words>
  <Application>Microsoft Office PowerPoint</Application>
  <PresentationFormat>Custom</PresentationFormat>
  <Paragraphs>48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CSCA08 Fall 2015 - Week 1 - Welcome</dc:title>
  <dc:creator>Brian Harrington</dc:creator>
  <cp:lastModifiedBy>Administrator</cp:lastModifiedBy>
  <cp:revision>110</cp:revision>
  <cp:lastPrinted>2015-09-29T06:58:36Z</cp:lastPrinted>
  <dcterms:created xsi:type="dcterms:W3CDTF">2015-09-13T12:40:54Z</dcterms:created>
  <dcterms:modified xsi:type="dcterms:W3CDTF">2015-10-20T03:18:35Z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2015-09-08T00:00:00Z</vt:filetime>
  </property>
  <property fmtid="{D5CDD505-2E9C-101B-9397-08002B2CF9AE}" pid="3" name="LastSaved">
    <vt:filetime>2015-09-13T00:00:00Z</vt:filetime>
  </property>
</Properties>
</file>