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95" r:id="rId3"/>
    <p:sldId id="279" r:id="rId4"/>
    <p:sldId id="296" r:id="rId5"/>
    <p:sldId id="298" r:id="rId6"/>
    <p:sldId id="297" r:id="rId7"/>
  </p:sldIdLst>
  <p:sldSz cx="7620000" cy="5080000"/>
  <p:notesSz cx="7620000" cy="5080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6305" autoAdjust="0"/>
  </p:normalViewPr>
  <p:slideViewPr>
    <p:cSldViewPr>
      <p:cViewPr varScale="1">
        <p:scale>
          <a:sx n="145" d="100"/>
          <a:sy n="145" d="100"/>
        </p:scale>
        <p:origin x="414" y="12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316413" y="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19EC8-BE9D-4E08-A169-24E20B2CCF62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24125" y="635000"/>
            <a:ext cx="2571750" cy="1714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62000" y="2444750"/>
            <a:ext cx="6096000" cy="2000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2600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316413" y="482600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BC97B-B2CF-4C89-AC06-F5123F11A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81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614" y="1074801"/>
            <a:ext cx="3916965" cy="7280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229" y="1941576"/>
            <a:ext cx="3225736" cy="8667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11/10/2015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11/10/2015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2712086" y="1270000"/>
            <a:ext cx="10032368" cy="3018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409" y="797433"/>
            <a:ext cx="4147375" cy="22882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6786" y="3224403"/>
            <a:ext cx="1474622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409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11/10/2015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7900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914400" y="1168677"/>
            <a:ext cx="5791200" cy="856570"/>
            <a:chOff x="309192" y="754011"/>
            <a:chExt cx="7310808" cy="856570"/>
          </a:xfrm>
        </p:grpSpPr>
        <p:sp>
          <p:nvSpPr>
            <p:cNvPr id="6" name="object 9"/>
            <p:cNvSpPr/>
            <p:nvPr/>
          </p:nvSpPr>
          <p:spPr>
            <a:xfrm>
              <a:off x="309192" y="754011"/>
              <a:ext cx="7310808" cy="122610"/>
            </a:xfrm>
            <a:custGeom>
              <a:avLst/>
              <a:gdLst/>
              <a:ahLst/>
              <a:cxnLst/>
              <a:rect l="l" t="t" r="r" b="b"/>
              <a:pathLst>
                <a:path w="3989652" h="82384">
                  <a:moveTo>
                    <a:pt x="3938852" y="0"/>
                  </a:moveTo>
                  <a:lnTo>
                    <a:pt x="41300" y="896"/>
                  </a:lnTo>
                  <a:lnTo>
                    <a:pt x="7786" y="23856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8755" y="41300"/>
                  </a:lnTo>
                  <a:lnTo>
                    <a:pt x="3965796" y="7786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5"/>
            <p:cNvSpPr/>
            <p:nvPr/>
          </p:nvSpPr>
          <p:spPr>
            <a:xfrm>
              <a:off x="309192" y="798430"/>
              <a:ext cx="7310808" cy="812151"/>
            </a:xfrm>
            <a:custGeom>
              <a:avLst/>
              <a:gdLst/>
              <a:ahLst/>
              <a:cxnLst/>
              <a:rect l="l" t="t" r="r" b="b"/>
              <a:pathLst>
                <a:path w="3989652" h="545698">
                  <a:moveTo>
                    <a:pt x="3989652" y="0"/>
                  </a:moveTo>
                  <a:lnTo>
                    <a:pt x="0" y="0"/>
                  </a:lnTo>
                  <a:lnTo>
                    <a:pt x="0" y="494898"/>
                  </a:lnTo>
                  <a:lnTo>
                    <a:pt x="16636" y="532412"/>
                  </a:lnTo>
                  <a:lnTo>
                    <a:pt x="3938852" y="545698"/>
                  </a:lnTo>
                  <a:lnTo>
                    <a:pt x="3953095" y="543653"/>
                  </a:lnTo>
                  <a:lnTo>
                    <a:pt x="3984215" y="517695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11" name="object 21"/>
          <p:cNvSpPr txBox="1"/>
          <p:nvPr/>
        </p:nvSpPr>
        <p:spPr>
          <a:xfrm>
            <a:off x="1864996" y="1244600"/>
            <a:ext cx="3890008" cy="6976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2400" spc="-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sz="2400" spc="-1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sz="2400" spc="-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sz="2400" spc="1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sz="2400" spc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r>
              <a:rPr sz="2400" spc="-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  <a:r>
              <a:rPr sz="2400" spc="4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400" spc="-114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</a:t>
            </a:r>
            <a:r>
              <a:rPr spc="17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spc="17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spc="9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spc="14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400" spc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</a:t>
            </a:r>
            <a:r>
              <a:rPr sz="2400" spc="-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algn="ctr">
              <a:lnSpc>
                <a:spcPct val="100000"/>
              </a:lnSpc>
              <a:spcBef>
                <a:spcPts val="345"/>
              </a:spcBef>
            </a:pPr>
            <a:r>
              <a:rPr sz="1600" spc="3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</a:t>
            </a:r>
            <a:r>
              <a:rPr sz="1050" spc="1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EE</a:t>
            </a:r>
            <a:r>
              <a:rPr sz="1050" spc="6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sz="1050" spc="9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sz="1600" spc="-7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 – Object-Oriented Programing(OOP)</a:t>
            </a:r>
            <a:endParaRPr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365"/>
            <a:ext cx="7620000" cy="418922"/>
          </a:xfrm>
          <a:prstGeom prst="rect">
            <a:avLst/>
          </a:prstGeom>
        </p:spPr>
      </p:pic>
      <p:sp>
        <p:nvSpPr>
          <p:cNvPr id="13" name="object 23"/>
          <p:cNvSpPr/>
          <p:nvPr/>
        </p:nvSpPr>
        <p:spPr>
          <a:xfrm>
            <a:off x="5791200" y="3987800"/>
            <a:ext cx="1462948" cy="643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22"/>
          <p:cNvSpPr txBox="1"/>
          <p:nvPr/>
        </p:nvSpPr>
        <p:spPr>
          <a:xfrm>
            <a:off x="2273152" y="2768600"/>
            <a:ext cx="3073696" cy="304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5" dirty="0" smtClean="0">
                <a:latin typeface="Arial"/>
                <a:cs typeface="Arial"/>
              </a:rPr>
              <a:t>Uni</a:t>
            </a:r>
            <a:r>
              <a:rPr sz="1200" spc="-25" dirty="0" smtClean="0">
                <a:latin typeface="Arial"/>
                <a:cs typeface="Arial"/>
              </a:rPr>
              <a:t>v</a:t>
            </a:r>
            <a:r>
              <a:rPr sz="1200" spc="-5" dirty="0" smtClean="0">
                <a:latin typeface="Arial"/>
                <a:cs typeface="Arial"/>
              </a:rPr>
              <a:t>ersity of </a:t>
            </a:r>
            <a:r>
              <a:rPr sz="1200" spc="-105" dirty="0" smtClean="0">
                <a:latin typeface="Arial"/>
                <a:cs typeface="Arial"/>
              </a:rPr>
              <a:t>T</a:t>
            </a:r>
            <a:r>
              <a:rPr sz="1200" spc="-5" dirty="0" smtClean="0">
                <a:latin typeface="Arial"/>
                <a:cs typeface="Arial"/>
              </a:rPr>
              <a:t>oronto Scarborough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27043" y="3149600"/>
            <a:ext cx="19659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-10" dirty="0" smtClean="0">
                <a:latin typeface="Arial"/>
                <a:cs typeface="Arial"/>
              </a:rPr>
              <a:t>November 10</a:t>
            </a:r>
            <a:r>
              <a:rPr lang="en-US" altLang="zh-CN" sz="1600" spc="-5" dirty="0" smtClean="0">
                <a:latin typeface="Arial"/>
                <a:cs typeface="Arial"/>
              </a:rPr>
              <a:t>, </a:t>
            </a:r>
            <a:r>
              <a:rPr lang="en-US" altLang="zh-CN" sz="1600" spc="-10" dirty="0" smtClean="0">
                <a:latin typeface="Arial"/>
                <a:cs typeface="Arial"/>
              </a:rPr>
              <a:t>2015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80446" y="2201446"/>
            <a:ext cx="16591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-10" dirty="0" smtClean="0">
                <a:latin typeface="Arial"/>
                <a:cs typeface="Arial"/>
              </a:rPr>
              <a:t>Bo(Kenny) Zhao</a:t>
            </a:r>
            <a:endParaRPr lang="en-US" altLang="zh-CN"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882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LEARNING OBJECTIVES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1582920"/>
            <a:ext cx="57836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Create your own classes and methods </a:t>
            </a:r>
            <a:r>
              <a:rPr lang="en-US" altLang="zh-CN" sz="2000" spc="-10" dirty="0" smtClean="0">
                <a:solidFill>
                  <a:srgbClr val="3333B2"/>
                </a:solidFill>
                <a:latin typeface="Arial"/>
                <a:cs typeface="Arial"/>
              </a:rPr>
              <a:t>(~35 mins)</a:t>
            </a:r>
            <a:endParaRPr lang="en-US" altLang="zh-CN" sz="2000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981693"/>
            <a:ext cx="55140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At the end of the tutorial, you will be able to … 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88100" y="1983030"/>
            <a:ext cx="25346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Person example</a:t>
            </a:r>
          </a:p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Event-Day example</a:t>
            </a:r>
          </a:p>
        </p:txBody>
      </p:sp>
    </p:spTree>
    <p:extLst>
      <p:ext uri="{BB962C8B-B14F-4D97-AF65-F5344CB8AC3E}">
        <p14:creationId xmlns:p14="http://schemas.microsoft.com/office/powerpoint/2010/main" val="53284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714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OOP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939800"/>
            <a:ext cx="220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What is an object?</a:t>
            </a:r>
          </a:p>
        </p:txBody>
      </p:sp>
      <p:pic>
        <p:nvPicPr>
          <p:cNvPr id="1026" name="Picture 2" descr="http://www.brianharrington.net/images/BrianHarrington_forWe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89" y="1419456"/>
            <a:ext cx="2332137" cy="310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vignette1.wikia.nocookie.net/josh100lubu/images/4/40/18360-doge-doge-simple.jpg/revision/latest?cb=2015062605174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78" r="11864" b="22743"/>
          <a:stretch/>
        </p:blipFill>
        <p:spPr bwMode="auto">
          <a:xfrm>
            <a:off x="2750836" y="1244600"/>
            <a:ext cx="1681675" cy="164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colorkiddo.com/wp-content/uploads/2013/10/Top-Super-Race-Car-Angle-View-Coloring-Page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4" b="9319"/>
          <a:stretch/>
        </p:blipFill>
        <p:spPr bwMode="auto">
          <a:xfrm>
            <a:off x="2606936" y="3349735"/>
            <a:ext cx="2145253" cy="120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encrypted-tbn1.gstatic.com/images?q=tbn:ANd9GcRTw3sihA91lq0campeGU5q9jZWqg1Qkl0uNxnRSssGXicgnz7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666" y="928471"/>
            <a:ext cx="1276595" cy="185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vignette2.wikia.nocookie.net/uncyclopedia/images/8/88/Triangle(shape).jpg/revision/latest?cb=2012121414051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319091"/>
            <a:ext cx="16002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encrypted-tbn3.gstatic.com/images?q=tbn:ANd9GcRWw2eN1Te69tVL8CDFRgM0iSmb_XNTP0w8i4vfvOwpK9df033Iu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9" y="3057756"/>
            <a:ext cx="2713291" cy="192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81000" y="4643116"/>
            <a:ext cx="3842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A: Everything is an object in Python.</a:t>
            </a:r>
            <a:endParaRPr lang="en-US" altLang="zh-CN" dirty="0">
              <a:solidFill>
                <a:srgbClr val="3333B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245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714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OOP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939800"/>
            <a:ext cx="4260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How do we represent them in Python?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1930400"/>
            <a:ext cx="314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1</a:t>
            </a:r>
            <a:r>
              <a:rPr lang="en-US" altLang="zh-CN" spc="-10" baseline="30000" dirty="0" smtClean="0">
                <a:latin typeface="Arial"/>
                <a:cs typeface="Arial"/>
              </a:rPr>
              <a:t>st</a:t>
            </a:r>
            <a:r>
              <a:rPr lang="en-US" altLang="zh-CN" spc="-10" dirty="0" smtClean="0">
                <a:latin typeface="Arial"/>
                <a:cs typeface="Arial"/>
              </a:rPr>
              <a:t> approach: using a string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659" y="2406650"/>
            <a:ext cx="5061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“Brian, 32, Male, 123 Sesame Street, Professor”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2882900"/>
            <a:ext cx="2916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2</a:t>
            </a:r>
            <a:r>
              <a:rPr lang="en-US" altLang="zh-CN" spc="-10" baseline="30000" dirty="0" smtClean="0">
                <a:latin typeface="Arial"/>
                <a:cs typeface="Arial"/>
              </a:rPr>
              <a:t>nd</a:t>
            </a:r>
            <a:r>
              <a:rPr lang="en-US" altLang="zh-CN" spc="-10" dirty="0" smtClean="0">
                <a:latin typeface="Arial"/>
                <a:cs typeface="Arial"/>
              </a:rPr>
              <a:t> approach: using a list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659" y="3359150"/>
            <a:ext cx="5640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[“Brian”, 32, “Male”, “123 Sesame Street”, “Professor”]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200" y="3835400"/>
            <a:ext cx="3580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3</a:t>
            </a:r>
            <a:r>
              <a:rPr lang="en-US" altLang="zh-CN" spc="-10" baseline="30000" dirty="0" smtClean="0">
                <a:latin typeface="Arial"/>
                <a:cs typeface="Arial"/>
              </a:rPr>
              <a:t>rd</a:t>
            </a:r>
            <a:r>
              <a:rPr lang="en-US" altLang="zh-CN" spc="-10" dirty="0" smtClean="0">
                <a:latin typeface="Arial"/>
                <a:cs typeface="Arial"/>
              </a:rPr>
              <a:t> approach: using a dictionary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2659" y="4271248"/>
            <a:ext cx="63498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{“name”: “Brian”, “age”: 32, “gender”: “Male”, </a:t>
            </a: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   </a:t>
            </a:r>
            <a:r>
              <a:rPr lang="en-US" altLang="zh-CN" spc="-10" dirty="0" smtClean="0">
                <a:latin typeface="Arial"/>
                <a:cs typeface="Arial"/>
              </a:rPr>
              <a:t>“</a:t>
            </a:r>
            <a:r>
              <a:rPr lang="en-US" altLang="zh-CN" spc="-10" dirty="0" smtClean="0">
                <a:latin typeface="Arial"/>
                <a:cs typeface="Arial"/>
              </a:rPr>
              <a:t>occupation”: “Professor”, “address”: </a:t>
            </a:r>
            <a:r>
              <a:rPr lang="en-US" altLang="zh-CN" spc="-10" dirty="0">
                <a:latin typeface="Arial"/>
                <a:cs typeface="Arial"/>
              </a:rPr>
              <a:t>“123 Sesame Street</a:t>
            </a:r>
            <a:r>
              <a:rPr lang="en-US" altLang="zh-CN" spc="-10" dirty="0" smtClean="0">
                <a:latin typeface="Arial"/>
                <a:cs typeface="Arial"/>
              </a:rPr>
              <a:t>”}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5063" y="1390092"/>
            <a:ext cx="3648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e.g. representing Brian in Python</a:t>
            </a:r>
          </a:p>
        </p:txBody>
      </p:sp>
    </p:spTree>
    <p:extLst>
      <p:ext uri="{BB962C8B-B14F-4D97-AF65-F5344CB8AC3E}">
        <p14:creationId xmlns:p14="http://schemas.microsoft.com/office/powerpoint/2010/main" val="177450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714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OOP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939800"/>
            <a:ext cx="5438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4</a:t>
            </a:r>
            <a:r>
              <a:rPr lang="en-US" altLang="zh-CN" spc="-10" baseline="30000" dirty="0" smtClean="0">
                <a:latin typeface="Arial"/>
                <a:cs typeface="Arial"/>
              </a:rPr>
              <a:t>th</a:t>
            </a:r>
            <a:r>
              <a:rPr lang="en-US" altLang="zh-CN" spc="-10" dirty="0" smtClean="0">
                <a:latin typeface="Arial"/>
                <a:cs typeface="Arial"/>
              </a:rPr>
              <a:t> approach: creating our own Person class(OOP)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309132"/>
            <a:ext cx="6934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400" spc="-10" dirty="0">
                <a:latin typeface="Arial"/>
                <a:cs typeface="Arial"/>
              </a:rPr>
              <a:t>class Person():</a:t>
            </a:r>
          </a:p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400" spc="-10" dirty="0">
                <a:latin typeface="Arial"/>
                <a:cs typeface="Arial"/>
              </a:rPr>
              <a:t>    '''A class to represent a human being'''</a:t>
            </a:r>
          </a:p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400" spc="-10" dirty="0">
                <a:latin typeface="Arial"/>
                <a:cs typeface="Arial"/>
              </a:rPr>
              <a:t>    </a:t>
            </a:r>
          </a:p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400" spc="-10" dirty="0">
                <a:latin typeface="Arial"/>
                <a:cs typeface="Arial"/>
              </a:rPr>
              <a:t>    </a:t>
            </a:r>
            <a:r>
              <a:rPr lang="en-US" altLang="zh-CN" sz="1400" spc="-10" dirty="0" err="1">
                <a:latin typeface="Arial"/>
                <a:cs typeface="Arial"/>
              </a:rPr>
              <a:t>def</a:t>
            </a:r>
            <a:r>
              <a:rPr lang="en-US" altLang="zh-CN" sz="1400" spc="-10" dirty="0">
                <a:latin typeface="Arial"/>
                <a:cs typeface="Arial"/>
              </a:rPr>
              <a:t> __</a:t>
            </a:r>
            <a:r>
              <a:rPr lang="en-US" altLang="zh-CN" sz="1400" spc="-10" dirty="0" err="1">
                <a:latin typeface="Arial"/>
                <a:cs typeface="Arial"/>
              </a:rPr>
              <a:t>init</a:t>
            </a:r>
            <a:r>
              <a:rPr lang="en-US" altLang="zh-CN" sz="1400" spc="-10" dirty="0">
                <a:latin typeface="Arial"/>
                <a:cs typeface="Arial"/>
              </a:rPr>
              <a:t>__(self, name, age, gender, address, </a:t>
            </a:r>
            <a:r>
              <a:rPr lang="en-US" altLang="zh-CN" sz="1400" spc="-10" dirty="0" smtClean="0">
                <a:latin typeface="Arial"/>
                <a:cs typeface="Arial"/>
              </a:rPr>
              <a:t>occupation):</a:t>
            </a:r>
            <a:endParaRPr lang="en-US" altLang="zh-CN" sz="1400" spc="-1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400" spc="-10" dirty="0">
                <a:latin typeface="Arial"/>
                <a:cs typeface="Arial"/>
              </a:rPr>
              <a:t>        '''(Person, </a:t>
            </a:r>
            <a:r>
              <a:rPr lang="en-US" altLang="zh-CN" sz="1400" spc="-10" dirty="0" err="1">
                <a:latin typeface="Arial"/>
                <a:cs typeface="Arial"/>
              </a:rPr>
              <a:t>str</a:t>
            </a:r>
            <a:r>
              <a:rPr lang="en-US" altLang="zh-CN" sz="1400" spc="-10" dirty="0">
                <a:latin typeface="Arial"/>
                <a:cs typeface="Arial"/>
              </a:rPr>
              <a:t>, </a:t>
            </a:r>
            <a:r>
              <a:rPr lang="en-US" altLang="zh-CN" sz="1400" spc="-10" dirty="0" err="1">
                <a:latin typeface="Arial"/>
                <a:cs typeface="Arial"/>
              </a:rPr>
              <a:t>int</a:t>
            </a:r>
            <a:r>
              <a:rPr lang="en-US" altLang="zh-CN" sz="1400" spc="-10" dirty="0">
                <a:latin typeface="Arial"/>
                <a:cs typeface="Arial"/>
              </a:rPr>
              <a:t>, </a:t>
            </a:r>
            <a:r>
              <a:rPr lang="en-US" altLang="zh-CN" sz="1400" spc="-10" dirty="0" err="1">
                <a:latin typeface="Arial"/>
                <a:cs typeface="Arial"/>
              </a:rPr>
              <a:t>str</a:t>
            </a:r>
            <a:r>
              <a:rPr lang="en-US" altLang="zh-CN" sz="1400" spc="-10" dirty="0">
                <a:latin typeface="Arial"/>
                <a:cs typeface="Arial"/>
              </a:rPr>
              <a:t>, </a:t>
            </a:r>
            <a:r>
              <a:rPr lang="en-US" altLang="zh-CN" sz="1400" spc="-10" dirty="0" err="1">
                <a:latin typeface="Arial"/>
                <a:cs typeface="Arial"/>
              </a:rPr>
              <a:t>str</a:t>
            </a:r>
            <a:r>
              <a:rPr lang="en-US" altLang="zh-CN" sz="1400" spc="-10" dirty="0">
                <a:latin typeface="Arial"/>
                <a:cs typeface="Arial"/>
              </a:rPr>
              <a:t>, </a:t>
            </a:r>
            <a:r>
              <a:rPr lang="en-US" altLang="zh-CN" sz="1400" spc="-10" dirty="0" err="1" smtClean="0">
                <a:latin typeface="Arial"/>
                <a:cs typeface="Arial"/>
              </a:rPr>
              <a:t>str</a:t>
            </a:r>
            <a:r>
              <a:rPr lang="en-US" altLang="zh-CN" sz="1400" spc="-10" dirty="0" smtClean="0">
                <a:latin typeface="Arial"/>
                <a:cs typeface="Arial"/>
              </a:rPr>
              <a:t>) </a:t>
            </a:r>
            <a:r>
              <a:rPr lang="en-US" altLang="zh-CN" sz="1400" spc="-10" dirty="0">
                <a:latin typeface="Arial"/>
                <a:cs typeface="Arial"/>
              </a:rPr>
              <a:t>-&gt; </a:t>
            </a:r>
            <a:r>
              <a:rPr lang="en-US" altLang="zh-CN" sz="1400" spc="-10" dirty="0" err="1">
                <a:latin typeface="Arial"/>
                <a:cs typeface="Arial"/>
              </a:rPr>
              <a:t>NoneType</a:t>
            </a:r>
            <a:endParaRPr lang="en-US" altLang="zh-CN" sz="1400" spc="-1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400" spc="-10" dirty="0">
                <a:latin typeface="Arial"/>
                <a:cs typeface="Arial"/>
              </a:rPr>
              <a:t>        Create a new person named name, who is age years old, has home address,</a:t>
            </a:r>
          </a:p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400" spc="-10" dirty="0">
                <a:latin typeface="Arial"/>
                <a:cs typeface="Arial"/>
              </a:rPr>
              <a:t>        gender, occupation and blood type.</a:t>
            </a:r>
          </a:p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400" spc="-10" dirty="0">
                <a:latin typeface="Arial"/>
                <a:cs typeface="Arial"/>
              </a:rPr>
              <a:t>        REQ: age &gt;=0</a:t>
            </a:r>
          </a:p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400" spc="-10" dirty="0">
                <a:latin typeface="Arial"/>
                <a:cs typeface="Arial"/>
              </a:rPr>
              <a:t>        '''        </a:t>
            </a:r>
          </a:p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400" spc="-10" dirty="0">
                <a:latin typeface="Arial"/>
                <a:cs typeface="Arial"/>
              </a:rPr>
              <a:t>        self.name = name</a:t>
            </a:r>
          </a:p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400" spc="-10" dirty="0">
                <a:latin typeface="Arial"/>
                <a:cs typeface="Arial"/>
              </a:rPr>
              <a:t>        </a:t>
            </a:r>
            <a:r>
              <a:rPr lang="en-US" altLang="zh-CN" sz="1400" spc="-10" dirty="0" err="1">
                <a:latin typeface="Arial"/>
                <a:cs typeface="Arial"/>
              </a:rPr>
              <a:t>self.age</a:t>
            </a:r>
            <a:r>
              <a:rPr lang="en-US" altLang="zh-CN" sz="1400" spc="-10" dirty="0">
                <a:latin typeface="Arial"/>
                <a:cs typeface="Arial"/>
              </a:rPr>
              <a:t> = age</a:t>
            </a:r>
          </a:p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400" spc="-10" dirty="0">
                <a:latin typeface="Arial"/>
                <a:cs typeface="Arial"/>
              </a:rPr>
              <a:t>        </a:t>
            </a:r>
            <a:r>
              <a:rPr lang="en-US" altLang="zh-CN" sz="1400" spc="-10" dirty="0" err="1">
                <a:latin typeface="Arial"/>
                <a:cs typeface="Arial"/>
              </a:rPr>
              <a:t>self.gender</a:t>
            </a:r>
            <a:r>
              <a:rPr lang="en-US" altLang="zh-CN" sz="1400" spc="-10" dirty="0">
                <a:latin typeface="Arial"/>
                <a:cs typeface="Arial"/>
              </a:rPr>
              <a:t> = gender</a:t>
            </a:r>
          </a:p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400" spc="-10" dirty="0">
                <a:latin typeface="Arial"/>
                <a:cs typeface="Arial"/>
              </a:rPr>
              <a:t>        </a:t>
            </a:r>
            <a:r>
              <a:rPr lang="en-US" altLang="zh-CN" sz="1400" spc="-10" dirty="0" err="1">
                <a:latin typeface="Arial"/>
                <a:cs typeface="Arial"/>
              </a:rPr>
              <a:t>self.address</a:t>
            </a:r>
            <a:r>
              <a:rPr lang="en-US" altLang="zh-CN" sz="1400" spc="-10" dirty="0">
                <a:latin typeface="Arial"/>
                <a:cs typeface="Arial"/>
              </a:rPr>
              <a:t> = address</a:t>
            </a:r>
          </a:p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400" spc="-10" dirty="0">
                <a:latin typeface="Arial"/>
                <a:cs typeface="Arial"/>
              </a:rPr>
              <a:t>        </a:t>
            </a:r>
            <a:r>
              <a:rPr lang="en-US" altLang="zh-CN" sz="1400" spc="-10" dirty="0" err="1">
                <a:latin typeface="Arial"/>
                <a:cs typeface="Arial"/>
              </a:rPr>
              <a:t>self.occupation</a:t>
            </a:r>
            <a:r>
              <a:rPr lang="en-US" altLang="zh-CN" sz="1400" spc="-10" dirty="0">
                <a:latin typeface="Arial"/>
                <a:cs typeface="Arial"/>
              </a:rPr>
              <a:t> = occupation</a:t>
            </a:r>
          </a:p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400" spc="-10" dirty="0">
                <a:latin typeface="Arial"/>
                <a:cs typeface="Arial"/>
              </a:rPr>
              <a:t>    </a:t>
            </a:r>
          </a:p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400" spc="-10" dirty="0" err="1">
                <a:latin typeface="Arial"/>
                <a:cs typeface="Arial"/>
              </a:rPr>
              <a:t>brian</a:t>
            </a:r>
            <a:r>
              <a:rPr lang="en-US" altLang="zh-CN" sz="1400" spc="-10" dirty="0">
                <a:latin typeface="Arial"/>
                <a:cs typeface="Arial"/>
              </a:rPr>
              <a:t> = Person('Brian', 32, 'Male', '123 Sesame Street', 'Professor</a:t>
            </a:r>
            <a:r>
              <a:rPr lang="en-US" altLang="zh-CN" sz="1400" spc="-10" dirty="0" smtClean="0">
                <a:latin typeface="Arial"/>
                <a:cs typeface="Arial"/>
              </a:rPr>
              <a:t>')</a:t>
            </a:r>
            <a:endParaRPr lang="en-US" altLang="zh-CN" sz="1400" spc="-1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605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831080" y="998635"/>
            <a:ext cx="1600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780" marR="132080" indent="-132715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Question 1</a:t>
            </a:r>
            <a:endParaRPr lang="en-US" altLang="zh-CN" dirty="0"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1065228"/>
            <a:ext cx="740011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400" dirty="0" err="1"/>
              <a:t>def</a:t>
            </a:r>
            <a:r>
              <a:rPr lang="en-US" altLang="zh-CN" sz="1400" dirty="0"/>
              <a:t> </a:t>
            </a:r>
            <a:r>
              <a:rPr lang="en-US" altLang="zh-CN" sz="1400" dirty="0" err="1"/>
              <a:t>pig_latin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input_string</a:t>
            </a:r>
            <a:r>
              <a:rPr lang="en-US" altLang="zh-CN" sz="1400" dirty="0"/>
              <a:t>):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400" dirty="0"/>
              <a:t>    # if the word starts with a vowel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400" dirty="0"/>
              <a:t>    if(</a:t>
            </a:r>
            <a:r>
              <a:rPr lang="en-US" altLang="zh-CN" sz="1400" dirty="0" err="1"/>
              <a:t>input_string</a:t>
            </a:r>
            <a:r>
              <a:rPr lang="en-US" altLang="zh-CN" sz="1400" dirty="0"/>
              <a:t>[0] in "</a:t>
            </a:r>
            <a:r>
              <a:rPr lang="en-US" altLang="zh-CN" sz="1400" dirty="0" err="1"/>
              <a:t>aeiou</a:t>
            </a:r>
            <a:r>
              <a:rPr lang="en-US" altLang="zh-CN" sz="1400" dirty="0"/>
              <a:t>"):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400" dirty="0"/>
              <a:t>        # add w onto the end of the word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400" dirty="0"/>
              <a:t>        result = </a:t>
            </a:r>
            <a:r>
              <a:rPr lang="en-US" altLang="zh-CN" sz="1400" dirty="0" err="1"/>
              <a:t>input_string</a:t>
            </a:r>
            <a:r>
              <a:rPr lang="en-US" altLang="zh-CN" sz="1400" dirty="0"/>
              <a:t> + "w"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400" dirty="0"/>
              <a:t>    # if the word doesn't start with a vowel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400" dirty="0"/>
              <a:t>    else: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400" dirty="0"/>
              <a:t>        # get the index of the first vowel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400" dirty="0"/>
              <a:t>        count = 1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found_vowel</a:t>
            </a:r>
            <a:r>
              <a:rPr lang="en-US" altLang="zh-CN" sz="1400" dirty="0"/>
              <a:t> = False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400" dirty="0"/>
              <a:t>        while(count &lt; 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input_string</a:t>
            </a:r>
            <a:r>
              <a:rPr lang="en-US" altLang="zh-CN" sz="1400" dirty="0"/>
              <a:t>) and not </a:t>
            </a:r>
            <a:r>
              <a:rPr lang="en-US" altLang="zh-CN" sz="1400" dirty="0" err="1"/>
              <a:t>found_vowel</a:t>
            </a:r>
            <a:r>
              <a:rPr lang="en-US" altLang="zh-CN" sz="1400" dirty="0"/>
              <a:t>):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400" dirty="0"/>
              <a:t>            if(</a:t>
            </a:r>
            <a:r>
              <a:rPr lang="en-US" altLang="zh-CN" sz="1400" dirty="0" err="1"/>
              <a:t>input_string</a:t>
            </a:r>
            <a:r>
              <a:rPr lang="en-US" altLang="zh-CN" sz="1400" dirty="0"/>
              <a:t>[count] in "</a:t>
            </a:r>
            <a:r>
              <a:rPr lang="en-US" altLang="zh-CN" sz="1400" dirty="0" err="1"/>
              <a:t>aeiou</a:t>
            </a:r>
            <a:r>
              <a:rPr lang="en-US" altLang="zh-CN" sz="1400" dirty="0"/>
              <a:t>"):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400" dirty="0"/>
              <a:t>                </a:t>
            </a:r>
            <a:r>
              <a:rPr lang="en-US" altLang="zh-CN" sz="1400" dirty="0" err="1"/>
              <a:t>found_vowel</a:t>
            </a:r>
            <a:r>
              <a:rPr lang="en-US" altLang="zh-CN" sz="1400" dirty="0"/>
              <a:t> = True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400" dirty="0"/>
              <a:t>            else: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400" dirty="0"/>
              <a:t>                count += 1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first_vowel_index</a:t>
            </a:r>
            <a:r>
              <a:rPr lang="en-US" altLang="zh-CN" sz="1400" dirty="0"/>
              <a:t> = count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400" dirty="0"/>
              <a:t>        # move everything before the first vowel to the end of the string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400" dirty="0"/>
              <a:t>        result = </a:t>
            </a:r>
            <a:r>
              <a:rPr lang="en-US" altLang="zh-CN" sz="1400" dirty="0" err="1"/>
              <a:t>input_string</a:t>
            </a:r>
            <a:r>
              <a:rPr lang="en-US" altLang="zh-CN" sz="1400" dirty="0"/>
              <a:t>[</a:t>
            </a:r>
            <a:r>
              <a:rPr lang="en-US" altLang="zh-CN" sz="1400" dirty="0" err="1"/>
              <a:t>first_vowel_index</a:t>
            </a:r>
            <a:r>
              <a:rPr lang="en-US" altLang="zh-CN" sz="1400" dirty="0"/>
              <a:t>:] + </a:t>
            </a:r>
            <a:r>
              <a:rPr lang="en-US" altLang="zh-CN" sz="1400" dirty="0" err="1"/>
              <a:t>input_string</a:t>
            </a:r>
            <a:r>
              <a:rPr lang="en-US" altLang="zh-CN" sz="1400" dirty="0"/>
              <a:t>[0:first_vowel_index]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400" dirty="0"/>
              <a:t>    # add an ay to the end of the string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400" dirty="0"/>
              <a:t>    result += "ay</a:t>
            </a:r>
            <a:r>
              <a:rPr lang="en-US" altLang="zh-CN" sz="1400" dirty="0" smtClean="0"/>
              <a:t>"</a:t>
            </a:r>
            <a:endParaRPr lang="en-US" altLang="zh-CN" sz="1400" dirty="0"/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400" dirty="0"/>
              <a:t>    return </a:t>
            </a:r>
            <a:r>
              <a:rPr lang="en-US" altLang="zh-CN" sz="1400" dirty="0" smtClean="0"/>
              <a:t>result</a:t>
            </a:r>
            <a:endParaRPr lang="en-US" altLang="zh-CN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3091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TERM TEST 2 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SOLUTIONS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01517" y="1311449"/>
            <a:ext cx="2115947" cy="1029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dirty="0" smtClean="0"/>
              <a:t>1234X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dirty="0" smtClean="0"/>
              <a:t>123XD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dirty="0" smtClean="0"/>
              <a:t>12XCC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dirty="0" smtClean="0"/>
              <a:t>1XBBB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dirty="0"/>
              <a:t>XAAAA</a:t>
            </a:r>
            <a:endParaRPr lang="en-US" altLang="zh-CN" dirty="0" smtClean="0"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31080" y="2564801"/>
            <a:ext cx="1600200" cy="2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780" marR="132080" indent="-132715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Question 2</a:t>
            </a:r>
            <a:endParaRPr lang="en-US" altLang="zh-CN" dirty="0"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31080" y="2928331"/>
            <a:ext cx="3017520" cy="845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 marR="13208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1400" dirty="0"/>
              <a:t>['X', 2, 3</a:t>
            </a:r>
            <a:r>
              <a:rPr lang="en-US" altLang="zh-CN" sz="1400" dirty="0" smtClean="0"/>
              <a:t>]</a:t>
            </a:r>
            <a:endParaRPr lang="en-US" altLang="zh-CN" sz="1400" dirty="0">
              <a:latin typeface="Arial"/>
              <a:cs typeface="Arial"/>
            </a:endParaRPr>
          </a:p>
          <a:p>
            <a:pPr marL="12065" marR="13208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1400" dirty="0"/>
              <a:t>[7, 2, 3] ['Y', 8, 9] ['Y', 2, 3</a:t>
            </a:r>
            <a:r>
              <a:rPr lang="en-US" altLang="zh-CN" sz="1400" dirty="0" smtClean="0"/>
              <a:t>]</a:t>
            </a:r>
          </a:p>
          <a:p>
            <a:pPr marL="12065" marR="13208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nl-NL" altLang="zh-CN" sz="1400" dirty="0"/>
              <a:t>[['Z', 'W', 9], 2, 3] ['Z', 'W', 9] [1, 2, 3</a:t>
            </a:r>
            <a:r>
              <a:rPr lang="nl-NL" altLang="zh-CN" sz="1400" dirty="0" smtClean="0"/>
              <a:t>]</a:t>
            </a:r>
          </a:p>
          <a:p>
            <a:pPr marL="12065" marR="13208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nl-NL" altLang="zh-CN" sz="1400" dirty="0"/>
              <a:t>[['Z', 'W'], 3] ['Z', 'W'] [[1, 2], 3]</a:t>
            </a:r>
            <a:endParaRPr lang="en-US" altLang="zh-CN" sz="14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0" y="823329"/>
            <a:ext cx="4876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780" marR="132080" indent="-132715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Question 3(without </a:t>
            </a:r>
            <a:r>
              <a:rPr lang="en-US" altLang="zh-CN" spc="-10" dirty="0" err="1" smtClean="0">
                <a:latin typeface="Arial"/>
                <a:cs typeface="Arial"/>
              </a:rPr>
              <a:t>docstring</a:t>
            </a:r>
            <a:r>
              <a:rPr lang="en-US" altLang="zh-CN" spc="-10" dirty="0" smtClean="0">
                <a:latin typeface="Arial"/>
                <a:cs typeface="Arial"/>
              </a:rPr>
              <a:t> and main) </a:t>
            </a:r>
            <a:endParaRPr lang="en-US" altLang="zh-CN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479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3866</TotalTime>
  <Words>454</Words>
  <Application>Microsoft Office PowerPoint</Application>
  <PresentationFormat>Custom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 Unicode MS</vt:lpstr>
      <vt:lpstr>宋体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CSCA08 Fall 2015 - Week 1 - Welcome</dc:title>
  <dc:creator>Brian Harrington</dc:creator>
  <cp:lastModifiedBy>Administrator</cp:lastModifiedBy>
  <cp:revision>179</cp:revision>
  <cp:lastPrinted>2015-11-03T08:11:31Z</cp:lastPrinted>
  <dcterms:created xsi:type="dcterms:W3CDTF">2015-09-13T12:40:54Z</dcterms:created>
  <dcterms:modified xsi:type="dcterms:W3CDTF">2015-11-10T07:56:02Z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2015-09-08T00:00:00Z</vt:filetime>
  </property>
  <property fmtid="{D5CDD505-2E9C-101B-9397-08002B2CF9AE}" pid="3" name="LastSaved">
    <vt:filetime>2015-09-13T00:00:00Z</vt:filetime>
  </property>
</Properties>
</file>