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2" r:id="rId1"/>
  </p:sldMasterIdLst>
  <p:notesMasterIdLst>
    <p:notesMasterId r:id="rId12"/>
  </p:notesMasterIdLst>
  <p:sldIdLst>
    <p:sldId id="256" r:id="rId2"/>
    <p:sldId id="257" r:id="rId3"/>
    <p:sldId id="304" r:id="rId4"/>
    <p:sldId id="271" r:id="rId5"/>
    <p:sldId id="306" r:id="rId6"/>
    <p:sldId id="307" r:id="rId7"/>
    <p:sldId id="308" r:id="rId8"/>
    <p:sldId id="260" r:id="rId9"/>
    <p:sldId id="305" r:id="rId10"/>
    <p:sldId id="310"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2632"/>
    <a:srgbClr val="002936"/>
    <a:srgbClr val="EAEAEA"/>
    <a:srgbClr val="252C3B"/>
    <a:srgbClr val="003546"/>
    <a:srgbClr val="0046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DD5D87-0628-4A1C-947D-1CCCE4A0162A}">
  <a:tblStyle styleId="{7FDD5D87-0628-4A1C-947D-1CCCE4A016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16" autoAdjust="0"/>
  </p:normalViewPr>
  <p:slideViewPr>
    <p:cSldViewPr snapToGrid="0">
      <p:cViewPr varScale="1">
        <p:scale>
          <a:sx n="81" d="100"/>
          <a:sy n="81" d="100"/>
        </p:scale>
        <p:origin x="16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s.mcgill.ca/~rwest/wikispeedia/wpcd/wp/s/Scheme_programming_language.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5d32b42a5_0_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5d32b42a5_0_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1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5d32b42a5_0_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5d32b42a5_0_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5d32b42a5_0_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5d32b42a5_0_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sz="1100" b="1" dirty="0"/>
              <a:t>. A functional programming language is “pure” if all functions act like math functions: for the same inputs (arguments) they always produce the same output (value). They cannot do assignment (except to local variables inside the function that are not visible to callers of the function), input, or output. They cannot use random numbers. </a:t>
            </a:r>
            <a:endParaRPr lang="en-GB" b="1" dirty="0"/>
          </a:p>
          <a:p>
            <a:endParaRPr lang="en-GB" b="1" dirty="0"/>
          </a:p>
          <a:p>
            <a:r>
              <a:rPr lang="en-GB" b="1" dirty="0"/>
              <a:t>Syntax and semantics</a:t>
            </a:r>
            <a:endParaRPr lang="en-GB" dirty="0"/>
          </a:p>
          <a:p>
            <a:r>
              <a:rPr lang="en-GB" sz="1400" b="1" dirty="0"/>
              <a:t>In computer programming, syntax refers to the rules that dictate a language’s ‘spelling’ and ‘grammar,’ while semantics refers to how a language’s data or commands are presented. </a:t>
            </a:r>
          </a:p>
          <a:p>
            <a:r>
              <a:rPr lang="en-GB" dirty="0"/>
              <a:t>R’s syntax was very similar to that of S in its early years. This made it easy for people using  S-PLUS to change to R, which played a key role in R’s eventual popularity in academia. R’s semantics, however, is closer to that of </a:t>
            </a:r>
            <a:r>
              <a:rPr lang="en-GB" dirty="0">
                <a:hlinkClick r:id="rId3"/>
              </a:rPr>
              <a:t>Scheme</a:t>
            </a:r>
            <a:r>
              <a:rPr lang="en-GB" dirty="0"/>
              <a:t>, a functional programming language.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0332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4"/>
        <p:cNvGrpSpPr/>
        <p:nvPr/>
      </p:nvGrpSpPr>
      <p:grpSpPr>
        <a:xfrm>
          <a:off x="0" y="0"/>
          <a:ext cx="0" cy="0"/>
          <a:chOff x="0" y="0"/>
          <a:chExt cx="0" cy="0"/>
        </a:xfrm>
      </p:grpSpPr>
      <p:sp>
        <p:nvSpPr>
          <p:cNvPr id="1705" name="Google Shape;1705;g85d32b42a5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6" name="Google Shape;1706;g85d32b42a5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R is a low-level programming language, which means a few different things, including that it’s closer to a machine language than a natural human language. This, combined with its syntactic quirks have given R a reputation for being difficult to learn.</a:t>
            </a:r>
          </a:p>
          <a:p>
            <a:r>
              <a:rPr lang="en-GB" dirty="0"/>
              <a:t>There’s a trade-off here: R offers power, extensibility, and flexibility in droves but the ‘cost’ is a certain level of complexity. </a:t>
            </a:r>
          </a:p>
          <a:p>
            <a:pPr marL="0" lvl="0" indent="0" algn="l" rtl="0">
              <a:spcBef>
                <a:spcPts val="0"/>
              </a:spcBef>
              <a:spcAft>
                <a:spcPts val="0"/>
              </a:spcAft>
              <a:buNone/>
            </a:pPr>
            <a:endParaRPr lang="en-GB" dirty="0"/>
          </a:p>
          <a:p>
            <a:pPr marL="0" lvl="0" indent="0" algn="l" rtl="0">
              <a:spcBef>
                <a:spcPts val="0"/>
              </a:spcBef>
              <a:spcAft>
                <a:spcPts val="0"/>
              </a:spcAft>
              <a:buNone/>
            </a:pPr>
            <a:r>
              <a:rPr lang="en-US" b="1" dirty="0"/>
              <a:t>ADVANTAGES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t>1. </a:t>
            </a:r>
            <a:r>
              <a:rPr lang="en-GB" b="0" dirty="0">
                <a:effectLst/>
              </a:rPr>
              <a:t>Excellent for Statistical Computing and Analysis</a:t>
            </a:r>
          </a:p>
          <a:p>
            <a:pPr marL="0" lvl="0" indent="0" algn="l" rtl="0">
              <a:spcBef>
                <a:spcPts val="0"/>
              </a:spcBef>
              <a:spcAft>
                <a:spcPts val="0"/>
              </a:spcAft>
              <a:buNone/>
            </a:pPr>
            <a:r>
              <a:rPr lang="en-GB" b="0" dirty="0"/>
              <a:t>2. Open Source</a:t>
            </a:r>
          </a:p>
          <a:p>
            <a:pPr marL="0" lvl="0" indent="0" algn="l" rtl="0">
              <a:spcBef>
                <a:spcPts val="0"/>
              </a:spcBef>
              <a:spcAft>
                <a:spcPts val="0"/>
              </a:spcAft>
              <a:buNone/>
            </a:pPr>
            <a:r>
              <a:rPr lang="en-GB" b="0" dirty="0"/>
              <a:t>3. Cross-platform compatibility (machine-independent)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t>4. </a:t>
            </a:r>
            <a:r>
              <a:rPr lang="en-GB" b="0" dirty="0">
                <a:effectLst/>
              </a:rPr>
              <a:t>Can do Data Cleansing, Data Wrangling, and Web Scraping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effectLst/>
              </a:rPr>
              <a:t>5. </a:t>
            </a:r>
            <a:r>
              <a:rPr lang="en-GB" dirty="0"/>
              <a:t>Using libraries like </a:t>
            </a:r>
            <a:r>
              <a:rPr lang="en-GB" b="1" dirty="0" err="1"/>
              <a:t>ddR</a:t>
            </a:r>
            <a:r>
              <a:rPr lang="en-GB" dirty="0"/>
              <a:t> or </a:t>
            </a:r>
            <a:r>
              <a:rPr lang="en-GB" b="1" dirty="0" err="1"/>
              <a:t>multiDplyr</a:t>
            </a:r>
            <a:r>
              <a:rPr lang="en-GB" dirty="0"/>
              <a:t>, R can process large data sets using parallel or distributed computing.</a:t>
            </a:r>
            <a:endParaRPr lang="en-GB" b="0"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effectLst/>
              </a:rPr>
              <a:t>6. Compatible with other programming languages.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effectLst/>
              </a:rPr>
              <a:t>7. Used in machine learning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b="0" dirty="0">
                <a:effectLst/>
              </a:rPr>
              <a:t>8.  Can interact with databases.</a:t>
            </a:r>
          </a:p>
          <a:p>
            <a:pPr marL="0" lvl="0" indent="0" algn="l" rtl="0">
              <a:spcBef>
                <a:spcPts val="0"/>
              </a:spcBef>
              <a:spcAft>
                <a:spcPts val="0"/>
              </a:spcAft>
              <a:buNone/>
            </a:pPr>
            <a:endParaRPr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5d32b42a5_0_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5d32b42a5_0_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rgbClr val="C00000"/>
                </a:solidFill>
              </a:rPr>
              <a:t>Practice time: Let’s go assign the examples here to variables and check out their data types!</a:t>
            </a:r>
            <a:endParaRPr lang="en-US" sz="1100" dirty="0">
              <a:solidFill>
                <a:srgbClr val="C00000"/>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5289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4"/>
        <p:cNvGrpSpPr/>
        <p:nvPr/>
      </p:nvGrpSpPr>
      <p:grpSpPr>
        <a:xfrm>
          <a:off x="0" y="0"/>
          <a:ext cx="0" cy="0"/>
          <a:chOff x="0" y="0"/>
          <a:chExt cx="0" cy="0"/>
        </a:xfrm>
      </p:grpSpPr>
      <p:sp>
        <p:nvSpPr>
          <p:cNvPr id="1705" name="Google Shape;1705;g85d32b42a5_0_10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6" name="Google Shape;1706;g85d32b42a5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5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5d32b42a5_0_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5d32b42a5_0_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dirty="0">
                <a:solidFill>
                  <a:schemeClr val="accent6">
                    <a:lumMod val="50000"/>
                  </a:schemeClr>
                </a:solidFill>
              </a:rPr>
              <a:t>Practice time: Let’s go check out examples of these data structures in the Studio!</a:t>
            </a:r>
            <a:endParaRPr lang="en-US" sz="1100" dirty="0">
              <a:solidFill>
                <a:schemeClr val="accent6">
                  <a:lumMod val="50000"/>
                </a:schemeClr>
              </a:solidFill>
            </a:endParaRPr>
          </a:p>
          <a:p>
            <a:pPr marL="0" lvl="0" indent="0" algn="l" rtl="0">
              <a:spcBef>
                <a:spcPts val="0"/>
              </a:spcBef>
              <a:spcAft>
                <a:spcPts val="0"/>
              </a:spcAft>
              <a:buNone/>
            </a:pPr>
            <a:r>
              <a:rPr lang="en-GB" dirty="0"/>
              <a:t>Arrays are the R data objects which store the data in more than two dimensions. Arrays are n-dimensional data structures. For example, if we create an array of dimensions (2, 3, 3) then it creates 3 rectangular matrices each with 2 rows and 3 columns. They are homogeneous data structures.</a:t>
            </a:r>
            <a:endParaRPr dirty="0"/>
          </a:p>
        </p:txBody>
      </p:sp>
    </p:spTree>
    <p:extLst>
      <p:ext uri="{BB962C8B-B14F-4D97-AF65-F5344CB8AC3E}">
        <p14:creationId xmlns:p14="http://schemas.microsoft.com/office/powerpoint/2010/main" val="1488548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85f12af02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85f12af02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85d32b42a5_0_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85d32b42a5_0_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2309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10" name="Google Shape;10;p2"/>
          <p:cNvSpPr/>
          <p:nvPr/>
        </p:nvSpPr>
        <p:spPr>
          <a:xfrm>
            <a:off x="4741100" y="1618975"/>
            <a:ext cx="5233693" cy="4453453"/>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title"/>
          </p:nvPr>
        </p:nvSpPr>
        <p:spPr>
          <a:xfrm>
            <a:off x="2863006" y="1048569"/>
            <a:ext cx="5655300" cy="14598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45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2" name="Google Shape;12;p2"/>
          <p:cNvSpPr txBox="1">
            <a:spLocks noGrp="1"/>
          </p:cNvSpPr>
          <p:nvPr>
            <p:ph type="subTitle" idx="1"/>
          </p:nvPr>
        </p:nvSpPr>
        <p:spPr>
          <a:xfrm>
            <a:off x="4543950" y="2682550"/>
            <a:ext cx="3981000" cy="5502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Ref idx="1002">
        <a:schemeClr val="bg1"/>
      </p:bgRef>
    </p:bg>
    <p:spTree>
      <p:nvGrpSpPr>
        <p:cNvPr id="1" name="Shape 13"/>
        <p:cNvGrpSpPr/>
        <p:nvPr/>
      </p:nvGrpSpPr>
      <p:grpSpPr>
        <a:xfrm>
          <a:off x="0" y="0"/>
          <a:ext cx="0" cy="0"/>
          <a:chOff x="0" y="0"/>
          <a:chExt cx="0" cy="0"/>
        </a:xfrm>
      </p:grpSpPr>
      <p:grpSp>
        <p:nvGrpSpPr>
          <p:cNvPr id="14" name="Google Shape;14;p3"/>
          <p:cNvGrpSpPr/>
          <p:nvPr/>
        </p:nvGrpSpPr>
        <p:grpSpPr>
          <a:xfrm>
            <a:off x="826471" y="531945"/>
            <a:ext cx="7491057" cy="4079610"/>
            <a:chOff x="841175" y="1036025"/>
            <a:chExt cx="5753500" cy="3133100"/>
          </a:xfrm>
        </p:grpSpPr>
        <p:sp>
          <p:nvSpPr>
            <p:cNvPr id="15" name="Google Shape;15;p3"/>
            <p:cNvSpPr/>
            <p:nvPr/>
          </p:nvSpPr>
          <p:spPr>
            <a:xfrm>
              <a:off x="841175" y="1036025"/>
              <a:ext cx="5753500" cy="3133100"/>
            </a:xfrm>
            <a:custGeom>
              <a:avLst/>
              <a:gdLst/>
              <a:ahLst/>
              <a:cxnLst/>
              <a:rect l="l" t="t" r="r" b="b"/>
              <a:pathLst>
                <a:path w="230140" h="125324" extrusionOk="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751925" y="1176225"/>
              <a:ext cx="712150" cy="591475"/>
            </a:xfrm>
            <a:custGeom>
              <a:avLst/>
              <a:gdLst/>
              <a:ahLst/>
              <a:cxnLst/>
              <a:rect l="l" t="t" r="r" b="b"/>
              <a:pathLst>
                <a:path w="28486" h="23659" extrusionOk="0">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3"/>
          <p:cNvSpPr txBox="1">
            <a:spLocks noGrp="1"/>
          </p:cNvSpPr>
          <p:nvPr>
            <p:ph type="title"/>
          </p:nvPr>
        </p:nvSpPr>
        <p:spPr>
          <a:xfrm>
            <a:off x="1890000" y="2445890"/>
            <a:ext cx="5364000" cy="478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3600"/>
              <a:buNone/>
              <a:defRPr sz="3600">
                <a:solidFill>
                  <a:schemeClr val="accent1"/>
                </a:solidFill>
              </a:defRPr>
            </a:lvl1pPr>
            <a:lvl2pPr lvl="1">
              <a:spcBef>
                <a:spcPts val="0"/>
              </a:spcBef>
              <a:spcAft>
                <a:spcPts val="0"/>
              </a:spcAft>
              <a:buClr>
                <a:schemeClr val="accent1"/>
              </a:buClr>
              <a:buSzPts val="3600"/>
              <a:buNone/>
              <a:defRPr sz="3600">
                <a:solidFill>
                  <a:schemeClr val="accent1"/>
                </a:solidFill>
              </a:defRPr>
            </a:lvl2pPr>
            <a:lvl3pPr lvl="2">
              <a:spcBef>
                <a:spcPts val="0"/>
              </a:spcBef>
              <a:spcAft>
                <a:spcPts val="0"/>
              </a:spcAft>
              <a:buClr>
                <a:schemeClr val="accent1"/>
              </a:buClr>
              <a:buSzPts val="3600"/>
              <a:buNone/>
              <a:defRPr sz="3600">
                <a:solidFill>
                  <a:schemeClr val="accent1"/>
                </a:solidFill>
              </a:defRPr>
            </a:lvl3pPr>
            <a:lvl4pPr lvl="3">
              <a:spcBef>
                <a:spcPts val="0"/>
              </a:spcBef>
              <a:spcAft>
                <a:spcPts val="0"/>
              </a:spcAft>
              <a:buClr>
                <a:schemeClr val="accent1"/>
              </a:buClr>
              <a:buSzPts val="3600"/>
              <a:buNone/>
              <a:defRPr sz="3600">
                <a:solidFill>
                  <a:schemeClr val="accent1"/>
                </a:solidFill>
              </a:defRPr>
            </a:lvl4pPr>
            <a:lvl5pPr lvl="4">
              <a:spcBef>
                <a:spcPts val="0"/>
              </a:spcBef>
              <a:spcAft>
                <a:spcPts val="0"/>
              </a:spcAft>
              <a:buClr>
                <a:schemeClr val="accent1"/>
              </a:buClr>
              <a:buSzPts val="3600"/>
              <a:buNone/>
              <a:defRPr sz="3600">
                <a:solidFill>
                  <a:schemeClr val="accent1"/>
                </a:solidFill>
              </a:defRPr>
            </a:lvl5pPr>
            <a:lvl6pPr lvl="5">
              <a:spcBef>
                <a:spcPts val="0"/>
              </a:spcBef>
              <a:spcAft>
                <a:spcPts val="0"/>
              </a:spcAft>
              <a:buClr>
                <a:schemeClr val="accent1"/>
              </a:buClr>
              <a:buSzPts val="3600"/>
              <a:buNone/>
              <a:defRPr sz="3600">
                <a:solidFill>
                  <a:schemeClr val="accent1"/>
                </a:solidFill>
              </a:defRPr>
            </a:lvl6pPr>
            <a:lvl7pPr lvl="6">
              <a:spcBef>
                <a:spcPts val="0"/>
              </a:spcBef>
              <a:spcAft>
                <a:spcPts val="0"/>
              </a:spcAft>
              <a:buClr>
                <a:schemeClr val="accent1"/>
              </a:buClr>
              <a:buSzPts val="3600"/>
              <a:buNone/>
              <a:defRPr sz="3600">
                <a:solidFill>
                  <a:schemeClr val="accent1"/>
                </a:solidFill>
              </a:defRPr>
            </a:lvl7pPr>
            <a:lvl8pPr lvl="7">
              <a:spcBef>
                <a:spcPts val="0"/>
              </a:spcBef>
              <a:spcAft>
                <a:spcPts val="0"/>
              </a:spcAft>
              <a:buClr>
                <a:schemeClr val="accent1"/>
              </a:buClr>
              <a:buSzPts val="3600"/>
              <a:buNone/>
              <a:defRPr sz="3600">
                <a:solidFill>
                  <a:schemeClr val="accent1"/>
                </a:solidFill>
              </a:defRPr>
            </a:lvl8pPr>
            <a:lvl9pPr lvl="8">
              <a:spcBef>
                <a:spcPts val="0"/>
              </a:spcBef>
              <a:spcAft>
                <a:spcPts val="0"/>
              </a:spcAft>
              <a:buClr>
                <a:schemeClr val="accent1"/>
              </a:buClr>
              <a:buSzPts val="3600"/>
              <a:buNone/>
              <a:defRPr sz="3600">
                <a:solidFill>
                  <a:schemeClr val="accent1"/>
                </a:solidFill>
              </a:defRPr>
            </a:lvl9pPr>
          </a:lstStyle>
          <a:p>
            <a:endParaRPr/>
          </a:p>
        </p:txBody>
      </p:sp>
      <p:sp>
        <p:nvSpPr>
          <p:cNvPr id="18" name="Google Shape;18;p3"/>
          <p:cNvSpPr txBox="1">
            <a:spLocks noGrp="1"/>
          </p:cNvSpPr>
          <p:nvPr>
            <p:ph type="title" idx="2" hasCustomPrompt="1"/>
          </p:nvPr>
        </p:nvSpPr>
        <p:spPr>
          <a:xfrm>
            <a:off x="3931500" y="1884600"/>
            <a:ext cx="1281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p:nvPr/>
        </p:nvSpPr>
        <p:spPr>
          <a:xfrm rot="10800000" flipH="1">
            <a:off x="2573326" y="4078061"/>
            <a:ext cx="2304531" cy="1066296"/>
          </a:xfrm>
          <a:custGeom>
            <a:avLst/>
            <a:gdLst/>
            <a:ahLst/>
            <a:cxnLst/>
            <a:rect l="l" t="t" r="r" b="b"/>
            <a:pathLst>
              <a:path w="25618" h="11853" extrusionOk="0">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8"/>
          <p:cNvSpPr/>
          <p:nvPr/>
        </p:nvSpPr>
        <p:spPr>
          <a:xfrm>
            <a:off x="4877851" y="3830332"/>
            <a:ext cx="1929769" cy="1314002"/>
          </a:xfrm>
          <a:custGeom>
            <a:avLst/>
            <a:gdLst/>
            <a:ahLst/>
            <a:cxnLst/>
            <a:rect l="l" t="t" r="r" b="b"/>
            <a:pathLst>
              <a:path w="31668" h="21564" extrusionOk="0">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8"/>
          <p:cNvSpPr txBox="1">
            <a:spLocks noGrp="1"/>
          </p:cNvSpPr>
          <p:nvPr>
            <p:ph type="title"/>
          </p:nvPr>
        </p:nvSpPr>
        <p:spPr>
          <a:xfrm>
            <a:off x="1254300" y="2450300"/>
            <a:ext cx="6787500" cy="551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2" name="Google Shape;42;p8"/>
          <p:cNvSpPr txBox="1">
            <a:spLocks noGrp="1"/>
          </p:cNvSpPr>
          <p:nvPr>
            <p:ph type="subTitle" idx="1"/>
          </p:nvPr>
        </p:nvSpPr>
        <p:spPr>
          <a:xfrm>
            <a:off x="2411263" y="3199475"/>
            <a:ext cx="4471200" cy="39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 name="Google Shape;43;p8"/>
          <p:cNvSpPr/>
          <p:nvPr/>
        </p:nvSpPr>
        <p:spPr>
          <a:xfrm rot="10800000">
            <a:off x="8061771" y="4013211"/>
            <a:ext cx="1082229" cy="1130315"/>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rot="10800000" flipH="1">
            <a:off x="-3974" y="3964620"/>
            <a:ext cx="1128724" cy="1178906"/>
          </a:xfrm>
          <a:custGeom>
            <a:avLst/>
            <a:gdLst/>
            <a:ahLst/>
            <a:cxnLst/>
            <a:rect l="l" t="t" r="r" b="b"/>
            <a:pathLst>
              <a:path w="11044" h="11535" extrusionOk="0">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2285512" flipH="1">
            <a:off x="5414385" y="3797548"/>
            <a:ext cx="433495" cy="1226243"/>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rot="2285512" flipH="1">
            <a:off x="5538300" y="3860652"/>
            <a:ext cx="137074" cy="1153883"/>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rot="2903787" flipH="1">
            <a:off x="5633597" y="4007606"/>
            <a:ext cx="433471" cy="1226195"/>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rot="2903787" flipH="1">
            <a:off x="5753073" y="4065925"/>
            <a:ext cx="137066" cy="1153837"/>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2777791" flipH="1">
            <a:off x="3671448" y="4007595"/>
            <a:ext cx="433478" cy="1226168"/>
          </a:xfrm>
          <a:custGeom>
            <a:avLst/>
            <a:gdLst/>
            <a:ahLst/>
            <a:cxnLst/>
            <a:rect l="l" t="t" r="r" b="b"/>
            <a:pathLst>
              <a:path w="7590" h="21471" extrusionOk="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2777791" flipH="1">
            <a:off x="3844072" y="4070592"/>
            <a:ext cx="137068" cy="1153812"/>
          </a:xfrm>
          <a:custGeom>
            <a:avLst/>
            <a:gdLst/>
            <a:ahLst/>
            <a:cxnLst/>
            <a:rect l="l" t="t" r="r" b="b"/>
            <a:pathLst>
              <a:path w="2400" h="20204" extrusionOk="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flipH="1">
            <a:off x="2687597" y="3944207"/>
            <a:ext cx="4064427" cy="1200155"/>
          </a:xfrm>
          <a:custGeom>
            <a:avLst/>
            <a:gdLst/>
            <a:ahLst/>
            <a:cxnLst/>
            <a:rect l="l" t="t" r="r" b="b"/>
            <a:pathLst>
              <a:path w="32818" h="7008" extrusionOk="0">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3275800" y="2142075"/>
            <a:ext cx="25923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flipH="1">
            <a:off x="5218575" y="1123250"/>
            <a:ext cx="3276300" cy="2178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200"/>
              <a:buNone/>
              <a:defRPr sz="3600"/>
            </a:lvl1pPr>
            <a:lvl2pPr lvl="1" algn="l" rtl="0">
              <a:spcBef>
                <a:spcPts val="0"/>
              </a:spcBef>
              <a:spcAft>
                <a:spcPts val="0"/>
              </a:spcAft>
              <a:buSzPts val="4200"/>
              <a:buNone/>
              <a:defRPr sz="4200"/>
            </a:lvl2pPr>
            <a:lvl3pPr lvl="2" algn="l" rtl="0">
              <a:spcBef>
                <a:spcPts val="0"/>
              </a:spcBef>
              <a:spcAft>
                <a:spcPts val="0"/>
              </a:spcAft>
              <a:buSzPts val="4200"/>
              <a:buNone/>
              <a:defRPr sz="4200"/>
            </a:lvl3pPr>
            <a:lvl4pPr lvl="3" algn="l" rtl="0">
              <a:spcBef>
                <a:spcPts val="0"/>
              </a:spcBef>
              <a:spcAft>
                <a:spcPts val="0"/>
              </a:spcAft>
              <a:buSzPts val="4200"/>
              <a:buNone/>
              <a:defRPr sz="4200"/>
            </a:lvl4pPr>
            <a:lvl5pPr lvl="4" algn="l" rtl="0">
              <a:spcBef>
                <a:spcPts val="0"/>
              </a:spcBef>
              <a:spcAft>
                <a:spcPts val="0"/>
              </a:spcAft>
              <a:buSzPts val="4200"/>
              <a:buNone/>
              <a:defRPr sz="4200"/>
            </a:lvl5pPr>
            <a:lvl6pPr lvl="5" algn="l" rtl="0">
              <a:spcBef>
                <a:spcPts val="0"/>
              </a:spcBef>
              <a:spcAft>
                <a:spcPts val="0"/>
              </a:spcAft>
              <a:buSzPts val="4200"/>
              <a:buNone/>
              <a:defRPr sz="4200"/>
            </a:lvl6pPr>
            <a:lvl7pPr lvl="6" algn="l" rtl="0">
              <a:spcBef>
                <a:spcPts val="0"/>
              </a:spcBef>
              <a:spcAft>
                <a:spcPts val="0"/>
              </a:spcAft>
              <a:buSzPts val="4200"/>
              <a:buNone/>
              <a:defRPr sz="4200"/>
            </a:lvl7pPr>
            <a:lvl8pPr lvl="7" algn="l" rtl="0">
              <a:spcBef>
                <a:spcPts val="0"/>
              </a:spcBef>
              <a:spcAft>
                <a:spcPts val="0"/>
              </a:spcAft>
              <a:buSzPts val="4200"/>
              <a:buNone/>
              <a:defRPr sz="4200"/>
            </a:lvl8pPr>
            <a:lvl9pPr lvl="8" algn="l" rtl="0">
              <a:spcBef>
                <a:spcPts val="0"/>
              </a:spcBef>
              <a:spcAft>
                <a:spcPts val="0"/>
              </a:spcAft>
              <a:buSzPts val="4200"/>
              <a:buNone/>
              <a:defRPr sz="4200"/>
            </a:lvl9pPr>
          </a:lstStyle>
          <a:p>
            <a:endParaRPr/>
          </a:p>
        </p:txBody>
      </p:sp>
      <p:sp>
        <p:nvSpPr>
          <p:cNvPr id="55" name="Google Shape;55;p9"/>
          <p:cNvSpPr txBox="1">
            <a:spLocks noGrp="1"/>
          </p:cNvSpPr>
          <p:nvPr>
            <p:ph type="subTitle" idx="1"/>
          </p:nvPr>
        </p:nvSpPr>
        <p:spPr>
          <a:xfrm flipH="1">
            <a:off x="5218575" y="3544025"/>
            <a:ext cx="3038100" cy="9303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6" name="Google Shape;56;p9"/>
          <p:cNvSpPr/>
          <p:nvPr/>
        </p:nvSpPr>
        <p:spPr>
          <a:xfrm flipH="1">
            <a:off x="7255073" y="0"/>
            <a:ext cx="1888952" cy="1278717"/>
          </a:xfrm>
          <a:custGeom>
            <a:avLst/>
            <a:gdLst/>
            <a:ahLst/>
            <a:cxnLst/>
            <a:rect l="l" t="t" r="r" b="b"/>
            <a:pathLst>
              <a:path w="10262" h="6947" extrusionOk="0">
                <a:moveTo>
                  <a:pt x="1" y="1"/>
                </a:moveTo>
                <a:lnTo>
                  <a:pt x="1" y="6417"/>
                </a:lnTo>
                <a:cubicBezTo>
                  <a:pt x="628" y="6763"/>
                  <a:pt x="1349" y="6947"/>
                  <a:pt x="1998" y="6947"/>
                </a:cubicBezTo>
                <a:cubicBezTo>
                  <a:pt x="3145" y="6947"/>
                  <a:pt x="4065" y="6373"/>
                  <a:pt x="3837" y="5101"/>
                </a:cubicBezTo>
                <a:cubicBezTo>
                  <a:pt x="3505" y="3239"/>
                  <a:pt x="3374" y="2151"/>
                  <a:pt x="4767" y="2151"/>
                </a:cubicBezTo>
                <a:cubicBezTo>
                  <a:pt x="4864" y="2151"/>
                  <a:pt x="4968" y="2156"/>
                  <a:pt x="5080" y="2167"/>
                </a:cubicBezTo>
                <a:cubicBezTo>
                  <a:pt x="6145" y="2267"/>
                  <a:pt x="7113" y="3315"/>
                  <a:pt x="8049" y="3315"/>
                </a:cubicBezTo>
                <a:cubicBezTo>
                  <a:pt x="8375" y="3315"/>
                  <a:pt x="8697" y="3188"/>
                  <a:pt x="9018" y="2850"/>
                </a:cubicBezTo>
                <a:cubicBezTo>
                  <a:pt x="10262" y="1540"/>
                  <a:pt x="9373" y="1"/>
                  <a:pt x="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5400000" flipH="1">
            <a:off x="2386913" y="2399386"/>
            <a:ext cx="5154649" cy="344725"/>
          </a:xfrm>
          <a:custGeom>
            <a:avLst/>
            <a:gdLst/>
            <a:ahLst/>
            <a:cxnLst/>
            <a:rect l="l" t="t" r="r" b="b"/>
            <a:pathLst>
              <a:path w="285774" h="13789" extrusionOk="0">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5325025" y="3382738"/>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
        <p:cNvGrpSpPr/>
        <p:nvPr/>
      </p:nvGrpSpPr>
      <p:grpSpPr>
        <a:xfrm>
          <a:off x="0" y="0"/>
          <a:ext cx="0" cy="0"/>
          <a:chOff x="0" y="0"/>
          <a:chExt cx="0" cy="0"/>
        </a:xfrm>
      </p:grpSpPr>
      <p:sp>
        <p:nvSpPr>
          <p:cNvPr id="60" name="Google Shape;60;p10"/>
          <p:cNvSpPr/>
          <p:nvPr/>
        </p:nvSpPr>
        <p:spPr>
          <a:xfrm flipH="1">
            <a:off x="5125240" y="1193000"/>
            <a:ext cx="4018760" cy="3950507"/>
          </a:xfrm>
          <a:custGeom>
            <a:avLst/>
            <a:gdLst/>
            <a:ahLst/>
            <a:cxnLst/>
            <a:rect l="l" t="t" r="r" b="b"/>
            <a:pathLst>
              <a:path w="14848" h="14043" extrusionOk="0">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0"/>
          <p:cNvSpPr/>
          <p:nvPr/>
        </p:nvSpPr>
        <p:spPr>
          <a:xfrm flipH="1">
            <a:off x="4210836" y="3612350"/>
            <a:ext cx="4609314" cy="1531177"/>
          </a:xfrm>
          <a:custGeom>
            <a:avLst/>
            <a:gdLst/>
            <a:ahLst/>
            <a:cxnLst/>
            <a:rect l="l" t="t" r="r" b="b"/>
            <a:pathLst>
              <a:path w="16858" h="5967" extrusionOk="0">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p:nvPr/>
        </p:nvSpPr>
        <p:spPr>
          <a:xfrm rot="5400000">
            <a:off x="5787994" y="1787559"/>
            <a:ext cx="3636242" cy="3075770"/>
          </a:xfrm>
          <a:custGeom>
            <a:avLst/>
            <a:gdLst/>
            <a:ahLst/>
            <a:cxnLst/>
            <a:rect l="l" t="t" r="r" b="b"/>
            <a:pathLst>
              <a:path w="30446" h="23758" extrusionOk="0">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p:nvPr/>
        </p:nvSpPr>
        <p:spPr>
          <a:xfrm>
            <a:off x="6773075" y="4678138"/>
            <a:ext cx="1318200" cy="79800"/>
          </a:xfrm>
          <a:prstGeom prst="rect">
            <a:avLst/>
          </a:prstGeom>
          <a:solidFill>
            <a:schemeClr val="accent4"/>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64" name="Google Shape;64;p10"/>
          <p:cNvSpPr txBox="1">
            <a:spLocks noGrp="1"/>
          </p:cNvSpPr>
          <p:nvPr>
            <p:ph type="body" idx="1"/>
          </p:nvPr>
        </p:nvSpPr>
        <p:spPr>
          <a:xfrm>
            <a:off x="5822575" y="2869400"/>
            <a:ext cx="2624100" cy="16764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600"/>
              <a:buNone/>
              <a:defRPr sz="2800" b="1">
                <a:solidFill>
                  <a:schemeClr val="accent1"/>
                </a:solidFill>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
    <p:spTree>
      <p:nvGrpSpPr>
        <p:cNvPr id="1" name="Shape 75"/>
        <p:cNvGrpSpPr/>
        <p:nvPr/>
      </p:nvGrpSpPr>
      <p:grpSpPr>
        <a:xfrm>
          <a:off x="0" y="0"/>
          <a:ext cx="0" cy="0"/>
          <a:chOff x="0" y="0"/>
          <a:chExt cx="0" cy="0"/>
        </a:xfrm>
      </p:grpSpPr>
      <p:sp>
        <p:nvSpPr>
          <p:cNvPr id="76" name="Google Shape;76;p13"/>
          <p:cNvSpPr/>
          <p:nvPr/>
        </p:nvSpPr>
        <p:spPr>
          <a:xfrm rot="-4865444">
            <a:off x="-3485036" y="703416"/>
            <a:ext cx="5233868" cy="4453602"/>
          </a:xfrm>
          <a:custGeom>
            <a:avLst/>
            <a:gdLst/>
            <a:ahLst/>
            <a:cxnLst/>
            <a:rect l="l" t="t" r="r" b="b"/>
            <a:pathLst>
              <a:path w="201509" h="171468" extrusionOk="0">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title"/>
          </p:nvPr>
        </p:nvSpPr>
        <p:spPr>
          <a:xfrm>
            <a:off x="718500" y="348450"/>
            <a:ext cx="7707000" cy="1022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8" name="Google Shape;78;p13"/>
          <p:cNvSpPr txBox="1">
            <a:spLocks noGrp="1"/>
          </p:cNvSpPr>
          <p:nvPr>
            <p:ph type="title" idx="2" hasCustomPrompt="1"/>
          </p:nvPr>
        </p:nvSpPr>
        <p:spPr>
          <a:xfrm>
            <a:off x="2379700" y="14988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9" name="Google Shape;79;p13"/>
          <p:cNvSpPr txBox="1">
            <a:spLocks noGrp="1"/>
          </p:cNvSpPr>
          <p:nvPr>
            <p:ph type="subTitle" idx="1"/>
          </p:nvPr>
        </p:nvSpPr>
        <p:spPr>
          <a:xfrm>
            <a:off x="1850950" y="19428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80" name="Google Shape;80;p13"/>
          <p:cNvSpPr txBox="1">
            <a:spLocks noGrp="1"/>
          </p:cNvSpPr>
          <p:nvPr>
            <p:ph type="subTitle" idx="3"/>
          </p:nvPr>
        </p:nvSpPr>
        <p:spPr>
          <a:xfrm>
            <a:off x="1517950" y="228951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a:endParaRPr/>
          </a:p>
        </p:txBody>
      </p:sp>
      <p:sp>
        <p:nvSpPr>
          <p:cNvPr id="81" name="Google Shape;81;p13"/>
          <p:cNvSpPr txBox="1">
            <a:spLocks noGrp="1"/>
          </p:cNvSpPr>
          <p:nvPr>
            <p:ph type="title" idx="4" hasCustomPrompt="1"/>
          </p:nvPr>
        </p:nvSpPr>
        <p:spPr>
          <a:xfrm>
            <a:off x="2379700" y="32514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2" name="Google Shape;82;p13"/>
          <p:cNvSpPr txBox="1">
            <a:spLocks noGrp="1"/>
          </p:cNvSpPr>
          <p:nvPr>
            <p:ph type="subTitle" idx="5"/>
          </p:nvPr>
        </p:nvSpPr>
        <p:spPr>
          <a:xfrm>
            <a:off x="1850950" y="36954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83" name="Google Shape;83;p13"/>
          <p:cNvSpPr txBox="1">
            <a:spLocks noGrp="1"/>
          </p:cNvSpPr>
          <p:nvPr>
            <p:ph type="subTitle" idx="6"/>
          </p:nvPr>
        </p:nvSpPr>
        <p:spPr>
          <a:xfrm>
            <a:off x="1517950" y="404906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4" name="Google Shape;84;p13"/>
          <p:cNvSpPr txBox="1">
            <a:spLocks noGrp="1"/>
          </p:cNvSpPr>
          <p:nvPr>
            <p:ph type="title" idx="7" hasCustomPrompt="1"/>
          </p:nvPr>
        </p:nvSpPr>
        <p:spPr>
          <a:xfrm>
            <a:off x="5801300" y="32514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 name="Google Shape;85;p13"/>
          <p:cNvSpPr txBox="1">
            <a:spLocks noGrp="1"/>
          </p:cNvSpPr>
          <p:nvPr>
            <p:ph type="subTitle" idx="8"/>
          </p:nvPr>
        </p:nvSpPr>
        <p:spPr>
          <a:xfrm>
            <a:off x="5150150" y="3695401"/>
            <a:ext cx="22653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86" name="Google Shape;86;p13"/>
          <p:cNvSpPr txBox="1">
            <a:spLocks noGrp="1"/>
          </p:cNvSpPr>
          <p:nvPr>
            <p:ph type="subTitle" idx="9"/>
          </p:nvPr>
        </p:nvSpPr>
        <p:spPr>
          <a:xfrm>
            <a:off x="4939550" y="404906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87" name="Google Shape;87;p13"/>
          <p:cNvSpPr txBox="1">
            <a:spLocks noGrp="1"/>
          </p:cNvSpPr>
          <p:nvPr>
            <p:ph type="title" idx="13" hasCustomPrompt="1"/>
          </p:nvPr>
        </p:nvSpPr>
        <p:spPr>
          <a:xfrm>
            <a:off x="5801300" y="1498817"/>
            <a:ext cx="963000" cy="3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Font typeface="Permanent Marker"/>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 name="Google Shape;88;p13"/>
          <p:cNvSpPr txBox="1">
            <a:spLocks noGrp="1"/>
          </p:cNvSpPr>
          <p:nvPr>
            <p:ph type="subTitle" idx="14"/>
          </p:nvPr>
        </p:nvSpPr>
        <p:spPr>
          <a:xfrm>
            <a:off x="5272550" y="1942801"/>
            <a:ext cx="2020500" cy="2598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a:endParaRPr/>
          </a:p>
        </p:txBody>
      </p:sp>
      <p:sp>
        <p:nvSpPr>
          <p:cNvPr id="89" name="Google Shape;89;p13"/>
          <p:cNvSpPr txBox="1">
            <a:spLocks noGrp="1"/>
          </p:cNvSpPr>
          <p:nvPr>
            <p:ph type="subTitle" idx="15"/>
          </p:nvPr>
        </p:nvSpPr>
        <p:spPr>
          <a:xfrm>
            <a:off x="4939550" y="2289513"/>
            <a:ext cx="2686500" cy="425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1">
  <p:cSld name="CUSTOM_2">
    <p:spTree>
      <p:nvGrpSpPr>
        <p:cNvPr id="1" name="Shape 107"/>
        <p:cNvGrpSpPr/>
        <p:nvPr/>
      </p:nvGrpSpPr>
      <p:grpSpPr>
        <a:xfrm>
          <a:off x="0" y="0"/>
          <a:ext cx="0" cy="0"/>
          <a:chOff x="0" y="0"/>
          <a:chExt cx="0" cy="0"/>
        </a:xfrm>
      </p:grpSpPr>
      <p:sp>
        <p:nvSpPr>
          <p:cNvPr id="108" name="Google Shape;108;p15"/>
          <p:cNvSpPr/>
          <p:nvPr/>
        </p:nvSpPr>
        <p:spPr>
          <a:xfrm rot="10800000" flipH="1">
            <a:off x="-639331" y="-14428"/>
            <a:ext cx="5609625" cy="5233000"/>
          </a:xfrm>
          <a:custGeom>
            <a:avLst/>
            <a:gdLst/>
            <a:ahLst/>
            <a:cxnLst/>
            <a:rect l="l" t="t" r="r" b="b"/>
            <a:pathLst>
              <a:path w="224385" h="209320" extrusionOk="0">
                <a:moveTo>
                  <a:pt x="0" y="0"/>
                </a:moveTo>
                <a:lnTo>
                  <a:pt x="0" y="209320"/>
                </a:lnTo>
                <a:lnTo>
                  <a:pt x="176134" y="209320"/>
                </a:lnTo>
                <a:cubicBezTo>
                  <a:pt x="185257" y="204863"/>
                  <a:pt x="224384" y="146863"/>
                  <a:pt x="179608" y="93403"/>
                </a:cubicBezTo>
                <a:cubicBezTo>
                  <a:pt x="134831" y="39943"/>
                  <a:pt x="151361" y="0"/>
                  <a:pt x="151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txBox="1">
            <a:spLocks noGrp="1"/>
          </p:cNvSpPr>
          <p:nvPr>
            <p:ph type="title"/>
          </p:nvPr>
        </p:nvSpPr>
        <p:spPr>
          <a:xfrm>
            <a:off x="633350" y="2862821"/>
            <a:ext cx="2995800" cy="19278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a:lvl1pPr>
            <a:lvl2pPr lvl="1" algn="l" rtl="0">
              <a:spcBef>
                <a:spcPts val="0"/>
              </a:spcBef>
              <a:spcAft>
                <a:spcPts val="0"/>
              </a:spcAft>
              <a:buNone/>
              <a:defRPr/>
            </a:lvl2pPr>
            <a:lvl3pPr lvl="2" algn="l" rtl="0">
              <a:spcBef>
                <a:spcPts val="0"/>
              </a:spcBef>
              <a:spcAft>
                <a:spcPts val="0"/>
              </a:spcAft>
              <a:buNone/>
              <a:defRPr/>
            </a:lvl3pPr>
            <a:lvl4pPr lvl="3" algn="l" rtl="0">
              <a:spcBef>
                <a:spcPts val="0"/>
              </a:spcBef>
              <a:spcAft>
                <a:spcPts val="0"/>
              </a:spcAft>
              <a:buNone/>
              <a:defRPr/>
            </a:lvl4pPr>
            <a:lvl5pPr lvl="4" algn="l" rtl="0">
              <a:spcBef>
                <a:spcPts val="0"/>
              </a:spcBef>
              <a:spcAft>
                <a:spcPts val="0"/>
              </a:spcAft>
              <a:buNone/>
              <a:defRPr/>
            </a:lvl5pPr>
            <a:lvl6pPr lvl="5" algn="l" rtl="0">
              <a:spcBef>
                <a:spcPts val="0"/>
              </a:spcBef>
              <a:spcAft>
                <a:spcPts val="0"/>
              </a:spcAft>
              <a:buNone/>
              <a:defRPr/>
            </a:lvl6pPr>
            <a:lvl7pPr lvl="6" algn="l" rtl="0">
              <a:spcBef>
                <a:spcPts val="0"/>
              </a:spcBef>
              <a:spcAft>
                <a:spcPts val="0"/>
              </a:spcAft>
              <a:buNone/>
              <a:defRPr/>
            </a:lvl7pPr>
            <a:lvl8pPr lvl="7" algn="l" rtl="0">
              <a:spcBef>
                <a:spcPts val="0"/>
              </a:spcBef>
              <a:spcAft>
                <a:spcPts val="0"/>
              </a:spcAft>
              <a:buNone/>
              <a:defRPr/>
            </a:lvl8pPr>
            <a:lvl9pPr lvl="8" algn="l" rtl="0">
              <a:spcBef>
                <a:spcPts val="0"/>
              </a:spcBef>
              <a:spcAft>
                <a:spcPts val="0"/>
              </a:spcAft>
              <a:buNone/>
              <a:defRPr/>
            </a:lvl9pPr>
          </a:lstStyle>
          <a:p>
            <a:endParaRPr/>
          </a:p>
        </p:txBody>
      </p:sp>
      <p:sp>
        <p:nvSpPr>
          <p:cNvPr id="110" name="Google Shape;110;p15"/>
          <p:cNvSpPr/>
          <p:nvPr/>
        </p:nvSpPr>
        <p:spPr>
          <a:xfrm rot="10800000" flipH="1">
            <a:off x="448747" y="-8003"/>
            <a:ext cx="4517425" cy="3497775"/>
          </a:xfrm>
          <a:custGeom>
            <a:avLst/>
            <a:gdLst/>
            <a:ahLst/>
            <a:cxnLst/>
            <a:rect l="l" t="t" r="r" b="b"/>
            <a:pathLst>
              <a:path w="180697" h="139911" extrusionOk="0">
                <a:moveTo>
                  <a:pt x="93120" y="0"/>
                </a:moveTo>
                <a:cubicBezTo>
                  <a:pt x="81858" y="0"/>
                  <a:pt x="71002" y="3419"/>
                  <a:pt x="65491" y="10666"/>
                </a:cubicBezTo>
                <a:cubicBezTo>
                  <a:pt x="47581" y="34247"/>
                  <a:pt x="94617" y="87204"/>
                  <a:pt x="80807" y="100721"/>
                </a:cubicBezTo>
                <a:cubicBezTo>
                  <a:pt x="78965" y="102524"/>
                  <a:pt x="76399" y="103271"/>
                  <a:pt x="73319" y="103271"/>
                </a:cubicBezTo>
                <a:cubicBezTo>
                  <a:pt x="58419" y="103271"/>
                  <a:pt x="31467" y="85792"/>
                  <a:pt x="15972" y="85792"/>
                </a:cubicBezTo>
                <a:cubicBezTo>
                  <a:pt x="12700" y="85792"/>
                  <a:pt x="9938" y="86571"/>
                  <a:pt x="7910" y="88460"/>
                </a:cubicBezTo>
                <a:cubicBezTo>
                  <a:pt x="0" y="95825"/>
                  <a:pt x="6822" y="116937"/>
                  <a:pt x="17827" y="139911"/>
                </a:cubicBezTo>
                <a:lnTo>
                  <a:pt x="132446" y="139911"/>
                </a:lnTo>
                <a:cubicBezTo>
                  <a:pt x="141569" y="135454"/>
                  <a:pt x="180696" y="77454"/>
                  <a:pt x="135920" y="23994"/>
                </a:cubicBezTo>
                <a:cubicBezTo>
                  <a:pt x="129664" y="16503"/>
                  <a:pt x="124475" y="8636"/>
                  <a:pt x="113950" y="4096"/>
                </a:cubicBezTo>
                <a:cubicBezTo>
                  <a:pt x="107703" y="1401"/>
                  <a:pt x="100328" y="0"/>
                  <a:pt x="93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10800000">
            <a:off x="-602281" y="-14425"/>
            <a:ext cx="2729500" cy="2519100"/>
          </a:xfrm>
          <a:custGeom>
            <a:avLst/>
            <a:gdLst/>
            <a:ahLst/>
            <a:cxnLst/>
            <a:rect l="l" t="t" r="r" b="b"/>
            <a:pathLst>
              <a:path w="109180" h="100764" extrusionOk="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9">
  <p:cSld name="CUSTOM_16">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718400" y="346028"/>
            <a:ext cx="7707000" cy="5727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11" name="Google Shape;211;p28"/>
          <p:cNvSpPr txBox="1">
            <a:spLocks noGrp="1"/>
          </p:cNvSpPr>
          <p:nvPr>
            <p:ph type="subTitle" idx="1"/>
          </p:nvPr>
        </p:nvSpPr>
        <p:spPr>
          <a:xfrm>
            <a:off x="627884" y="1057869"/>
            <a:ext cx="7901400" cy="3558900"/>
          </a:xfrm>
          <a:prstGeom prst="rect">
            <a:avLst/>
          </a:prstGeom>
        </p:spPr>
        <p:txBody>
          <a:bodyPr spcFirstLastPara="1" wrap="square" lIns="91425" tIns="91425" rIns="91425" bIns="91425" anchor="t" anchorCtr="0">
            <a:noAutofit/>
          </a:bodyPr>
          <a:lstStyle>
            <a:lvl1pPr lvl="0" algn="l">
              <a:spcBef>
                <a:spcPts val="0"/>
              </a:spcBef>
              <a:spcAft>
                <a:spcPts val="0"/>
              </a:spcAft>
              <a:buNone/>
              <a:defRPr sz="1150"/>
            </a:lvl1pPr>
            <a:lvl2pPr lvl="1">
              <a:spcBef>
                <a:spcPts val="0"/>
              </a:spcBef>
              <a:spcAft>
                <a:spcPts val="0"/>
              </a:spcAft>
              <a:buNone/>
              <a:defRPr sz="1150"/>
            </a:lvl2pPr>
            <a:lvl3pPr lvl="2">
              <a:spcBef>
                <a:spcPts val="0"/>
              </a:spcBef>
              <a:spcAft>
                <a:spcPts val="0"/>
              </a:spcAft>
              <a:buNone/>
              <a:defRPr sz="1150"/>
            </a:lvl3pPr>
            <a:lvl4pPr lvl="3">
              <a:spcBef>
                <a:spcPts val="0"/>
              </a:spcBef>
              <a:spcAft>
                <a:spcPts val="0"/>
              </a:spcAft>
              <a:buNone/>
              <a:defRPr sz="1150"/>
            </a:lvl4pPr>
            <a:lvl5pPr lvl="4">
              <a:spcBef>
                <a:spcPts val="0"/>
              </a:spcBef>
              <a:spcAft>
                <a:spcPts val="0"/>
              </a:spcAft>
              <a:buNone/>
              <a:defRPr sz="1150"/>
            </a:lvl5pPr>
            <a:lvl6pPr lvl="5">
              <a:spcBef>
                <a:spcPts val="0"/>
              </a:spcBef>
              <a:spcAft>
                <a:spcPts val="0"/>
              </a:spcAft>
              <a:buNone/>
              <a:defRPr sz="1150"/>
            </a:lvl6pPr>
            <a:lvl7pPr lvl="6">
              <a:spcBef>
                <a:spcPts val="0"/>
              </a:spcBef>
              <a:spcAft>
                <a:spcPts val="0"/>
              </a:spcAft>
              <a:buNone/>
              <a:defRPr sz="1150"/>
            </a:lvl7pPr>
            <a:lvl8pPr lvl="7">
              <a:spcBef>
                <a:spcPts val="0"/>
              </a:spcBef>
              <a:spcAft>
                <a:spcPts val="0"/>
              </a:spcAft>
              <a:buNone/>
              <a:defRPr sz="1150"/>
            </a:lvl8pPr>
            <a:lvl9pPr lvl="8">
              <a:spcBef>
                <a:spcPts val="0"/>
              </a:spcBef>
              <a:spcAft>
                <a:spcPts val="0"/>
              </a:spcAft>
              <a:buNone/>
              <a:defRPr sz="115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400" y="534975"/>
            <a:ext cx="77070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1pPr>
            <a:lvl2pPr lvl="1"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2pPr>
            <a:lvl3pPr lvl="2"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3pPr>
            <a:lvl4pPr lvl="3"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4pPr>
            <a:lvl5pPr lvl="4"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5pPr>
            <a:lvl6pPr lvl="5"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6pPr>
            <a:lvl7pPr lvl="6"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7pPr>
            <a:lvl8pPr lvl="7"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8pPr>
            <a:lvl9pPr lvl="8" algn="ctr">
              <a:spcBef>
                <a:spcPts val="0"/>
              </a:spcBef>
              <a:spcAft>
                <a:spcPts val="0"/>
              </a:spcAft>
              <a:buClr>
                <a:schemeClr val="accent1"/>
              </a:buClr>
              <a:buSzPts val="2800"/>
              <a:buFont typeface="Montserrat"/>
              <a:buNone/>
              <a:defRPr sz="2800" b="1">
                <a:solidFill>
                  <a:schemeClr val="accen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104025" y="2713700"/>
            <a:ext cx="6093300" cy="1710900"/>
          </a:xfrm>
          <a:prstGeom prst="rect">
            <a:avLst/>
          </a:prstGeom>
          <a:noFill/>
          <a:ln>
            <a:noFill/>
          </a:ln>
        </p:spPr>
        <p:txBody>
          <a:bodyPr spcFirstLastPara="1" wrap="square" lIns="91425" tIns="91425" rIns="91425" bIns="91425" anchor="t" anchorCtr="0">
            <a:noAutofit/>
          </a:bodyPr>
          <a:lstStyle>
            <a:lvl1pPr marL="457200" lvl="0"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1pPr>
            <a:lvl2pPr marL="914400" lvl="1"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2pPr>
            <a:lvl3pPr marL="1371600" lvl="2"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3pPr>
            <a:lvl4pPr marL="1828800" lvl="3"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4pPr>
            <a:lvl5pPr marL="2286000" lvl="4"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5pPr>
            <a:lvl6pPr marL="2743200" lvl="5"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6pPr>
            <a:lvl7pPr marL="3200400" lvl="6"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7pPr>
            <a:lvl8pPr marL="3657600" lvl="7"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8pPr>
            <a:lvl9pPr marL="4114800" lvl="8" indent="-330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59" r:id="rId7"/>
    <p:sldLayoutId id="2147483661"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www.stat.umn.edu/geyer/8054/notes/functional.html#:~:text=Rhasthestuffof,orJavaorC"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hyperlink" Target="https://www.programiz.com/r/data-types" TargetMode="External"/><Relationship Id="rId4" Type="http://schemas.openxmlformats.org/officeDocument/2006/relationships/hyperlink" Target="https://dcode.hashnode.dev/the-r-language-an-overview?source=newslet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ran.stat.upd.edu.ph/"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hyperlink" Target="https://www.rstudio.com/resources/cheatsheets/" TargetMode="External"/><Relationship Id="rId4" Type="http://schemas.openxmlformats.org/officeDocument/2006/relationships/hyperlink" Target="https://www.rstudio.com/products/rstudio/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tx1">
                <a:lumMod val="75000"/>
                <a:alpha val="26000"/>
              </a:schemeClr>
            </a:gs>
            <a:gs pos="74000">
              <a:schemeClr val="tx1">
                <a:lumMod val="75000"/>
              </a:schemeClr>
            </a:gs>
            <a:gs pos="100000">
              <a:schemeClr val="tx1">
                <a:lumMod val="50000"/>
                <a:alpha val="78000"/>
              </a:schemeClr>
            </a:gs>
          </a:gsLst>
          <a:lin ang="5400000" scaled="1"/>
        </a:gradFill>
        <a:effectLst/>
      </p:bgPr>
    </p:bg>
    <p:spTree>
      <p:nvGrpSpPr>
        <p:cNvPr id="1" name="Shape 265"/>
        <p:cNvGrpSpPr/>
        <p:nvPr/>
      </p:nvGrpSpPr>
      <p:grpSpPr>
        <a:xfrm>
          <a:off x="0" y="0"/>
          <a:ext cx="0" cy="0"/>
          <a:chOff x="0" y="0"/>
          <a:chExt cx="0" cy="0"/>
        </a:xfrm>
      </p:grpSpPr>
      <p:sp>
        <p:nvSpPr>
          <p:cNvPr id="266" name="Google Shape;266;p37"/>
          <p:cNvSpPr txBox="1">
            <a:spLocks noGrp="1"/>
          </p:cNvSpPr>
          <p:nvPr>
            <p:ph type="title"/>
          </p:nvPr>
        </p:nvSpPr>
        <p:spPr>
          <a:xfrm>
            <a:off x="-2189652" y="355648"/>
            <a:ext cx="5655300" cy="145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rgbClr val="002936"/>
                </a:solidFill>
              </a:rPr>
              <a:t>Intro </a:t>
            </a:r>
            <a:br>
              <a:rPr lang="en" dirty="0">
                <a:solidFill>
                  <a:srgbClr val="002936"/>
                </a:solidFill>
              </a:rPr>
            </a:br>
            <a:r>
              <a:rPr lang="en" dirty="0">
                <a:solidFill>
                  <a:srgbClr val="002936"/>
                </a:solidFill>
              </a:rPr>
              <a:t>To </a:t>
            </a:r>
            <a:br>
              <a:rPr lang="en" dirty="0">
                <a:solidFill>
                  <a:srgbClr val="002936"/>
                </a:solidFill>
              </a:rPr>
            </a:br>
            <a:r>
              <a:rPr lang="en" dirty="0">
                <a:solidFill>
                  <a:srgbClr val="002936"/>
                </a:solidFill>
              </a:rPr>
              <a:t>Data </a:t>
            </a:r>
            <a:br>
              <a:rPr lang="en" dirty="0">
                <a:solidFill>
                  <a:srgbClr val="002936"/>
                </a:solidFill>
              </a:rPr>
            </a:br>
            <a:r>
              <a:rPr lang="en" dirty="0">
                <a:solidFill>
                  <a:srgbClr val="002936"/>
                </a:solidFill>
              </a:rPr>
              <a:t>Analysis</a:t>
            </a:r>
            <a:br>
              <a:rPr lang="en" dirty="0">
                <a:solidFill>
                  <a:srgbClr val="002936"/>
                </a:solidFill>
              </a:rPr>
            </a:br>
            <a:r>
              <a:rPr lang="en" dirty="0">
                <a:solidFill>
                  <a:srgbClr val="002936"/>
                </a:solidFill>
              </a:rPr>
              <a:t> in </a:t>
            </a:r>
            <a:br>
              <a:rPr lang="en" dirty="0">
                <a:solidFill>
                  <a:srgbClr val="002936"/>
                </a:solidFill>
              </a:rPr>
            </a:br>
            <a:r>
              <a:rPr lang="en" dirty="0">
                <a:solidFill>
                  <a:srgbClr val="002936"/>
                </a:solidFill>
              </a:rPr>
              <a:t>R</a:t>
            </a:r>
            <a:endParaRPr dirty="0">
              <a:solidFill>
                <a:srgbClr val="002936"/>
              </a:solidFill>
            </a:endParaRPr>
          </a:p>
        </p:txBody>
      </p:sp>
      <p:sp>
        <p:nvSpPr>
          <p:cNvPr id="267" name="Google Shape;267;p37"/>
          <p:cNvSpPr txBox="1">
            <a:spLocks noGrp="1"/>
          </p:cNvSpPr>
          <p:nvPr>
            <p:ph type="subTitle" idx="1"/>
          </p:nvPr>
        </p:nvSpPr>
        <p:spPr>
          <a:xfrm>
            <a:off x="3595457" y="3278524"/>
            <a:ext cx="3981000" cy="550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dirty="0">
                <a:solidFill>
                  <a:srgbClr val="252C3B"/>
                </a:solidFill>
              </a:rPr>
              <a:t>Presenter: Paulina Mensah</a:t>
            </a:r>
          </a:p>
          <a:p>
            <a:pPr marL="0" lvl="0" indent="0" algn="r" rtl="0">
              <a:spcBef>
                <a:spcPts val="0"/>
              </a:spcBef>
              <a:spcAft>
                <a:spcPts val="0"/>
              </a:spcAft>
              <a:buNone/>
            </a:pPr>
            <a:r>
              <a:rPr lang="en" sz="1400" dirty="0">
                <a:solidFill>
                  <a:srgbClr val="252C3B"/>
                </a:solidFill>
              </a:rPr>
              <a:t>(Aspiring Expert Data Carpenter)</a:t>
            </a:r>
            <a:endParaRPr sz="1400" dirty="0">
              <a:solidFill>
                <a:srgbClr val="252C3B"/>
              </a:solidFill>
            </a:endParaRPr>
          </a:p>
        </p:txBody>
      </p:sp>
      <p:sp>
        <p:nvSpPr>
          <p:cNvPr id="406" name="Google Shape;406;p37"/>
          <p:cNvSpPr/>
          <p:nvPr/>
        </p:nvSpPr>
        <p:spPr>
          <a:xfrm>
            <a:off x="4347811" y="3198724"/>
            <a:ext cx="3082800" cy="79800"/>
          </a:xfrm>
          <a:prstGeom prst="rect">
            <a:avLst/>
          </a:pr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92D80DC9-CAE5-49FD-0CD7-0FCE32FF35A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400000"/>
                    </a14:imgEffect>
                    <a14:imgEffect>
                      <a14:brightnessContrast contrast="-40000"/>
                    </a14:imgEffect>
                  </a14:imgLayer>
                </a14:imgProps>
              </a:ext>
            </a:extLst>
          </a:blip>
          <a:stretch>
            <a:fillRect/>
          </a:stretch>
        </p:blipFill>
        <p:spPr>
          <a:xfrm>
            <a:off x="3465648" y="435006"/>
            <a:ext cx="4110809" cy="2843517"/>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75000"/>
              </a:schemeClr>
            </a:gs>
            <a:gs pos="74000">
              <a:schemeClr val="tx1">
                <a:lumMod val="75000"/>
              </a:schemeClr>
            </a:gs>
            <a:gs pos="77000">
              <a:schemeClr val="bg1">
                <a:lumMod val="75000"/>
                <a:alpha val="56000"/>
              </a:schemeClr>
            </a:gs>
            <a:gs pos="100000">
              <a:schemeClr val="tx1">
                <a:lumMod val="50000"/>
              </a:schemeClr>
            </a:gs>
          </a:gsLst>
          <a:lin ang="5400000" scaled="1"/>
        </a:gradFill>
        <a:effectLst/>
      </p:bgPr>
    </p:bg>
    <p:spTree>
      <p:nvGrpSpPr>
        <p:cNvPr id="1" name="Shape 410"/>
        <p:cNvGrpSpPr/>
        <p:nvPr/>
      </p:nvGrpSpPr>
      <p:grpSpPr>
        <a:xfrm>
          <a:off x="0" y="0"/>
          <a:ext cx="0" cy="0"/>
          <a:chOff x="0" y="0"/>
          <a:chExt cx="0" cy="0"/>
        </a:xfrm>
      </p:grpSpPr>
      <p:sp>
        <p:nvSpPr>
          <p:cNvPr id="412" name="Google Shape;412;p38"/>
          <p:cNvSpPr/>
          <p:nvPr/>
        </p:nvSpPr>
        <p:spPr>
          <a:xfrm>
            <a:off x="2143825" y="884775"/>
            <a:ext cx="4871700" cy="79800"/>
          </a:xfrm>
          <a:prstGeom prst="rect">
            <a:avLst/>
          </a:prstGeom>
          <a:solidFill>
            <a:schemeClr val="accent6">
              <a:lumMod val="50000"/>
            </a:schemeClr>
          </a:solidFill>
          <a:ln>
            <a:noFill/>
          </a:ln>
        </p:spPr>
        <p:txBody>
          <a:bodyPr spcFirstLastPara="1" wrap="square" lIns="91425" tIns="91425" rIns="91425" bIns="91425" anchor="ctr" anchorCtr="0">
            <a:noAutofit/>
          </a:bodyPr>
          <a:lstStyle/>
          <a:p>
            <a:endParaRPr>
              <a:solidFill>
                <a:schemeClr val="accent6">
                  <a:lumMod val="50000"/>
                </a:schemeClr>
              </a:solidFill>
            </a:endParaRPr>
          </a:p>
        </p:txBody>
      </p:sp>
      <p:sp>
        <p:nvSpPr>
          <p:cNvPr id="413" name="Google Shape;413;p38"/>
          <p:cNvSpPr txBox="1">
            <a:spLocks noGrp="1"/>
          </p:cNvSpPr>
          <p:nvPr>
            <p:ph type="subTitle" idx="1"/>
          </p:nvPr>
        </p:nvSpPr>
        <p:spPr>
          <a:xfrm>
            <a:off x="733344" y="858503"/>
            <a:ext cx="7901400" cy="4178926"/>
          </a:xfrm>
          <a:prstGeom prst="rect">
            <a:avLst/>
          </a:prstGeom>
        </p:spPr>
        <p:txBody>
          <a:bodyPr spcFirstLastPara="1" wrap="square" lIns="91425" tIns="91425" rIns="91425" bIns="91425" anchor="t" anchorCtr="0">
            <a:noAutofit/>
          </a:bodyPr>
          <a:lstStyle/>
          <a:p>
            <a:pPr marL="327025" lvl="0" indent="-171450" rtl="0">
              <a:spcBef>
                <a:spcPts val="1600"/>
              </a:spcBef>
              <a:spcAft>
                <a:spcPts val="0"/>
              </a:spcAft>
              <a:buClr>
                <a:schemeClr val="lt2"/>
              </a:buClr>
              <a:buSzPts val="1150"/>
              <a:buFont typeface="Arial" panose="020B0604020202020204" pitchFamily="34" charset="0"/>
              <a:buChar char="•"/>
            </a:pPr>
            <a:r>
              <a:rPr lang="en-US" sz="1400" b="1" dirty="0">
                <a:solidFill>
                  <a:srgbClr val="002060"/>
                </a:solidFill>
                <a:uFill>
                  <a:noFill/>
                </a:uFill>
              </a:rPr>
              <a:t>Stat 8054 Lecture Notes: R as a Functional Programming Language </a:t>
            </a:r>
            <a:r>
              <a:rPr lang="en-US" sz="1600" dirty="0">
                <a:solidFill>
                  <a:srgbClr val="002060"/>
                </a:solidFill>
                <a:uFill>
                  <a:noFill/>
                </a:uFill>
                <a:hlinkClick r:id="rId3">
                  <a:extLst>
                    <a:ext uri="{A12FA001-AC4F-418D-AE19-62706E023703}">
                      <ahyp:hlinkClr xmlns:ahyp="http://schemas.microsoft.com/office/drawing/2018/hyperlinkcolor" val="tx"/>
                    </a:ext>
                  </a:extLst>
                </a:hlinkClick>
              </a:rPr>
              <a:t>https://www.stat.umn.edu/geyer/8054/notes/functional.html#:~:text=Rhasthestuffof,orJavaorC</a:t>
            </a:r>
            <a:r>
              <a:rPr lang="en-US" sz="1600" dirty="0">
                <a:solidFill>
                  <a:srgbClr val="002060"/>
                </a:solidFill>
                <a:uFill>
                  <a:noFill/>
                </a:uFill>
              </a:rPr>
              <a:t>++.</a:t>
            </a:r>
          </a:p>
          <a:p>
            <a:pPr marL="327025" lvl="0" indent="-171450" rtl="0">
              <a:spcBef>
                <a:spcPts val="1600"/>
              </a:spcBef>
              <a:spcAft>
                <a:spcPts val="0"/>
              </a:spcAft>
              <a:buClr>
                <a:schemeClr val="lt2"/>
              </a:buClr>
              <a:buSzPts val="1150"/>
              <a:buFont typeface="Arial" panose="020B0604020202020204" pitchFamily="34" charset="0"/>
              <a:buChar char="•"/>
            </a:pPr>
            <a:r>
              <a:rPr lang="en-US" sz="1400" b="1" dirty="0" err="1">
                <a:solidFill>
                  <a:srgbClr val="002060"/>
                </a:solidFill>
                <a:uFill>
                  <a:noFill/>
                </a:uFill>
              </a:rPr>
              <a:t>DataCamp</a:t>
            </a:r>
            <a:r>
              <a:rPr lang="en-US" sz="1400" b="1" dirty="0">
                <a:solidFill>
                  <a:srgbClr val="002060"/>
                </a:solidFill>
                <a:uFill>
                  <a:noFill/>
                </a:uFill>
              </a:rPr>
              <a:t> R </a:t>
            </a:r>
            <a:r>
              <a:rPr lang="en-US" sz="1400" b="1" dirty="0" err="1">
                <a:solidFill>
                  <a:srgbClr val="002060"/>
                </a:solidFill>
                <a:uFill>
                  <a:noFill/>
                </a:uFill>
              </a:rPr>
              <a:t>Cheatsheet</a:t>
            </a:r>
            <a:endParaRPr lang="en" sz="1400" b="1" dirty="0">
              <a:solidFill>
                <a:srgbClr val="002060"/>
              </a:solidFill>
              <a:uFill>
                <a:noFill/>
              </a:uFill>
            </a:endParaRPr>
          </a:p>
          <a:p>
            <a:pPr marL="327025" lvl="0" indent="-171450" rtl="0">
              <a:spcBef>
                <a:spcPts val="1600"/>
              </a:spcBef>
              <a:spcAft>
                <a:spcPts val="0"/>
              </a:spcAft>
              <a:buClr>
                <a:schemeClr val="lt2"/>
              </a:buClr>
              <a:buSzPts val="1150"/>
              <a:buFont typeface="Arial" panose="020B0604020202020204" pitchFamily="34" charset="0"/>
              <a:buChar char="•"/>
            </a:pPr>
            <a:r>
              <a:rPr lang="en-GB" sz="1400" b="1" dirty="0">
                <a:solidFill>
                  <a:srgbClr val="002060"/>
                </a:solidFill>
                <a:uFill>
                  <a:noFill/>
                </a:uFill>
              </a:rPr>
              <a:t>The R Language: an Overview </a:t>
            </a:r>
            <a:r>
              <a:rPr lang="en-GB" sz="1600" b="1" dirty="0">
                <a:solidFill>
                  <a:srgbClr val="002060"/>
                </a:solidFill>
                <a:uFill>
                  <a:noFill/>
                </a:uFill>
              </a:rPr>
              <a:t>		</a:t>
            </a:r>
            <a:r>
              <a:rPr lang="en-GB" sz="1600" dirty="0">
                <a:solidFill>
                  <a:srgbClr val="002060"/>
                </a:solidFill>
                <a:uFill>
                  <a:noFill/>
                </a:uFill>
                <a:hlinkClick r:id="rId4">
                  <a:extLst>
                    <a:ext uri="{A12FA001-AC4F-418D-AE19-62706E023703}">
                      <ahyp:hlinkClr xmlns:ahyp="http://schemas.microsoft.com/office/drawing/2018/hyperlinkcolor" val="tx"/>
                    </a:ext>
                  </a:extLst>
                </a:hlinkClick>
              </a:rPr>
              <a:t>https://dcode.hashnode.dev/the-r-language-an-overview?source=newsletter</a:t>
            </a:r>
            <a:endParaRPr lang="en-GB" sz="1600" dirty="0">
              <a:solidFill>
                <a:srgbClr val="002060"/>
              </a:solidFill>
              <a:uFill>
                <a:noFill/>
              </a:uFill>
            </a:endParaRPr>
          </a:p>
          <a:p>
            <a:pPr marL="327025" lvl="0" indent="-171450" rtl="0">
              <a:spcBef>
                <a:spcPts val="1600"/>
              </a:spcBef>
              <a:spcAft>
                <a:spcPts val="0"/>
              </a:spcAft>
              <a:buClr>
                <a:schemeClr val="lt2"/>
              </a:buClr>
              <a:buSzPts val="1150"/>
              <a:buFont typeface="Arial" panose="020B0604020202020204" pitchFamily="34" charset="0"/>
              <a:buChar char="•"/>
            </a:pPr>
            <a:r>
              <a:rPr lang="en-GB" sz="1400" b="1" dirty="0">
                <a:solidFill>
                  <a:srgbClr val="002060"/>
                </a:solidFill>
                <a:uFill>
                  <a:noFill/>
                </a:uFill>
              </a:rPr>
              <a:t>R Data Types </a:t>
            </a:r>
            <a:r>
              <a:rPr lang="en-GB" sz="1600" b="1" dirty="0">
                <a:solidFill>
                  <a:srgbClr val="002060"/>
                </a:solidFill>
                <a:uFill>
                  <a:noFill/>
                </a:uFill>
              </a:rPr>
              <a:t>				</a:t>
            </a:r>
            <a:r>
              <a:rPr lang="en-GB" sz="1600" dirty="0">
                <a:solidFill>
                  <a:srgbClr val="002060"/>
                </a:solidFill>
                <a:uFill>
                  <a:noFill/>
                </a:uFill>
                <a:hlinkClick r:id="rId5">
                  <a:extLst>
                    <a:ext uri="{A12FA001-AC4F-418D-AE19-62706E023703}">
                      <ahyp:hlinkClr xmlns:ahyp="http://schemas.microsoft.com/office/drawing/2018/hyperlinkcolor" val="tx"/>
                    </a:ext>
                  </a:extLst>
                </a:hlinkClick>
              </a:rPr>
              <a:t>https://www.programiz.com/r/data-types</a:t>
            </a:r>
            <a:endParaRPr lang="en-GB" sz="1600" dirty="0">
              <a:solidFill>
                <a:srgbClr val="002060"/>
              </a:solidFill>
              <a:uFill>
                <a:noFill/>
              </a:uFill>
            </a:endParaRPr>
          </a:p>
          <a:p>
            <a:pPr marL="327025" lvl="0" indent="-171450" rtl="0">
              <a:spcBef>
                <a:spcPts val="1600"/>
              </a:spcBef>
              <a:spcAft>
                <a:spcPts val="0"/>
              </a:spcAft>
              <a:buClr>
                <a:schemeClr val="lt2"/>
              </a:buClr>
              <a:buSzPts val="1150"/>
              <a:buFont typeface="Arial" panose="020B0604020202020204" pitchFamily="34" charset="0"/>
              <a:buChar char="•"/>
            </a:pPr>
            <a:r>
              <a:rPr lang="en-GB" sz="1400" b="1" dirty="0">
                <a:solidFill>
                  <a:srgbClr val="002060"/>
                </a:solidFill>
                <a:uFill>
                  <a:noFill/>
                </a:uFill>
              </a:rPr>
              <a:t>Data Structures in R Programming</a:t>
            </a:r>
            <a:r>
              <a:rPr lang="en-GB" sz="1400" dirty="0">
                <a:solidFill>
                  <a:srgbClr val="002060"/>
                </a:solidFill>
                <a:uFill>
                  <a:noFill/>
                </a:uFill>
              </a:rPr>
              <a:t>		</a:t>
            </a:r>
            <a:r>
              <a:rPr lang="en-GB" sz="1600" dirty="0">
                <a:solidFill>
                  <a:srgbClr val="002060"/>
                </a:solidFill>
                <a:uFill>
                  <a:noFill/>
                </a:uFill>
              </a:rPr>
              <a:t>https://www.geeksforgeeks.org/data-structures-in-r-programming/</a:t>
            </a:r>
          </a:p>
          <a:p>
            <a:pPr marL="155575" lvl="0" indent="0" rtl="0">
              <a:spcBef>
                <a:spcPts val="600"/>
              </a:spcBef>
              <a:spcAft>
                <a:spcPts val="0"/>
              </a:spcAft>
              <a:buClr>
                <a:schemeClr val="lt2"/>
              </a:buClr>
              <a:buSzPts val="1150"/>
            </a:pPr>
            <a:endParaRPr lang="en-GB" sz="1200" dirty="0">
              <a:uFill>
                <a:noFill/>
              </a:uFill>
            </a:endParaRPr>
          </a:p>
          <a:p>
            <a:pPr marL="155575" lvl="0" indent="0" rtl="0">
              <a:spcBef>
                <a:spcPts val="1600"/>
              </a:spcBef>
              <a:spcAft>
                <a:spcPts val="0"/>
              </a:spcAft>
              <a:buClr>
                <a:schemeClr val="lt2"/>
              </a:buClr>
              <a:buSzPts val="1150"/>
            </a:pPr>
            <a:endParaRPr lang="en-GB" sz="1200" dirty="0">
              <a:uFill>
                <a:noFill/>
              </a:uFill>
            </a:endParaRPr>
          </a:p>
          <a:p>
            <a:pPr marL="155575" lvl="0" indent="0" rtl="0">
              <a:spcBef>
                <a:spcPts val="1600"/>
              </a:spcBef>
              <a:spcAft>
                <a:spcPts val="0"/>
              </a:spcAft>
              <a:buClr>
                <a:schemeClr val="lt2"/>
              </a:buClr>
              <a:buSzPts val="1150"/>
            </a:pPr>
            <a:endParaRPr lang="en-GB" sz="1200" dirty="0">
              <a:uFill>
                <a:noFill/>
              </a:uFill>
            </a:endParaRPr>
          </a:p>
          <a:p>
            <a:pPr marL="155575" lvl="0" indent="0" rtl="0">
              <a:spcBef>
                <a:spcPts val="1600"/>
              </a:spcBef>
              <a:spcAft>
                <a:spcPts val="0"/>
              </a:spcAft>
              <a:buClr>
                <a:schemeClr val="lt2"/>
              </a:buClr>
              <a:buSzPts val="1150"/>
            </a:pPr>
            <a:endParaRPr lang="en-GB" sz="1200" dirty="0">
              <a:uFill>
                <a:noFill/>
              </a:uFill>
            </a:endParaRPr>
          </a:p>
          <a:p>
            <a:pPr marL="155575" lvl="0" indent="0" rtl="0">
              <a:spcBef>
                <a:spcPts val="1600"/>
              </a:spcBef>
              <a:spcAft>
                <a:spcPts val="0"/>
              </a:spcAft>
              <a:buClr>
                <a:schemeClr val="lt2"/>
              </a:buClr>
              <a:buSzPts val="1150"/>
            </a:pPr>
            <a:endParaRPr lang="en" sz="1200" dirty="0">
              <a:uFill>
                <a:noFill/>
              </a:uFill>
            </a:endParaRPr>
          </a:p>
        </p:txBody>
      </p:sp>
      <p:sp>
        <p:nvSpPr>
          <p:cNvPr id="2" name="TextBox 1">
            <a:extLst>
              <a:ext uri="{FF2B5EF4-FFF2-40B4-BE49-F238E27FC236}">
                <a16:creationId xmlns:a16="http://schemas.microsoft.com/office/drawing/2014/main" id="{7ADB4E8B-5162-1112-076F-4E7488028B8A}"/>
              </a:ext>
            </a:extLst>
          </p:cNvPr>
          <p:cNvSpPr txBox="1"/>
          <p:nvPr/>
        </p:nvSpPr>
        <p:spPr>
          <a:xfrm>
            <a:off x="3226279" y="569562"/>
            <a:ext cx="2320506" cy="307777"/>
          </a:xfrm>
          <a:prstGeom prst="rect">
            <a:avLst/>
          </a:prstGeom>
          <a:noFill/>
        </p:spPr>
        <p:txBody>
          <a:bodyPr wrap="square" rtlCol="0">
            <a:spAutoFit/>
          </a:bodyPr>
          <a:lstStyle/>
          <a:p>
            <a:pPr marL="155575" lvl="0" indent="0" algn="ctr" rtl="0">
              <a:spcBef>
                <a:spcPts val="1600"/>
              </a:spcBef>
              <a:spcAft>
                <a:spcPts val="0"/>
              </a:spcAft>
              <a:buClr>
                <a:schemeClr val="lt2"/>
              </a:buClr>
              <a:buSzPts val="1150"/>
            </a:pPr>
            <a:r>
              <a:rPr lang="en" sz="1400" b="1" dirty="0">
                <a:solidFill>
                  <a:schemeClr val="accent6">
                    <a:lumMod val="50000"/>
                  </a:schemeClr>
                </a:solidFill>
                <a:uFill>
                  <a:noFill/>
                </a:uFill>
              </a:rPr>
              <a:t>References</a:t>
            </a:r>
          </a:p>
        </p:txBody>
      </p:sp>
    </p:spTree>
    <p:extLst>
      <p:ext uri="{BB962C8B-B14F-4D97-AF65-F5344CB8AC3E}">
        <p14:creationId xmlns:p14="http://schemas.microsoft.com/office/powerpoint/2010/main" val="5315518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75000"/>
              </a:schemeClr>
            </a:gs>
            <a:gs pos="74000">
              <a:schemeClr val="tx1">
                <a:lumMod val="75000"/>
              </a:schemeClr>
            </a:gs>
            <a:gs pos="77000">
              <a:schemeClr val="bg1">
                <a:lumMod val="75000"/>
                <a:alpha val="56000"/>
              </a:schemeClr>
            </a:gs>
            <a:gs pos="100000">
              <a:schemeClr val="tx1">
                <a:lumMod val="50000"/>
              </a:schemeClr>
            </a:gs>
          </a:gsLst>
          <a:lin ang="5400000" scaled="1"/>
        </a:gradFill>
        <a:effectLst/>
      </p:bgPr>
    </p:bg>
    <p:spTree>
      <p:nvGrpSpPr>
        <p:cNvPr id="1" name="Shape 410"/>
        <p:cNvGrpSpPr/>
        <p:nvPr/>
      </p:nvGrpSpPr>
      <p:grpSpPr>
        <a:xfrm>
          <a:off x="0" y="0"/>
          <a:ext cx="0" cy="0"/>
          <a:chOff x="0" y="0"/>
          <a:chExt cx="0" cy="0"/>
        </a:xfrm>
      </p:grpSpPr>
      <p:sp>
        <p:nvSpPr>
          <p:cNvPr id="411" name="Google Shape;411;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Contents</a:t>
            </a:r>
            <a:endParaRPr dirty="0">
              <a:solidFill>
                <a:schemeClr val="tx1"/>
              </a:solidFill>
            </a:endParaRPr>
          </a:p>
        </p:txBody>
      </p:sp>
      <p:sp>
        <p:nvSpPr>
          <p:cNvPr id="413" name="Google Shape;413;p38"/>
          <p:cNvSpPr txBox="1">
            <a:spLocks noGrp="1"/>
          </p:cNvSpPr>
          <p:nvPr>
            <p:ph type="subTitle" idx="1"/>
          </p:nvPr>
        </p:nvSpPr>
        <p:spPr>
          <a:xfrm>
            <a:off x="2544891" y="639421"/>
            <a:ext cx="7901400" cy="35589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endParaRPr dirty="0">
              <a:solidFill>
                <a:schemeClr val="bg1"/>
              </a:solidFill>
            </a:endParaRPr>
          </a:p>
          <a:p>
            <a:pPr marL="457200" lvl="0" indent="-301625" rtl="0">
              <a:lnSpc>
                <a:spcPct val="150000"/>
              </a:lnSpc>
              <a:spcBef>
                <a:spcPts val="1600"/>
              </a:spcBef>
              <a:spcAft>
                <a:spcPts val="0"/>
              </a:spcAft>
              <a:buClr>
                <a:schemeClr val="lt2"/>
              </a:buClr>
              <a:buSzPts val="1150"/>
              <a:buFont typeface="Montserrat"/>
              <a:buAutoNum type="arabicPeriod"/>
            </a:pPr>
            <a:r>
              <a:rPr lang="en" sz="1600" b="1" dirty="0">
                <a:solidFill>
                  <a:schemeClr val="bg1"/>
                </a:solidFill>
                <a:uFill>
                  <a:noFill/>
                </a:uFill>
              </a:rPr>
              <a:t>Brief Overview of R</a:t>
            </a:r>
          </a:p>
          <a:p>
            <a:pPr marL="457200" lvl="0" indent="-301625" rtl="0">
              <a:lnSpc>
                <a:spcPct val="150000"/>
              </a:lnSpc>
              <a:spcBef>
                <a:spcPts val="0"/>
              </a:spcBef>
              <a:spcAft>
                <a:spcPts val="0"/>
              </a:spcAft>
              <a:buClr>
                <a:schemeClr val="lt2"/>
              </a:buClr>
              <a:buSzPts val="1150"/>
              <a:buFont typeface="Montserrat"/>
              <a:buAutoNum type="arabicPeriod"/>
            </a:pPr>
            <a:r>
              <a:rPr lang="en-GB" sz="1600" b="1" dirty="0">
                <a:solidFill>
                  <a:schemeClr val="bg1"/>
                </a:solidFill>
                <a:uFill>
                  <a:noFill/>
                </a:uFill>
              </a:rPr>
              <a:t> Why learn R</a:t>
            </a:r>
            <a:endParaRPr sz="1600" b="1" dirty="0">
              <a:solidFill>
                <a:schemeClr val="bg1"/>
              </a:solidFill>
              <a:uFill>
                <a:noFill/>
              </a:uFill>
            </a:endParaRPr>
          </a:p>
          <a:p>
            <a:pPr marL="457200" lvl="0" indent="-301625" rtl="0">
              <a:lnSpc>
                <a:spcPct val="150000"/>
              </a:lnSpc>
              <a:spcBef>
                <a:spcPts val="0"/>
              </a:spcBef>
              <a:spcAft>
                <a:spcPts val="0"/>
              </a:spcAft>
              <a:buClr>
                <a:schemeClr val="lt2"/>
              </a:buClr>
              <a:buSzPts val="1150"/>
              <a:buFont typeface="Montserrat"/>
              <a:buAutoNum type="arabicPeriod"/>
            </a:pPr>
            <a:r>
              <a:rPr lang="en" sz="1600" b="1" dirty="0">
                <a:solidFill>
                  <a:schemeClr val="bg1"/>
                </a:solidFill>
                <a:uFill>
                  <a:noFill/>
                </a:uFill>
              </a:rPr>
              <a:t> Variables and Data Types</a:t>
            </a:r>
          </a:p>
          <a:p>
            <a:pPr marL="457200" lvl="0" indent="-301625" rtl="0">
              <a:lnSpc>
                <a:spcPct val="150000"/>
              </a:lnSpc>
              <a:spcBef>
                <a:spcPts val="0"/>
              </a:spcBef>
              <a:spcAft>
                <a:spcPts val="0"/>
              </a:spcAft>
              <a:buClr>
                <a:schemeClr val="lt2"/>
              </a:buClr>
              <a:buSzPts val="1150"/>
              <a:buFont typeface="Montserrat"/>
              <a:buAutoNum type="arabicPeriod"/>
            </a:pPr>
            <a:r>
              <a:rPr lang="en-GB" sz="1600" b="1" dirty="0">
                <a:solidFill>
                  <a:schemeClr val="bg1"/>
                </a:solidFill>
                <a:uFill>
                  <a:noFill/>
                </a:uFill>
              </a:rPr>
              <a:t> Operators</a:t>
            </a:r>
            <a:endParaRPr sz="1600" b="1" dirty="0">
              <a:solidFill>
                <a:schemeClr val="bg1"/>
              </a:solidFill>
              <a:uFill>
                <a:noFill/>
              </a:uFill>
            </a:endParaRPr>
          </a:p>
          <a:p>
            <a:pPr marL="457200" lvl="0" indent="-301625" rtl="0">
              <a:lnSpc>
                <a:spcPct val="150000"/>
              </a:lnSpc>
              <a:spcBef>
                <a:spcPts val="0"/>
              </a:spcBef>
              <a:spcAft>
                <a:spcPts val="0"/>
              </a:spcAft>
              <a:buClr>
                <a:schemeClr val="lt2"/>
              </a:buClr>
              <a:buSzPts val="1150"/>
              <a:buFont typeface="Montserrat"/>
              <a:buAutoNum type="arabicPeriod"/>
            </a:pPr>
            <a:r>
              <a:rPr lang="en" sz="1600" b="1" dirty="0">
                <a:solidFill>
                  <a:schemeClr val="bg1"/>
                </a:solidFill>
                <a:uFill>
                  <a:noFill/>
                </a:uFill>
              </a:rPr>
              <a:t> Fundamental Data Structures in R</a:t>
            </a:r>
          </a:p>
          <a:p>
            <a:pPr marL="457200" lvl="0" indent="-301625" rtl="0">
              <a:lnSpc>
                <a:spcPct val="150000"/>
              </a:lnSpc>
              <a:spcBef>
                <a:spcPts val="0"/>
              </a:spcBef>
              <a:spcAft>
                <a:spcPts val="0"/>
              </a:spcAft>
              <a:buClr>
                <a:schemeClr val="lt2"/>
              </a:buClr>
              <a:buSzPts val="1150"/>
              <a:buFont typeface="Montserrat"/>
              <a:buAutoNum type="arabicPeriod"/>
            </a:pPr>
            <a:r>
              <a:rPr lang="en" sz="1600" b="1" dirty="0">
                <a:solidFill>
                  <a:schemeClr val="bg1"/>
                </a:solidFill>
                <a:uFill>
                  <a:noFill/>
                </a:uFill>
              </a:rPr>
              <a:t>References and Resources</a:t>
            </a:r>
          </a:p>
          <a:p>
            <a:pPr marL="457200" lvl="0" indent="-301625" rtl="0">
              <a:lnSpc>
                <a:spcPct val="150000"/>
              </a:lnSpc>
              <a:spcBef>
                <a:spcPts val="0"/>
              </a:spcBef>
              <a:spcAft>
                <a:spcPts val="0"/>
              </a:spcAft>
              <a:buClr>
                <a:schemeClr val="lt2"/>
              </a:buClr>
              <a:buSzPts val="1150"/>
              <a:buFont typeface="Montserrat"/>
              <a:buAutoNum type="arabicPeriod"/>
            </a:pPr>
            <a:r>
              <a:rPr lang="en" sz="1600" b="1" dirty="0">
                <a:solidFill>
                  <a:schemeClr val="bg1"/>
                </a:solidFill>
                <a:uFill>
                  <a:noFill/>
                </a:uFill>
              </a:rPr>
              <a:t>Main Studio Session!</a:t>
            </a:r>
          </a:p>
          <a:p>
            <a:pPr marL="457200" lvl="0" indent="-301625" rtl="0">
              <a:lnSpc>
                <a:spcPct val="150000"/>
              </a:lnSpc>
              <a:spcBef>
                <a:spcPts val="0"/>
              </a:spcBef>
              <a:spcAft>
                <a:spcPts val="0"/>
              </a:spcAft>
              <a:buClr>
                <a:schemeClr val="lt2"/>
              </a:buClr>
              <a:buSzPts val="1150"/>
              <a:buFont typeface="Montserrat"/>
              <a:buAutoNum type="arabicPeriod"/>
            </a:pPr>
            <a:endParaRPr dirty="0">
              <a:solidFill>
                <a:schemeClr val="bg1"/>
              </a:solidFill>
            </a:endParaRPr>
          </a:p>
        </p:txBody>
      </p:sp>
      <p:sp>
        <p:nvSpPr>
          <p:cNvPr id="412" name="Google Shape;412;p38"/>
          <p:cNvSpPr/>
          <p:nvPr/>
        </p:nvSpPr>
        <p:spPr>
          <a:xfrm>
            <a:off x="2143825" y="884775"/>
            <a:ext cx="4871700" cy="79800"/>
          </a:xfrm>
          <a:prstGeom prst="rect">
            <a:avLst/>
          </a:prstGeom>
          <a:solidFill>
            <a:schemeClr val="accent6">
              <a:lumMod val="50000"/>
            </a:schemeClr>
          </a:solidFill>
          <a:ln>
            <a:noFill/>
          </a:ln>
        </p:spPr>
        <p:txBody>
          <a:bodyPr spcFirstLastPara="1" wrap="square" lIns="91425" tIns="91425" rIns="91425" bIns="91425" anchor="ctr" anchorCtr="0">
            <a:noAutofit/>
          </a:bodyPr>
          <a:lstStyle/>
          <a:p>
            <a:endParaRP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75000"/>
              </a:schemeClr>
            </a:gs>
            <a:gs pos="74000">
              <a:schemeClr val="tx1">
                <a:lumMod val="75000"/>
              </a:schemeClr>
            </a:gs>
            <a:gs pos="77000">
              <a:schemeClr val="bg1">
                <a:lumMod val="75000"/>
                <a:alpha val="56000"/>
              </a:schemeClr>
            </a:gs>
            <a:gs pos="100000">
              <a:schemeClr val="tx1">
                <a:lumMod val="50000"/>
              </a:schemeClr>
            </a:gs>
          </a:gsLst>
          <a:lin ang="5400000" scaled="1"/>
        </a:gradFill>
        <a:effectLst/>
      </p:bgPr>
    </p:bg>
    <p:spTree>
      <p:nvGrpSpPr>
        <p:cNvPr id="1" name="Shape 410"/>
        <p:cNvGrpSpPr/>
        <p:nvPr/>
      </p:nvGrpSpPr>
      <p:grpSpPr>
        <a:xfrm>
          <a:off x="0" y="0"/>
          <a:ext cx="0" cy="0"/>
          <a:chOff x="0" y="0"/>
          <a:chExt cx="0" cy="0"/>
        </a:xfrm>
      </p:grpSpPr>
      <p:sp>
        <p:nvSpPr>
          <p:cNvPr id="411" name="Google Shape;411;p38"/>
          <p:cNvSpPr txBox="1">
            <a:spLocks noGrp="1"/>
          </p:cNvSpPr>
          <p:nvPr>
            <p:ph type="title"/>
          </p:nvPr>
        </p:nvSpPr>
        <p:spPr>
          <a:xfrm>
            <a:off x="606257" y="8749"/>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tx1"/>
                </a:solidFill>
              </a:rPr>
              <a:t>Brief Overview of R</a:t>
            </a:r>
            <a:endParaRPr sz="1800" dirty="0">
              <a:solidFill>
                <a:schemeClr val="tx1"/>
              </a:solidFill>
            </a:endParaRPr>
          </a:p>
        </p:txBody>
      </p:sp>
      <p:sp>
        <p:nvSpPr>
          <p:cNvPr id="413" name="Google Shape;413;p38"/>
          <p:cNvSpPr txBox="1">
            <a:spLocks noGrp="1"/>
          </p:cNvSpPr>
          <p:nvPr>
            <p:ph type="subTitle" idx="1"/>
          </p:nvPr>
        </p:nvSpPr>
        <p:spPr>
          <a:xfrm>
            <a:off x="111290" y="490899"/>
            <a:ext cx="5408763" cy="4439125"/>
          </a:xfrm>
          <a:prstGeom prst="rect">
            <a:avLst/>
          </a:prstGeom>
        </p:spPr>
        <p:txBody>
          <a:bodyPr spcFirstLastPara="1" wrap="square" lIns="91425" tIns="91425" rIns="91425" bIns="91425" anchor="t" anchorCtr="0">
            <a:noAutofit/>
          </a:bodyPr>
          <a:lstStyle/>
          <a:p>
            <a:pPr marL="171450" lvl="0" indent="-171450" rtl="0">
              <a:spcBef>
                <a:spcPts val="0"/>
              </a:spcBef>
              <a:spcAft>
                <a:spcPts val="0"/>
              </a:spcAft>
              <a:buFont typeface="Arial" panose="020B0604020202020204" pitchFamily="34" charset="0"/>
              <a:buChar char="•"/>
            </a:pPr>
            <a:r>
              <a:rPr lang="en-GB" sz="1300" b="1" dirty="0">
                <a:solidFill>
                  <a:srgbClr val="002060"/>
                </a:solidFill>
              </a:rPr>
              <a:t>The name of R came from the names of its core developers, Robert Gentleman, and Ross Ihaka.  It’s also a play on the name of it’s parent language: S. R’s semantics, however, is closer to that of Scheme, a functional programming language. </a:t>
            </a:r>
          </a:p>
          <a:p>
            <a:pPr marL="0" lvl="0" indent="0" rtl="0">
              <a:spcBef>
                <a:spcPts val="0"/>
              </a:spcBef>
              <a:spcAft>
                <a:spcPts val="0"/>
              </a:spcAft>
            </a:pPr>
            <a:endParaRPr lang="en-GB" sz="1300" b="1" dirty="0">
              <a:solidFill>
                <a:srgbClr val="002060"/>
              </a:solidFill>
            </a:endParaRPr>
          </a:p>
          <a:p>
            <a:pPr marL="171450" lvl="0" indent="-171450" rtl="0">
              <a:spcBef>
                <a:spcPts val="0"/>
              </a:spcBef>
              <a:spcAft>
                <a:spcPts val="0"/>
              </a:spcAft>
              <a:buFont typeface="Arial" panose="020B0604020202020204" pitchFamily="34" charset="0"/>
              <a:buChar char="•"/>
            </a:pPr>
            <a:r>
              <a:rPr lang="en-GB" sz="1300" b="1" dirty="0">
                <a:solidFill>
                  <a:srgbClr val="002060"/>
                </a:solidFill>
              </a:rPr>
              <a:t>R is a functional programming language. Functions are first-class objects. This means that you can do anything with functions as you can do with any other R object. As a result, you are allowed to assign R functions to variables, store them in lists, pass them as arguments, and return them as a result of a function. . Everything that happens in R happens via a function call. Even assignment is really a function.</a:t>
            </a:r>
          </a:p>
          <a:p>
            <a:pPr marL="0" lvl="0" indent="0" rtl="0">
              <a:spcBef>
                <a:spcPts val="0"/>
              </a:spcBef>
              <a:spcAft>
                <a:spcPts val="0"/>
              </a:spcAft>
            </a:pPr>
            <a:endParaRPr lang="en-GB" sz="1300" b="1" dirty="0">
              <a:solidFill>
                <a:srgbClr val="002060"/>
              </a:solidFill>
            </a:endParaRPr>
          </a:p>
          <a:p>
            <a:pPr marL="171450" lvl="0" indent="-171450" rtl="0">
              <a:spcBef>
                <a:spcPts val="0"/>
              </a:spcBef>
              <a:spcAft>
                <a:spcPts val="0"/>
              </a:spcAft>
              <a:buFont typeface="Arial" panose="020B0604020202020204" pitchFamily="34" charset="0"/>
              <a:buChar char="•"/>
            </a:pPr>
            <a:r>
              <a:rPr lang="en-GB" sz="1300" b="1" dirty="0">
                <a:solidFill>
                  <a:srgbClr val="002060"/>
                </a:solidFill>
              </a:rPr>
              <a:t>However, R is not a “pure” functional language. R has the stuff of imperative programming languages, such as loops and assignment. So it isn’t </a:t>
            </a:r>
            <a:r>
              <a:rPr lang="en-GB" sz="1300" b="1" i="1" dirty="0">
                <a:solidFill>
                  <a:srgbClr val="002060"/>
                </a:solidFill>
              </a:rPr>
              <a:t>just</a:t>
            </a:r>
            <a:r>
              <a:rPr lang="en-GB" sz="1300" b="1" dirty="0">
                <a:solidFill>
                  <a:srgbClr val="002060"/>
                </a:solidFill>
              </a:rPr>
              <a:t> a functional programming language.</a:t>
            </a:r>
          </a:p>
          <a:p>
            <a:pPr marL="171450" lvl="0" indent="-171450" rtl="0">
              <a:spcBef>
                <a:spcPts val="0"/>
              </a:spcBef>
              <a:spcAft>
                <a:spcPts val="0"/>
              </a:spcAft>
              <a:buFont typeface="Arial" panose="020B0604020202020204" pitchFamily="34" charset="0"/>
              <a:buChar char="•"/>
            </a:pPr>
            <a:endParaRPr lang="en-GB" sz="1300" b="1" dirty="0">
              <a:solidFill>
                <a:srgbClr val="002060"/>
              </a:solidFill>
            </a:endParaRPr>
          </a:p>
          <a:p>
            <a:pPr marL="171450" lvl="0" indent="-171450" rtl="0">
              <a:spcBef>
                <a:spcPts val="0"/>
              </a:spcBef>
              <a:spcAft>
                <a:spcPts val="0"/>
              </a:spcAft>
              <a:buFont typeface="Arial" panose="020B0604020202020204" pitchFamily="34" charset="0"/>
              <a:buChar char="•"/>
            </a:pPr>
            <a:endParaRPr sz="1300" b="1" dirty="0">
              <a:solidFill>
                <a:srgbClr val="002060"/>
              </a:solidFill>
            </a:endParaRPr>
          </a:p>
          <a:p>
            <a:pPr marL="155575" lvl="0" indent="0" rtl="0">
              <a:spcBef>
                <a:spcPts val="1600"/>
              </a:spcBef>
              <a:spcAft>
                <a:spcPts val="0"/>
              </a:spcAft>
              <a:buClr>
                <a:schemeClr val="lt2"/>
              </a:buClr>
              <a:buSzPts val="1150"/>
            </a:pPr>
            <a:endParaRPr lang="en" sz="1300" b="1" dirty="0">
              <a:solidFill>
                <a:srgbClr val="002060"/>
              </a:solidFill>
              <a:uFill>
                <a:noFill/>
              </a:uFill>
            </a:endParaRPr>
          </a:p>
          <a:p>
            <a:pPr marL="457200" lvl="0" indent="-301625" rtl="0">
              <a:spcBef>
                <a:spcPts val="0"/>
              </a:spcBef>
              <a:spcAft>
                <a:spcPts val="0"/>
              </a:spcAft>
              <a:buClr>
                <a:schemeClr val="lt2"/>
              </a:buClr>
              <a:buSzPts val="1150"/>
              <a:buFont typeface="Montserrat"/>
              <a:buAutoNum type="arabicPeriod"/>
            </a:pPr>
            <a:endParaRPr sz="1300" b="1" dirty="0">
              <a:solidFill>
                <a:srgbClr val="002060"/>
              </a:solidFill>
            </a:endParaRPr>
          </a:p>
        </p:txBody>
      </p:sp>
      <p:sp>
        <p:nvSpPr>
          <p:cNvPr id="412" name="Google Shape;412;p38"/>
          <p:cNvSpPr/>
          <p:nvPr/>
        </p:nvSpPr>
        <p:spPr>
          <a:xfrm>
            <a:off x="2023907" y="411099"/>
            <a:ext cx="4871700" cy="79800"/>
          </a:xfrm>
          <a:prstGeom prst="rect">
            <a:avLst/>
          </a:prstGeom>
          <a:solidFill>
            <a:schemeClr val="accent6">
              <a:lumMod val="50000"/>
            </a:schemeClr>
          </a:solidFill>
          <a:ln>
            <a:noFill/>
          </a:ln>
        </p:spPr>
        <p:txBody>
          <a:bodyPr spcFirstLastPara="1" wrap="square" lIns="91425" tIns="91425" rIns="91425" bIns="91425" anchor="ctr" anchorCtr="0">
            <a:noAutofit/>
          </a:bodyPr>
          <a:lstStyle/>
          <a:p>
            <a:endParaRPr/>
          </a:p>
        </p:txBody>
      </p:sp>
      <p:sp>
        <p:nvSpPr>
          <p:cNvPr id="2" name="Rectangle 1">
            <a:extLst>
              <a:ext uri="{FF2B5EF4-FFF2-40B4-BE49-F238E27FC236}">
                <a16:creationId xmlns:a16="http://schemas.microsoft.com/office/drawing/2014/main" id="{67CAA665-0646-5C35-FCA3-8446FF3E937E}"/>
              </a:ext>
            </a:extLst>
          </p:cNvPr>
          <p:cNvSpPr>
            <a:spLocks noChangeArrowheads="1"/>
          </p:cNvSpPr>
          <p:nvPr/>
        </p:nvSpPr>
        <p:spPr bwMode="auto">
          <a:xfrm>
            <a:off x="5520053" y="554695"/>
            <a:ext cx="3623947"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6">
                    <a:lumMod val="10000"/>
                  </a:schemeClr>
                </a:solidFill>
                <a:effectLst/>
                <a:latin typeface="Arial" panose="020B0604020202020204" pitchFamily="34" charset="0"/>
              </a:rPr>
              <a:t>To understand computations in R, two slogans are helpful: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6">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6">
                    <a:lumMod val="10000"/>
                  </a:schemeClr>
                </a:solidFill>
                <a:effectLst/>
                <a:latin typeface="Arial" panose="020B0604020202020204" pitchFamily="34" charset="0"/>
              </a:rPr>
              <a:t>Everything that exists is an object.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accent6">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6">
                    <a:lumMod val="10000"/>
                  </a:schemeClr>
                </a:solidFill>
                <a:effectLst/>
                <a:latin typeface="Arial" panose="020B0604020202020204" pitchFamily="34" charset="0"/>
              </a:rPr>
              <a:t>Everything that happens is a function call.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accent6">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6">
                    <a:lumMod val="10000"/>
                  </a:schemeClr>
                </a:solidFill>
                <a:effectLst/>
                <a:latin typeface="Arial" panose="020B0604020202020204" pitchFamily="34" charset="0"/>
              </a:rPr>
              <a:t>— John Chambers, quoted in Section 6.3 of </a:t>
            </a:r>
            <a:r>
              <a:rPr kumimoji="0" lang="en-US" altLang="en-US" sz="2000" b="1" i="1" u="none" strike="noStrike" cap="none" normalizeH="0" baseline="0" dirty="0">
                <a:ln>
                  <a:noFill/>
                </a:ln>
                <a:solidFill>
                  <a:schemeClr val="accent6">
                    <a:lumMod val="10000"/>
                  </a:schemeClr>
                </a:solidFill>
                <a:effectLst/>
                <a:latin typeface="Arial" panose="020B0604020202020204" pitchFamily="34" charset="0"/>
              </a:rPr>
              <a:t>Advanced R</a:t>
            </a:r>
            <a:r>
              <a:rPr kumimoji="0" lang="en-US" altLang="en-US" sz="2000" b="1" i="0" u="none" strike="noStrike" cap="none" normalizeH="0" baseline="0" dirty="0">
                <a:ln>
                  <a:noFill/>
                </a:ln>
                <a:solidFill>
                  <a:schemeClr val="accent6">
                    <a:lumMod val="10000"/>
                  </a:schemeClr>
                </a:solidFill>
                <a:effectLst/>
                <a:latin typeface="Arial" panose="020B0604020202020204" pitchFamily="34" charset="0"/>
              </a:rPr>
              <a:t> by Hadley Wickham</a:t>
            </a:r>
          </a:p>
        </p:txBody>
      </p:sp>
    </p:spTree>
    <p:extLst>
      <p:ext uri="{BB962C8B-B14F-4D97-AF65-F5344CB8AC3E}">
        <p14:creationId xmlns:p14="http://schemas.microsoft.com/office/powerpoint/2010/main" val="13231246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15000" t="-9000" r="17000"/>
          </a:stretch>
        </a:blipFill>
        <a:effectLst/>
      </p:bgPr>
    </p:bg>
    <p:spTree>
      <p:nvGrpSpPr>
        <p:cNvPr id="1" name="Shape 1707"/>
        <p:cNvGrpSpPr/>
        <p:nvPr/>
      </p:nvGrpSpPr>
      <p:grpSpPr>
        <a:xfrm>
          <a:off x="0" y="0"/>
          <a:ext cx="0" cy="0"/>
          <a:chOff x="0" y="0"/>
          <a:chExt cx="0" cy="0"/>
        </a:xfrm>
      </p:grpSpPr>
      <p:sp>
        <p:nvSpPr>
          <p:cNvPr id="5" name="TextBox 4">
            <a:extLst>
              <a:ext uri="{FF2B5EF4-FFF2-40B4-BE49-F238E27FC236}">
                <a16:creationId xmlns:a16="http://schemas.microsoft.com/office/drawing/2014/main" id="{88CFD1B9-CE30-6272-0F19-B67976391306}"/>
              </a:ext>
            </a:extLst>
          </p:cNvPr>
          <p:cNvSpPr txBox="1"/>
          <p:nvPr/>
        </p:nvSpPr>
        <p:spPr>
          <a:xfrm>
            <a:off x="7635244" y="0"/>
            <a:ext cx="2862492" cy="3970318"/>
          </a:xfrm>
          <a:prstGeom prst="rect">
            <a:avLst/>
          </a:prstGeom>
          <a:solidFill>
            <a:schemeClr val="bg1"/>
          </a:solidFill>
        </p:spPr>
        <p:txBody>
          <a:bodyPr wrap="square" rtlCol="0">
            <a:spAutoFit/>
          </a:bodyPr>
          <a:lstStyle/>
          <a:p>
            <a:r>
              <a:rPr lang="en-US" b="1" dirty="0"/>
              <a:t>Careers with R</a:t>
            </a:r>
          </a:p>
          <a:p>
            <a:pPr>
              <a:buFont typeface="Arial" panose="020B0604020202020204" pitchFamily="34" charset="0"/>
              <a:buChar char="•"/>
            </a:pPr>
            <a:r>
              <a:rPr lang="en-US" dirty="0"/>
              <a:t>Data scientist</a:t>
            </a:r>
          </a:p>
          <a:p>
            <a:pPr>
              <a:buFont typeface="Arial" panose="020B0604020202020204" pitchFamily="34" charset="0"/>
              <a:buChar char="•"/>
            </a:pPr>
            <a:r>
              <a:rPr lang="en-US" dirty="0"/>
              <a:t>Statistical engineer</a:t>
            </a:r>
          </a:p>
          <a:p>
            <a:pPr>
              <a:buFont typeface="Arial" panose="020B0604020202020204" pitchFamily="34" charset="0"/>
              <a:buChar char="•"/>
            </a:pPr>
            <a:r>
              <a:rPr lang="en-US" dirty="0"/>
              <a:t>Data analyst</a:t>
            </a:r>
          </a:p>
          <a:p>
            <a:pPr>
              <a:buFont typeface="Arial" panose="020B0604020202020204" pitchFamily="34" charset="0"/>
              <a:buChar char="•"/>
            </a:pPr>
            <a:r>
              <a:rPr lang="en-US" dirty="0"/>
              <a:t>R programmer</a:t>
            </a:r>
          </a:p>
          <a:p>
            <a:pPr>
              <a:buFont typeface="Arial" panose="020B0604020202020204" pitchFamily="34" charset="0"/>
              <a:buChar char="•"/>
            </a:pPr>
            <a:r>
              <a:rPr lang="en-US" dirty="0"/>
              <a:t>Data architect</a:t>
            </a:r>
          </a:p>
          <a:p>
            <a:pPr>
              <a:buFont typeface="Arial" panose="020B0604020202020204" pitchFamily="34" charset="0"/>
              <a:buChar char="•"/>
            </a:pPr>
            <a:r>
              <a:rPr lang="en-US" dirty="0"/>
              <a:t>Database administrator</a:t>
            </a:r>
          </a:p>
          <a:p>
            <a:pPr>
              <a:buFont typeface="Arial" panose="020B0604020202020204" pitchFamily="34" charset="0"/>
              <a:buChar char="•"/>
            </a:pPr>
            <a:r>
              <a:rPr lang="en-US" dirty="0"/>
              <a:t>Geo statistician</a:t>
            </a:r>
          </a:p>
          <a:p>
            <a:pPr>
              <a:buFont typeface="Arial" panose="020B0604020202020204" pitchFamily="34" charset="0"/>
              <a:buChar char="•"/>
            </a:pPr>
            <a:r>
              <a:rPr lang="en-US" dirty="0"/>
              <a:t>Researcher</a:t>
            </a:r>
          </a:p>
          <a:p>
            <a:pPr>
              <a:buFont typeface="Arial" panose="020B0604020202020204" pitchFamily="34" charset="0"/>
              <a:buChar char="•"/>
            </a:pPr>
            <a:r>
              <a:rPr lang="en-US" dirty="0"/>
              <a:t>Business intelligence </a:t>
            </a:r>
          </a:p>
          <a:p>
            <a:pPr>
              <a:buFont typeface="Arial" panose="020B0604020202020204" pitchFamily="34" charset="0"/>
              <a:buChar char="•"/>
            </a:pPr>
            <a:r>
              <a:rPr lang="en-US" dirty="0"/>
              <a:t>Financial analyst</a:t>
            </a:r>
          </a:p>
          <a:p>
            <a:pPr>
              <a:buFont typeface="Arial" panose="020B0604020202020204" pitchFamily="34" charset="0"/>
              <a:buChar char="•"/>
            </a:pPr>
            <a:r>
              <a:rPr lang="en-US" dirty="0"/>
              <a:t>Machine learning scientist</a:t>
            </a:r>
          </a:p>
          <a:p>
            <a:pPr>
              <a:buFont typeface="Arial" panose="020B0604020202020204" pitchFamily="34" charset="0"/>
              <a:buChar char="•"/>
            </a:pPr>
            <a:r>
              <a:rPr lang="en-US" dirty="0"/>
              <a:t>Quantitative analyst</a:t>
            </a:r>
          </a:p>
          <a:p>
            <a:pPr>
              <a:buFont typeface="Arial" panose="020B0604020202020204" pitchFamily="34" charset="0"/>
              <a:buChar char="•"/>
            </a:pPr>
            <a:r>
              <a:rPr lang="en-US" dirty="0"/>
              <a:t>Statistician</a:t>
            </a:r>
          </a:p>
          <a:p>
            <a:pPr>
              <a:buFont typeface="Arial" panose="020B0604020202020204" pitchFamily="34" charset="0"/>
              <a:buChar char="•"/>
            </a:pPr>
            <a:r>
              <a:rPr lang="en-US" dirty="0"/>
              <a:t>And more…</a:t>
            </a:r>
          </a:p>
          <a:p>
            <a:endParaRPr lang="en-US" dirty="0"/>
          </a:p>
          <a:p>
            <a:endParaRPr lang="en-US" dirty="0"/>
          </a:p>
          <a:p>
            <a:endParaRPr lang="en-GB" dirty="0"/>
          </a:p>
        </p:txBody>
      </p:sp>
      <p:sp>
        <p:nvSpPr>
          <p:cNvPr id="3" name="TextBox 2">
            <a:extLst>
              <a:ext uri="{FF2B5EF4-FFF2-40B4-BE49-F238E27FC236}">
                <a16:creationId xmlns:a16="http://schemas.microsoft.com/office/drawing/2014/main" id="{FC5E8411-6BFD-FC0A-26B1-1FB5A5C5993E}"/>
              </a:ext>
            </a:extLst>
          </p:cNvPr>
          <p:cNvSpPr txBox="1"/>
          <p:nvPr/>
        </p:nvSpPr>
        <p:spPr>
          <a:xfrm>
            <a:off x="-1561268" y="0"/>
            <a:ext cx="2936351" cy="4401205"/>
          </a:xfrm>
          <a:prstGeom prst="rect">
            <a:avLst/>
          </a:prstGeom>
          <a:solidFill>
            <a:schemeClr val="bg1"/>
          </a:solidFill>
        </p:spPr>
        <p:txBody>
          <a:bodyPr wrap="square" rtlCol="0">
            <a:spAutoFit/>
          </a:bodyPr>
          <a:lstStyle/>
          <a:p>
            <a:pPr algn="r"/>
            <a:r>
              <a:rPr lang="en-GB" dirty="0"/>
              <a:t>Big-name companies that use R in their tech stack:</a:t>
            </a:r>
          </a:p>
          <a:p>
            <a:pPr algn="r"/>
            <a:endParaRPr lang="en-GB" dirty="0"/>
          </a:p>
          <a:p>
            <a:pPr algn="r">
              <a:buFont typeface="Arial" panose="020B0604020202020204" pitchFamily="34" charset="0"/>
              <a:buChar char="•"/>
            </a:pPr>
            <a:r>
              <a:rPr lang="en-GB" dirty="0"/>
              <a:t>Bank of America</a:t>
            </a:r>
          </a:p>
          <a:p>
            <a:pPr algn="r">
              <a:buFont typeface="Arial" panose="020B0604020202020204" pitchFamily="34" charset="0"/>
              <a:buChar char="•"/>
            </a:pPr>
            <a:r>
              <a:rPr lang="en-GB" dirty="0"/>
              <a:t>Amazon</a:t>
            </a:r>
          </a:p>
          <a:p>
            <a:pPr algn="r">
              <a:buFont typeface="Arial" panose="020B0604020202020204" pitchFamily="34" charset="0"/>
              <a:buChar char="•"/>
            </a:pPr>
            <a:r>
              <a:rPr lang="en-GB" dirty="0"/>
              <a:t>Facebook</a:t>
            </a:r>
          </a:p>
          <a:p>
            <a:pPr algn="r">
              <a:buFont typeface="Arial" panose="020B0604020202020204" pitchFamily="34" charset="0"/>
              <a:buChar char="•"/>
            </a:pPr>
            <a:r>
              <a:rPr lang="en-GB" dirty="0"/>
              <a:t>JP Morgan </a:t>
            </a:r>
          </a:p>
          <a:p>
            <a:pPr algn="r">
              <a:buFont typeface="Arial" panose="020B0604020202020204" pitchFamily="34" charset="0"/>
              <a:buChar char="•"/>
            </a:pPr>
            <a:r>
              <a:rPr lang="en-GB" dirty="0"/>
              <a:t>Google</a:t>
            </a:r>
          </a:p>
          <a:p>
            <a:pPr algn="r">
              <a:buFont typeface="Arial" panose="020B0604020202020204" pitchFamily="34" charset="0"/>
              <a:buChar char="•"/>
            </a:pPr>
            <a:r>
              <a:rPr lang="en-GB" dirty="0"/>
              <a:t>Accenture</a:t>
            </a:r>
          </a:p>
          <a:p>
            <a:pPr algn="r">
              <a:buFont typeface="Arial" panose="020B0604020202020204" pitchFamily="34" charset="0"/>
              <a:buChar char="•"/>
            </a:pPr>
            <a:r>
              <a:rPr lang="en-GB" dirty="0"/>
              <a:t>LinkedIn</a:t>
            </a:r>
          </a:p>
          <a:p>
            <a:pPr algn="r">
              <a:buFont typeface="Arial" panose="020B0604020202020204" pitchFamily="34" charset="0"/>
              <a:buChar char="•"/>
            </a:pPr>
            <a:r>
              <a:rPr lang="en-GB" dirty="0"/>
              <a:t>IBM</a:t>
            </a:r>
          </a:p>
          <a:p>
            <a:pPr algn="r">
              <a:buFont typeface="Arial" panose="020B0604020202020204" pitchFamily="34" charset="0"/>
              <a:buChar char="•"/>
            </a:pPr>
            <a:r>
              <a:rPr lang="en-GB" dirty="0"/>
              <a:t>Uber</a:t>
            </a:r>
          </a:p>
          <a:p>
            <a:pPr algn="r">
              <a:buFont typeface="Arial" panose="020B0604020202020204" pitchFamily="34" charset="0"/>
              <a:buChar char="•"/>
            </a:pPr>
            <a:r>
              <a:rPr lang="en-GB" dirty="0"/>
              <a:t>Deloitte</a:t>
            </a:r>
          </a:p>
          <a:p>
            <a:pPr algn="r">
              <a:buFont typeface="Arial" panose="020B0604020202020204" pitchFamily="34" charset="0"/>
              <a:buChar char="•"/>
            </a:pPr>
            <a:r>
              <a:rPr lang="en-GB" dirty="0"/>
              <a:t>The New York Times</a:t>
            </a:r>
          </a:p>
          <a:p>
            <a:pPr algn="r">
              <a:buFont typeface="Arial" panose="020B0604020202020204" pitchFamily="34" charset="0"/>
              <a:buChar char="•"/>
            </a:pPr>
            <a:r>
              <a:rPr lang="en-GB" dirty="0"/>
              <a:t>Ford</a:t>
            </a:r>
          </a:p>
          <a:p>
            <a:pPr algn="r">
              <a:buFont typeface="Arial" panose="020B0604020202020204" pitchFamily="34" charset="0"/>
              <a:buChar char="•"/>
            </a:pPr>
            <a:r>
              <a:rPr lang="en-GB" dirty="0"/>
              <a:t>HP</a:t>
            </a:r>
          </a:p>
          <a:p>
            <a:pPr algn="r">
              <a:buFont typeface="Arial" panose="020B0604020202020204" pitchFamily="34" charset="0"/>
              <a:buChar char="•"/>
            </a:pPr>
            <a:r>
              <a:rPr lang="en-GB" dirty="0"/>
              <a:t>And many more…</a:t>
            </a:r>
          </a:p>
          <a:p>
            <a:pPr algn="r"/>
            <a:endParaRPr lang="en-US" dirty="0"/>
          </a:p>
          <a:p>
            <a:pPr algn="r"/>
            <a:endParaRPr lang="en-US" dirty="0"/>
          </a:p>
          <a:p>
            <a:pPr algn="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75000"/>
              </a:schemeClr>
            </a:gs>
            <a:gs pos="74000">
              <a:schemeClr val="tx1">
                <a:lumMod val="75000"/>
              </a:schemeClr>
            </a:gs>
            <a:gs pos="77000">
              <a:schemeClr val="bg1">
                <a:lumMod val="75000"/>
                <a:alpha val="56000"/>
              </a:schemeClr>
            </a:gs>
            <a:gs pos="100000">
              <a:schemeClr val="tx1">
                <a:lumMod val="50000"/>
              </a:schemeClr>
            </a:gs>
          </a:gsLst>
          <a:lin ang="5400000" scaled="1"/>
        </a:gradFill>
        <a:effectLst/>
      </p:bgPr>
    </p:bg>
    <p:spTree>
      <p:nvGrpSpPr>
        <p:cNvPr id="1" name="Shape 410"/>
        <p:cNvGrpSpPr/>
        <p:nvPr/>
      </p:nvGrpSpPr>
      <p:grpSpPr>
        <a:xfrm>
          <a:off x="0" y="0"/>
          <a:ext cx="0" cy="0"/>
          <a:chOff x="0" y="0"/>
          <a:chExt cx="0" cy="0"/>
        </a:xfrm>
      </p:grpSpPr>
      <p:sp>
        <p:nvSpPr>
          <p:cNvPr id="411" name="Google Shape;411;p38"/>
          <p:cNvSpPr txBox="1">
            <a:spLocks noGrp="1"/>
          </p:cNvSpPr>
          <p:nvPr>
            <p:ph type="title"/>
          </p:nvPr>
        </p:nvSpPr>
        <p:spPr>
          <a:xfrm>
            <a:off x="606257" y="8749"/>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solidFill>
                  <a:schemeClr val="tx1"/>
                </a:solidFill>
              </a:rPr>
              <a:t>Variables and Data Types</a:t>
            </a:r>
            <a:endParaRPr sz="1800" dirty="0">
              <a:solidFill>
                <a:schemeClr val="tx1"/>
              </a:solidFill>
            </a:endParaRPr>
          </a:p>
        </p:txBody>
      </p:sp>
      <p:sp>
        <p:nvSpPr>
          <p:cNvPr id="413" name="Google Shape;413;p38"/>
          <p:cNvSpPr txBox="1">
            <a:spLocks noGrp="1"/>
          </p:cNvSpPr>
          <p:nvPr>
            <p:ph type="subTitle" idx="1"/>
          </p:nvPr>
        </p:nvSpPr>
        <p:spPr>
          <a:xfrm>
            <a:off x="119918" y="584928"/>
            <a:ext cx="5090438" cy="44391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en-GB" sz="1300" b="1" dirty="0">
                <a:solidFill>
                  <a:schemeClr val="tx1"/>
                </a:solidFill>
              </a:rPr>
              <a:t>Data Types in R</a:t>
            </a:r>
          </a:p>
          <a:p>
            <a:pPr marL="0" lvl="0" indent="0" rtl="0">
              <a:spcBef>
                <a:spcPts val="0"/>
              </a:spcBef>
              <a:spcAft>
                <a:spcPts val="0"/>
              </a:spcAft>
            </a:pPr>
            <a:endParaRPr lang="en-GB" sz="1300" dirty="0"/>
          </a:p>
          <a:p>
            <a:pPr marL="171450" lvl="0" indent="-171450" rtl="0">
              <a:spcBef>
                <a:spcPts val="0"/>
              </a:spcBef>
              <a:spcAft>
                <a:spcPts val="0"/>
              </a:spcAft>
              <a:buFont typeface="Arial" panose="020B0604020202020204" pitchFamily="34" charset="0"/>
              <a:buChar char="•"/>
            </a:pPr>
            <a:endParaRPr lang="en-GB" sz="1300" dirty="0"/>
          </a:p>
          <a:p>
            <a:pPr marL="171450" lvl="0" indent="-171450" rtl="0">
              <a:spcBef>
                <a:spcPts val="0"/>
              </a:spcBef>
              <a:spcAft>
                <a:spcPts val="0"/>
              </a:spcAft>
              <a:buFont typeface="Arial" panose="020B0604020202020204" pitchFamily="34" charset="0"/>
              <a:buChar char="•"/>
            </a:pPr>
            <a:endParaRPr sz="1300" dirty="0"/>
          </a:p>
          <a:p>
            <a:pPr marL="155575" lvl="0" indent="0" rtl="0">
              <a:spcBef>
                <a:spcPts val="1600"/>
              </a:spcBef>
              <a:spcAft>
                <a:spcPts val="0"/>
              </a:spcAft>
              <a:buClr>
                <a:schemeClr val="lt2"/>
              </a:buClr>
              <a:buSzPts val="1150"/>
            </a:pPr>
            <a:endParaRPr lang="en" sz="1300" b="1" dirty="0">
              <a:uFill>
                <a:noFill/>
              </a:uFill>
            </a:endParaRPr>
          </a:p>
          <a:p>
            <a:pPr marL="457200" lvl="0" indent="-301625" rtl="0">
              <a:spcBef>
                <a:spcPts val="0"/>
              </a:spcBef>
              <a:spcAft>
                <a:spcPts val="0"/>
              </a:spcAft>
              <a:buClr>
                <a:schemeClr val="lt2"/>
              </a:buClr>
              <a:buSzPts val="1150"/>
              <a:buFont typeface="Montserrat"/>
              <a:buAutoNum type="arabicPeriod"/>
            </a:pPr>
            <a:endParaRPr sz="1300" dirty="0"/>
          </a:p>
        </p:txBody>
      </p:sp>
      <p:sp>
        <p:nvSpPr>
          <p:cNvPr id="412" name="Google Shape;412;p38"/>
          <p:cNvSpPr/>
          <p:nvPr/>
        </p:nvSpPr>
        <p:spPr>
          <a:xfrm>
            <a:off x="2023907" y="411099"/>
            <a:ext cx="4871700" cy="79800"/>
          </a:xfrm>
          <a:prstGeom prst="rect">
            <a:avLst/>
          </a:prstGeom>
          <a:solidFill>
            <a:schemeClr val="accent6">
              <a:lumMod val="50000"/>
            </a:schemeClr>
          </a:solidFill>
          <a:ln>
            <a:noFill/>
          </a:ln>
        </p:spPr>
        <p:txBody>
          <a:bodyPr spcFirstLastPara="1" wrap="square" lIns="91425" tIns="91425" rIns="91425" bIns="91425" anchor="ctr" anchorCtr="0">
            <a:noAutofit/>
          </a:bodyPr>
          <a:lstStyle/>
          <a:p>
            <a:endParaRPr/>
          </a:p>
        </p:txBody>
      </p:sp>
      <p:sp>
        <p:nvSpPr>
          <p:cNvPr id="2" name="Rectangle 1">
            <a:extLst>
              <a:ext uri="{FF2B5EF4-FFF2-40B4-BE49-F238E27FC236}">
                <a16:creationId xmlns:a16="http://schemas.microsoft.com/office/drawing/2014/main" id="{67CAA665-0646-5C35-FCA3-8446FF3E937E}"/>
              </a:ext>
            </a:extLst>
          </p:cNvPr>
          <p:cNvSpPr>
            <a:spLocks noChangeArrowheads="1"/>
          </p:cNvSpPr>
          <p:nvPr/>
        </p:nvSpPr>
        <p:spPr bwMode="auto">
          <a:xfrm>
            <a:off x="5400135" y="665443"/>
            <a:ext cx="3623947"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b="1" dirty="0">
                <a:solidFill>
                  <a:schemeClr val="tx1"/>
                </a:solidFill>
                <a:latin typeface="Montserrat"/>
                <a:sym typeface="Montserrat"/>
              </a:rPr>
              <a:t>Variables are simply names/tags you give to the values/contents stored in memory</a:t>
            </a:r>
            <a:r>
              <a:rPr lang="en-GB" altLang="en-US" sz="1300" b="1" dirty="0">
                <a:solidFill>
                  <a:schemeClr val="tx1"/>
                </a:solidFill>
                <a:latin typeface="Montserrat"/>
                <a:sym typeface="Montserrat"/>
              </a:rPr>
              <a:t> of the computer system that is running (executing) your code.</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300" b="1" dirty="0">
              <a:solidFill>
                <a:schemeClr val="tx1"/>
              </a:solidFill>
              <a:latin typeface="Montserrat"/>
              <a:sym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1300" b="1" dirty="0">
                <a:solidFill>
                  <a:schemeClr val="tx1"/>
                </a:solidFill>
                <a:latin typeface="Montserrat"/>
                <a:sym typeface="Montserrat"/>
              </a:rPr>
              <a:t>Rules in naming variables:</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300" b="1" dirty="0">
              <a:solidFill>
                <a:schemeClr val="tx1"/>
              </a:solidFill>
              <a:latin typeface="Montserrat"/>
              <a:sym typeface="Montserra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altLang="en-US" sz="1300" b="1" dirty="0">
                <a:solidFill>
                  <a:schemeClr val="tx1"/>
                </a:solidFill>
                <a:latin typeface="Montserrat"/>
                <a:sym typeface="Montserrat"/>
              </a:rPr>
              <a:t>Your variable should not begin with a number e.g. 200var.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GB" altLang="en-US" sz="1300" b="1" dirty="0">
              <a:solidFill>
                <a:schemeClr val="tx1"/>
              </a:solidFill>
              <a:latin typeface="Montserrat"/>
              <a:sym typeface="Montserra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altLang="en-US" sz="1300" b="1" dirty="0">
                <a:solidFill>
                  <a:schemeClr val="tx1"/>
                </a:solidFill>
                <a:latin typeface="Montserrat"/>
                <a:sym typeface="Montserrat"/>
              </a:rPr>
              <a:t>Your variable should only contain letters, numbers, dot, and underscore e.g. var_2.</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GB" altLang="en-US" sz="1300" b="1" dirty="0">
              <a:solidFill>
                <a:schemeClr val="tx1"/>
              </a:solidFill>
              <a:latin typeface="Montserrat"/>
              <a:sym typeface="Montserra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altLang="en-US" sz="1300" b="1" dirty="0">
                <a:solidFill>
                  <a:schemeClr val="tx1"/>
                </a:solidFill>
                <a:latin typeface="Montserrat"/>
                <a:sym typeface="Montserrat"/>
              </a:rPr>
              <a:t>Your variable should not start with underscore e.g. _var.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GB" altLang="en-US" sz="1300" b="1" dirty="0">
              <a:solidFill>
                <a:schemeClr val="tx1"/>
              </a:solidFill>
              <a:latin typeface="Montserrat"/>
              <a:sym typeface="Montserra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altLang="en-US" sz="1300" b="1" dirty="0">
                <a:solidFill>
                  <a:schemeClr val="tx1"/>
                </a:solidFill>
                <a:latin typeface="Montserrat"/>
                <a:sym typeface="Montserrat"/>
              </a:rPr>
              <a:t>If your variable starts with a dot (.), it should not be followed by a number e.g. .2var</a:t>
            </a:r>
            <a:endParaRPr lang="en-US" altLang="en-US" sz="1300" b="1" dirty="0">
              <a:solidFill>
                <a:schemeClr val="tx1"/>
              </a:solidFill>
              <a:latin typeface="Montserrat"/>
              <a:sym typeface="Montserra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3">
            <a:extLst>
              <a:ext uri="{FF2B5EF4-FFF2-40B4-BE49-F238E27FC236}">
                <a16:creationId xmlns:a16="http://schemas.microsoft.com/office/drawing/2014/main" id="{32D3AF32-0784-7323-6F44-70FD85D0F705}"/>
              </a:ext>
            </a:extLst>
          </p:cNvPr>
          <p:cNvGraphicFramePr>
            <a:graphicFrameLocks noGrp="1"/>
          </p:cNvGraphicFramePr>
          <p:nvPr>
            <p:extLst>
              <p:ext uri="{D42A27DB-BD31-4B8C-83A1-F6EECF244321}">
                <p14:modId xmlns:p14="http://schemas.microsoft.com/office/powerpoint/2010/main" val="676986717"/>
              </p:ext>
            </p:extLst>
          </p:nvPr>
        </p:nvGraphicFramePr>
        <p:xfrm>
          <a:off x="431321" y="935815"/>
          <a:ext cx="4718650" cy="3146285"/>
        </p:xfrm>
        <a:graphic>
          <a:graphicData uri="http://schemas.openxmlformats.org/drawingml/2006/table">
            <a:tbl>
              <a:tblPr firstRow="1" bandRow="1">
                <a:tableStyleId>{7FDD5D87-0628-4A1C-947D-1CCCE4A0162A}</a:tableStyleId>
              </a:tblPr>
              <a:tblGrid>
                <a:gridCol w="2359325">
                  <a:extLst>
                    <a:ext uri="{9D8B030D-6E8A-4147-A177-3AD203B41FA5}">
                      <a16:colId xmlns:a16="http://schemas.microsoft.com/office/drawing/2014/main" val="2745966356"/>
                    </a:ext>
                  </a:extLst>
                </a:gridCol>
                <a:gridCol w="2359325">
                  <a:extLst>
                    <a:ext uri="{9D8B030D-6E8A-4147-A177-3AD203B41FA5}">
                      <a16:colId xmlns:a16="http://schemas.microsoft.com/office/drawing/2014/main" val="3000272255"/>
                    </a:ext>
                  </a:extLst>
                </a:gridCol>
              </a:tblGrid>
              <a:tr h="421993">
                <a:tc>
                  <a:txBody>
                    <a:bodyPr/>
                    <a:lstStyle/>
                    <a:p>
                      <a:r>
                        <a:rPr lang="en-GB" sz="1400" b="1" u="sng" dirty="0"/>
                        <a:t>Type</a:t>
                      </a:r>
                      <a:endParaRPr lang="en-US" sz="1400" b="1" u="sng" dirty="0"/>
                    </a:p>
                  </a:txBody>
                  <a:tcPr/>
                </a:tc>
                <a:tc>
                  <a:txBody>
                    <a:bodyPr/>
                    <a:lstStyle/>
                    <a:p>
                      <a:r>
                        <a:rPr lang="en-GB" sz="1400" b="1" u="sng" dirty="0"/>
                        <a:t>Example</a:t>
                      </a:r>
                      <a:endParaRPr lang="en-US" sz="1400" b="1" u="sng" dirty="0"/>
                    </a:p>
                  </a:txBody>
                  <a:tcPr/>
                </a:tc>
                <a:extLst>
                  <a:ext uri="{0D108BD9-81ED-4DB2-BD59-A6C34878D82A}">
                    <a16:rowId xmlns:a16="http://schemas.microsoft.com/office/drawing/2014/main" val="3638711684"/>
                  </a:ext>
                </a:extLst>
              </a:tr>
              <a:tr h="421993">
                <a:tc>
                  <a:txBody>
                    <a:bodyPr/>
                    <a:lstStyle/>
                    <a:p>
                      <a:r>
                        <a:rPr lang="en-GB" sz="1400" b="1" dirty="0"/>
                        <a:t>Integer</a:t>
                      </a:r>
                      <a:endParaRPr lang="en-US" sz="1400" b="1" dirty="0"/>
                    </a:p>
                  </a:txBody>
                  <a:tcPr/>
                </a:tc>
                <a:tc>
                  <a:txBody>
                    <a:bodyPr/>
                    <a:lstStyle/>
                    <a:p>
                      <a:r>
                        <a:rPr lang="en-GB" sz="1400" b="1" dirty="0"/>
                        <a:t>186L</a:t>
                      </a:r>
                      <a:endParaRPr lang="en-US" sz="1400" b="1" dirty="0"/>
                    </a:p>
                  </a:txBody>
                  <a:tcPr/>
                </a:tc>
                <a:extLst>
                  <a:ext uri="{0D108BD9-81ED-4DB2-BD59-A6C34878D82A}">
                    <a16:rowId xmlns:a16="http://schemas.microsoft.com/office/drawing/2014/main" val="3238979225"/>
                  </a:ext>
                </a:extLst>
              </a:tr>
              <a:tr h="421993">
                <a:tc>
                  <a:txBody>
                    <a:bodyPr/>
                    <a:lstStyle/>
                    <a:p>
                      <a:r>
                        <a:rPr lang="en-GB" sz="1400" b="1" dirty="0"/>
                        <a:t>Numeric</a:t>
                      </a:r>
                      <a:endParaRPr lang="en-US" sz="1400" b="1" dirty="0"/>
                    </a:p>
                  </a:txBody>
                  <a:tcPr/>
                </a:tc>
                <a:tc>
                  <a:txBody>
                    <a:bodyPr/>
                    <a:lstStyle/>
                    <a:p>
                      <a:r>
                        <a:rPr lang="en-GB" sz="1400" b="1" dirty="0"/>
                        <a:t>20.2</a:t>
                      </a:r>
                      <a:endParaRPr lang="en-US" sz="1400" b="1" dirty="0"/>
                    </a:p>
                  </a:txBody>
                  <a:tcPr/>
                </a:tc>
                <a:extLst>
                  <a:ext uri="{0D108BD9-81ED-4DB2-BD59-A6C34878D82A}">
                    <a16:rowId xmlns:a16="http://schemas.microsoft.com/office/drawing/2014/main" val="2485155911"/>
                  </a:ext>
                </a:extLst>
              </a:tr>
              <a:tr h="421993">
                <a:tc>
                  <a:txBody>
                    <a:bodyPr/>
                    <a:lstStyle/>
                    <a:p>
                      <a:r>
                        <a:rPr lang="en-GB" sz="1400" b="1" dirty="0"/>
                        <a:t>Character</a:t>
                      </a:r>
                      <a:endParaRPr lang="en-US" sz="1400" b="1" dirty="0"/>
                    </a:p>
                  </a:txBody>
                  <a:tcPr/>
                </a:tc>
                <a:tc>
                  <a:txBody>
                    <a:bodyPr/>
                    <a:lstStyle/>
                    <a:p>
                      <a:r>
                        <a:rPr lang="en-GB" sz="1400" b="1" dirty="0"/>
                        <a:t>“r lessons @ </a:t>
                      </a:r>
                      <a:r>
                        <a:rPr lang="en-GB" sz="1400" b="1" dirty="0" err="1"/>
                        <a:t>Resagratia</a:t>
                      </a:r>
                      <a:r>
                        <a:rPr lang="en-GB" sz="1400" b="1" dirty="0"/>
                        <a:t>”</a:t>
                      </a:r>
                      <a:endParaRPr lang="en-US" sz="1400" b="1" dirty="0"/>
                    </a:p>
                  </a:txBody>
                  <a:tcPr/>
                </a:tc>
                <a:extLst>
                  <a:ext uri="{0D108BD9-81ED-4DB2-BD59-A6C34878D82A}">
                    <a16:rowId xmlns:a16="http://schemas.microsoft.com/office/drawing/2014/main" val="2537326116"/>
                  </a:ext>
                </a:extLst>
              </a:tr>
              <a:tr h="42199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b="1" dirty="0"/>
                        <a:t>Logical</a:t>
                      </a:r>
                      <a:endParaRPr lang="en-US" sz="1400" b="1" dirty="0"/>
                    </a:p>
                    <a:p>
                      <a:endParaRPr lang="en-US" sz="1400" b="1" dirty="0"/>
                    </a:p>
                  </a:txBody>
                  <a:tcPr/>
                </a:tc>
                <a:tc>
                  <a:txBody>
                    <a:bodyPr/>
                    <a:lstStyle/>
                    <a:p>
                      <a:r>
                        <a:rPr lang="en-GB" sz="1400" b="1" dirty="0"/>
                        <a:t>TRUE</a:t>
                      </a:r>
                      <a:endParaRPr lang="en-US" sz="1400" b="1" dirty="0"/>
                    </a:p>
                  </a:txBody>
                  <a:tcPr/>
                </a:tc>
                <a:extLst>
                  <a:ext uri="{0D108BD9-81ED-4DB2-BD59-A6C34878D82A}">
                    <a16:rowId xmlns:a16="http://schemas.microsoft.com/office/drawing/2014/main" val="4173948124"/>
                  </a:ext>
                </a:extLst>
              </a:tr>
              <a:tr h="421993">
                <a:tc>
                  <a:txBody>
                    <a:bodyPr/>
                    <a:lstStyle/>
                    <a:p>
                      <a:r>
                        <a:rPr lang="en-GB" sz="1400" b="1" dirty="0"/>
                        <a:t>Complex</a:t>
                      </a:r>
                      <a:endParaRPr lang="en-US" sz="1400" b="1" dirty="0"/>
                    </a:p>
                  </a:txBody>
                  <a:tcPr/>
                </a:tc>
                <a:tc>
                  <a:txBody>
                    <a:bodyPr/>
                    <a:lstStyle/>
                    <a:p>
                      <a:r>
                        <a:rPr lang="en-GB" sz="1400" b="1" dirty="0"/>
                        <a:t>20 + 2i</a:t>
                      </a:r>
                      <a:endParaRPr lang="en-US" sz="1400" b="1" dirty="0"/>
                    </a:p>
                  </a:txBody>
                  <a:tcPr/>
                </a:tc>
                <a:extLst>
                  <a:ext uri="{0D108BD9-81ED-4DB2-BD59-A6C34878D82A}">
                    <a16:rowId xmlns:a16="http://schemas.microsoft.com/office/drawing/2014/main" val="4063978114"/>
                  </a:ext>
                </a:extLst>
              </a:tr>
              <a:tr h="421993">
                <a:tc>
                  <a:txBody>
                    <a:bodyPr/>
                    <a:lstStyle/>
                    <a:p>
                      <a:r>
                        <a:rPr lang="en-GB" sz="1400" b="1" dirty="0"/>
                        <a:t>Raw</a:t>
                      </a:r>
                      <a:endParaRPr lang="en-US" sz="1400" b="1" dirty="0"/>
                    </a:p>
                  </a:txBody>
                  <a:tcPr/>
                </a:tc>
                <a:tc>
                  <a:txBody>
                    <a:bodyPr/>
                    <a:lstStyle/>
                    <a:p>
                      <a:r>
                        <a:rPr lang="en-GB" sz="1400" b="1" dirty="0"/>
                        <a:t>Values are displayed as raw bytes.</a:t>
                      </a:r>
                      <a:endParaRPr lang="en-US" sz="1400" b="1" dirty="0"/>
                    </a:p>
                  </a:txBody>
                  <a:tcPr/>
                </a:tc>
                <a:extLst>
                  <a:ext uri="{0D108BD9-81ED-4DB2-BD59-A6C34878D82A}">
                    <a16:rowId xmlns:a16="http://schemas.microsoft.com/office/drawing/2014/main" val="1978018348"/>
                  </a:ext>
                </a:extLst>
              </a:tr>
            </a:tbl>
          </a:graphicData>
        </a:graphic>
      </p:graphicFrame>
    </p:spTree>
    <p:extLst>
      <p:ext uri="{BB962C8B-B14F-4D97-AF65-F5344CB8AC3E}">
        <p14:creationId xmlns:p14="http://schemas.microsoft.com/office/powerpoint/2010/main" val="211799034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2000" r="1000"/>
          </a:stretch>
        </a:blipFill>
        <a:effectLst/>
      </p:bgPr>
    </p:bg>
    <p:spTree>
      <p:nvGrpSpPr>
        <p:cNvPr id="1" name="Shape 1707"/>
        <p:cNvGrpSpPr/>
        <p:nvPr/>
      </p:nvGrpSpPr>
      <p:grpSpPr>
        <a:xfrm>
          <a:off x="0" y="0"/>
          <a:ext cx="0" cy="0"/>
          <a:chOff x="0" y="0"/>
          <a:chExt cx="0" cy="0"/>
        </a:xfrm>
      </p:grpSpPr>
    </p:spTree>
    <p:extLst>
      <p:ext uri="{BB962C8B-B14F-4D97-AF65-F5344CB8AC3E}">
        <p14:creationId xmlns:p14="http://schemas.microsoft.com/office/powerpoint/2010/main" val="3709359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75000"/>
              </a:schemeClr>
            </a:gs>
            <a:gs pos="74000">
              <a:schemeClr val="tx1">
                <a:lumMod val="75000"/>
              </a:schemeClr>
            </a:gs>
            <a:gs pos="77000">
              <a:schemeClr val="bg1">
                <a:lumMod val="75000"/>
                <a:alpha val="56000"/>
              </a:schemeClr>
            </a:gs>
            <a:gs pos="100000">
              <a:schemeClr val="tx1">
                <a:lumMod val="50000"/>
              </a:schemeClr>
            </a:gs>
          </a:gsLst>
          <a:lin ang="5400000" scaled="1"/>
        </a:gradFill>
        <a:effectLst/>
      </p:bgPr>
    </p:bg>
    <p:spTree>
      <p:nvGrpSpPr>
        <p:cNvPr id="1" name="Shape 410"/>
        <p:cNvGrpSpPr/>
        <p:nvPr/>
      </p:nvGrpSpPr>
      <p:grpSpPr>
        <a:xfrm>
          <a:off x="0" y="0"/>
          <a:ext cx="0" cy="0"/>
          <a:chOff x="0" y="0"/>
          <a:chExt cx="0" cy="0"/>
        </a:xfrm>
      </p:grpSpPr>
      <p:sp>
        <p:nvSpPr>
          <p:cNvPr id="411" name="Google Shape;411;p38"/>
          <p:cNvSpPr txBox="1">
            <a:spLocks noGrp="1"/>
          </p:cNvSpPr>
          <p:nvPr>
            <p:ph type="title"/>
          </p:nvPr>
        </p:nvSpPr>
        <p:spPr>
          <a:xfrm>
            <a:off x="606257" y="8749"/>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solidFill>
                  <a:schemeClr val="tx1"/>
                </a:solidFill>
              </a:rPr>
              <a:t>Fundamental Data structures in R</a:t>
            </a:r>
            <a:endParaRPr sz="1800" dirty="0">
              <a:solidFill>
                <a:schemeClr val="tx1"/>
              </a:solidFill>
            </a:endParaRPr>
          </a:p>
        </p:txBody>
      </p:sp>
      <p:sp>
        <p:nvSpPr>
          <p:cNvPr id="413" name="Google Shape;413;p38"/>
          <p:cNvSpPr txBox="1">
            <a:spLocks noGrp="1"/>
          </p:cNvSpPr>
          <p:nvPr>
            <p:ph type="subTitle" idx="1"/>
          </p:nvPr>
        </p:nvSpPr>
        <p:spPr>
          <a:xfrm>
            <a:off x="119918" y="511631"/>
            <a:ext cx="5090438" cy="4439125"/>
          </a:xfrm>
          <a:prstGeom prst="rect">
            <a:avLst/>
          </a:prstGeom>
        </p:spPr>
        <p:txBody>
          <a:bodyPr spcFirstLastPara="1" wrap="square" lIns="91425" tIns="91425" rIns="91425" bIns="91425" anchor="t" anchorCtr="0">
            <a:noAutofit/>
          </a:bodyPr>
          <a:lstStyle/>
          <a:p>
            <a:pPr marL="0" lvl="0" indent="0" rtl="0">
              <a:spcBef>
                <a:spcPts val="0"/>
              </a:spcBef>
              <a:spcAft>
                <a:spcPts val="0"/>
              </a:spcAft>
            </a:pPr>
            <a:r>
              <a:rPr lang="en-GB" sz="1400" b="1" dirty="0">
                <a:solidFill>
                  <a:srgbClr val="000000"/>
                </a:solidFill>
                <a:latin typeface="Arial"/>
                <a:cs typeface="Arial"/>
                <a:sym typeface="Arial"/>
              </a:rPr>
              <a:t>A data structure is a particular way of organizing data in a computer so that it can be used effectively. The idea is to reduce the space and time complexities of different tasks.</a:t>
            </a:r>
          </a:p>
          <a:p>
            <a:pPr marL="0" lvl="0" indent="0" rtl="0">
              <a:spcBef>
                <a:spcPts val="0"/>
              </a:spcBef>
              <a:spcAft>
                <a:spcPts val="0"/>
              </a:spcAft>
            </a:pPr>
            <a:endParaRPr lang="en-GB" sz="1400" dirty="0">
              <a:solidFill>
                <a:srgbClr val="000000"/>
              </a:solidFill>
              <a:latin typeface="Arial"/>
              <a:cs typeface="Arial"/>
              <a:sym typeface="Arial"/>
            </a:endParaRPr>
          </a:p>
          <a:p>
            <a:pPr marL="285750" lvl="0" indent="-285750" rtl="0">
              <a:spcBef>
                <a:spcPts val="0"/>
              </a:spcBef>
              <a:spcAft>
                <a:spcPts val="0"/>
              </a:spcAft>
              <a:buFont typeface="Wingdings" panose="05000000000000000000" pitchFamily="2" charset="2"/>
              <a:buChar char="Ø"/>
            </a:pPr>
            <a:r>
              <a:rPr lang="en-GB" sz="1400" dirty="0">
                <a:solidFill>
                  <a:schemeClr val="tx1"/>
                </a:solidFill>
                <a:latin typeface="Arial"/>
                <a:cs typeface="Arial"/>
                <a:sym typeface="Arial"/>
              </a:rPr>
              <a:t>Vectors:</a:t>
            </a:r>
          </a:p>
          <a:p>
            <a:pPr marL="0" lvl="0" indent="0" rtl="0">
              <a:spcBef>
                <a:spcPts val="0"/>
              </a:spcBef>
              <a:spcAft>
                <a:spcPts val="0"/>
              </a:spcAft>
            </a:pPr>
            <a:r>
              <a:rPr lang="en-GB" sz="1400" dirty="0">
                <a:solidFill>
                  <a:schemeClr val="tx1"/>
                </a:solidFill>
                <a:latin typeface="Arial"/>
                <a:cs typeface="Arial"/>
                <a:sym typeface="Arial"/>
              </a:rPr>
              <a:t> A vector is a one-dimensional data structure. c() is a built-in function that converts an item into a vector. A vector in R can only contain objects of only one data type.</a:t>
            </a:r>
          </a:p>
          <a:p>
            <a:pPr marL="0" lvl="0" indent="0" rtl="0">
              <a:spcBef>
                <a:spcPts val="0"/>
              </a:spcBef>
              <a:spcAft>
                <a:spcPts val="0"/>
              </a:spcAft>
            </a:pPr>
            <a:endParaRPr lang="en-GB" sz="1400" dirty="0">
              <a:solidFill>
                <a:schemeClr val="tx1"/>
              </a:solidFill>
              <a:latin typeface="Arial"/>
              <a:cs typeface="Arial"/>
              <a:sym typeface="Arial"/>
            </a:endParaRPr>
          </a:p>
          <a:p>
            <a:pPr marL="285750" lvl="0" indent="-285750" rtl="0">
              <a:spcBef>
                <a:spcPts val="0"/>
              </a:spcBef>
              <a:spcAft>
                <a:spcPts val="0"/>
              </a:spcAft>
              <a:buFont typeface="Wingdings" panose="05000000000000000000" pitchFamily="2" charset="2"/>
              <a:buChar char="Ø"/>
            </a:pPr>
            <a:r>
              <a:rPr lang="en-GB" sz="1400" dirty="0">
                <a:solidFill>
                  <a:schemeClr val="tx1"/>
                </a:solidFill>
                <a:latin typeface="Arial"/>
                <a:cs typeface="Arial"/>
                <a:sym typeface="Arial"/>
              </a:rPr>
              <a:t>Matrices:</a:t>
            </a:r>
          </a:p>
          <a:p>
            <a:pPr marL="0" lvl="0" indent="0" rtl="0">
              <a:spcBef>
                <a:spcPts val="0"/>
              </a:spcBef>
              <a:spcAft>
                <a:spcPts val="0"/>
              </a:spcAft>
            </a:pPr>
            <a:r>
              <a:rPr lang="en-GB" sz="1400" dirty="0">
                <a:solidFill>
                  <a:schemeClr val="tx1"/>
                </a:solidFill>
                <a:latin typeface="Arial"/>
                <a:cs typeface="Arial"/>
                <a:sym typeface="Arial"/>
              </a:rPr>
              <a:t>Matrices are 2-dimensional structures that resemble a table, with rows and columns. Like vectors, every cell in a matrix has to have the same type. To create a matrix in R you use the function matrix(). </a:t>
            </a:r>
          </a:p>
          <a:p>
            <a:pPr marL="0" lvl="0" indent="0" rtl="0">
              <a:spcBef>
                <a:spcPts val="0"/>
              </a:spcBef>
              <a:spcAft>
                <a:spcPts val="0"/>
              </a:spcAft>
            </a:pPr>
            <a:endParaRPr lang="en-GB" sz="1400" dirty="0">
              <a:solidFill>
                <a:schemeClr val="tx1"/>
              </a:solidFill>
              <a:latin typeface="Arial"/>
              <a:cs typeface="Arial"/>
              <a:sym typeface="Arial"/>
            </a:endParaRPr>
          </a:p>
          <a:p>
            <a:pPr marL="285750" lvl="0" indent="-285750" rtl="0">
              <a:spcBef>
                <a:spcPts val="0"/>
              </a:spcBef>
              <a:spcAft>
                <a:spcPts val="0"/>
              </a:spcAft>
              <a:buFont typeface="Wingdings" panose="05000000000000000000" pitchFamily="2" charset="2"/>
              <a:buChar char="Ø"/>
            </a:pPr>
            <a:r>
              <a:rPr lang="en-GB" sz="1400" dirty="0">
                <a:solidFill>
                  <a:schemeClr val="tx1"/>
                </a:solidFill>
                <a:latin typeface="Arial"/>
                <a:cs typeface="Arial"/>
                <a:sym typeface="Arial"/>
              </a:rPr>
              <a:t>Lists:</a:t>
            </a:r>
          </a:p>
          <a:p>
            <a:pPr marL="0" lvl="0" indent="0" rtl="0">
              <a:spcBef>
                <a:spcPts val="0"/>
              </a:spcBef>
              <a:spcAft>
                <a:spcPts val="0"/>
              </a:spcAft>
            </a:pPr>
            <a:r>
              <a:rPr lang="en-GB" sz="1400" dirty="0">
                <a:solidFill>
                  <a:schemeClr val="tx1"/>
                </a:solidFill>
                <a:latin typeface="Arial"/>
                <a:cs typeface="Arial"/>
                <a:sym typeface="Arial"/>
              </a:rPr>
              <a:t>Lists in R can contain objects of various data types -  other lists, vectors, matrices, and even functions. list() is the function that converts an item into a list.</a:t>
            </a:r>
          </a:p>
          <a:p>
            <a:pPr marL="0" lvl="0" indent="0" rtl="0">
              <a:spcBef>
                <a:spcPts val="0"/>
              </a:spcBef>
              <a:spcAft>
                <a:spcPts val="0"/>
              </a:spcAft>
            </a:pPr>
            <a:endParaRPr lang="en-GB" sz="1300" b="1" dirty="0">
              <a:solidFill>
                <a:schemeClr val="tx2"/>
              </a:solidFill>
            </a:endParaRPr>
          </a:p>
          <a:p>
            <a:pPr marL="285750" lvl="0" indent="-285750" rtl="0">
              <a:spcBef>
                <a:spcPts val="0"/>
              </a:spcBef>
              <a:spcAft>
                <a:spcPts val="0"/>
              </a:spcAft>
              <a:buFont typeface="Wingdings" panose="05000000000000000000" pitchFamily="2" charset="2"/>
              <a:buChar char="Ø"/>
            </a:pPr>
            <a:endParaRPr lang="en-GB" sz="1300" b="1" dirty="0">
              <a:solidFill>
                <a:schemeClr val="tx2"/>
              </a:solidFill>
            </a:endParaRPr>
          </a:p>
          <a:p>
            <a:pPr marL="0" lvl="0" indent="0" rtl="0">
              <a:spcBef>
                <a:spcPts val="0"/>
              </a:spcBef>
              <a:spcAft>
                <a:spcPts val="0"/>
              </a:spcAft>
            </a:pPr>
            <a:endParaRPr lang="en-GB" sz="1300" dirty="0"/>
          </a:p>
          <a:p>
            <a:pPr marL="171450" lvl="0" indent="-171450" rtl="0">
              <a:spcBef>
                <a:spcPts val="0"/>
              </a:spcBef>
              <a:spcAft>
                <a:spcPts val="0"/>
              </a:spcAft>
              <a:buFont typeface="Arial" panose="020B0604020202020204" pitchFamily="34" charset="0"/>
              <a:buChar char="•"/>
            </a:pPr>
            <a:endParaRPr lang="en-GB" sz="1300" dirty="0"/>
          </a:p>
          <a:p>
            <a:pPr marL="171450" lvl="0" indent="-171450" rtl="0">
              <a:spcBef>
                <a:spcPts val="0"/>
              </a:spcBef>
              <a:spcAft>
                <a:spcPts val="0"/>
              </a:spcAft>
              <a:buFont typeface="Arial" panose="020B0604020202020204" pitchFamily="34" charset="0"/>
              <a:buChar char="•"/>
            </a:pPr>
            <a:endParaRPr sz="1300" dirty="0"/>
          </a:p>
          <a:p>
            <a:pPr marL="155575" lvl="0" indent="0" rtl="0">
              <a:spcBef>
                <a:spcPts val="1600"/>
              </a:spcBef>
              <a:spcAft>
                <a:spcPts val="0"/>
              </a:spcAft>
              <a:buClr>
                <a:schemeClr val="lt2"/>
              </a:buClr>
              <a:buSzPts val="1150"/>
            </a:pPr>
            <a:endParaRPr lang="en" sz="1300" b="1" dirty="0">
              <a:uFill>
                <a:noFill/>
              </a:uFill>
            </a:endParaRPr>
          </a:p>
          <a:p>
            <a:pPr marL="457200" lvl="0" indent="-301625" rtl="0">
              <a:spcBef>
                <a:spcPts val="0"/>
              </a:spcBef>
              <a:spcAft>
                <a:spcPts val="0"/>
              </a:spcAft>
              <a:buClr>
                <a:schemeClr val="lt2"/>
              </a:buClr>
              <a:buSzPts val="1150"/>
              <a:buFont typeface="Montserrat"/>
              <a:buAutoNum type="arabicPeriod"/>
            </a:pPr>
            <a:endParaRPr sz="1300" dirty="0"/>
          </a:p>
        </p:txBody>
      </p:sp>
      <p:sp>
        <p:nvSpPr>
          <p:cNvPr id="412" name="Google Shape;412;p38"/>
          <p:cNvSpPr/>
          <p:nvPr/>
        </p:nvSpPr>
        <p:spPr>
          <a:xfrm>
            <a:off x="2023907" y="411099"/>
            <a:ext cx="4871700" cy="79800"/>
          </a:xfrm>
          <a:prstGeom prst="rect">
            <a:avLst/>
          </a:prstGeom>
          <a:solidFill>
            <a:schemeClr val="accent6">
              <a:lumMod val="50000"/>
            </a:schemeClr>
          </a:solidFill>
          <a:ln>
            <a:noFill/>
          </a:ln>
        </p:spPr>
        <p:txBody>
          <a:bodyPr spcFirstLastPara="1" wrap="square" lIns="91425" tIns="91425" rIns="91425" bIns="91425" anchor="ctr" anchorCtr="0">
            <a:noAutofit/>
          </a:bodyPr>
          <a:lstStyle/>
          <a:p>
            <a:endParaRPr/>
          </a:p>
        </p:txBody>
      </p:sp>
      <p:sp>
        <p:nvSpPr>
          <p:cNvPr id="6" name="TextBox 5">
            <a:extLst>
              <a:ext uri="{FF2B5EF4-FFF2-40B4-BE49-F238E27FC236}">
                <a16:creationId xmlns:a16="http://schemas.microsoft.com/office/drawing/2014/main" id="{5D5A0E2E-51C3-DCCF-E76C-0E1C9947C4F6}"/>
              </a:ext>
            </a:extLst>
          </p:cNvPr>
          <p:cNvSpPr txBox="1"/>
          <p:nvPr/>
        </p:nvSpPr>
        <p:spPr>
          <a:xfrm>
            <a:off x="5357656" y="490899"/>
            <a:ext cx="3441940" cy="4616648"/>
          </a:xfrm>
          <a:prstGeom prst="rect">
            <a:avLst/>
          </a:prstGeom>
          <a:noFill/>
        </p:spPr>
        <p:txBody>
          <a:bodyPr wrap="square" rtlCol="0">
            <a:spAutoFit/>
          </a:bodyPr>
          <a:lstStyle/>
          <a:p>
            <a:pPr marL="285750" lvl="0" indent="-285750" rtl="0">
              <a:spcBef>
                <a:spcPts val="0"/>
              </a:spcBef>
              <a:spcAft>
                <a:spcPts val="0"/>
              </a:spcAft>
              <a:buFont typeface="Wingdings" panose="05000000000000000000" pitchFamily="2" charset="2"/>
              <a:buChar char="Ø"/>
            </a:pPr>
            <a:r>
              <a:rPr lang="en-GB" sz="1400" dirty="0">
                <a:solidFill>
                  <a:schemeClr val="tx1"/>
                </a:solidFill>
              </a:rPr>
              <a:t>Factors:</a:t>
            </a:r>
          </a:p>
          <a:p>
            <a:pPr lvl="0" rtl="0">
              <a:spcBef>
                <a:spcPts val="0"/>
              </a:spcBef>
              <a:spcAft>
                <a:spcPts val="0"/>
              </a:spcAft>
            </a:pPr>
            <a:r>
              <a:rPr lang="en-GB" sz="1400" dirty="0">
                <a:solidFill>
                  <a:schemeClr val="tx1"/>
                </a:solidFill>
              </a:rPr>
              <a:t>Factors are used to categorize the data and store it as levels. They are useful for storing categorical data. To create a factor, you use the function called factor(). The argument to this is the vector. </a:t>
            </a:r>
          </a:p>
          <a:p>
            <a:pPr marL="285750" lvl="0" indent="-285750" rtl="0">
              <a:spcBef>
                <a:spcPts val="0"/>
              </a:spcBef>
              <a:spcAft>
                <a:spcPts val="0"/>
              </a:spcAft>
              <a:buFont typeface="Wingdings" panose="05000000000000000000" pitchFamily="2" charset="2"/>
              <a:buChar char="Ø"/>
            </a:pPr>
            <a:endParaRPr lang="en-GB" sz="1400" dirty="0">
              <a:solidFill>
                <a:schemeClr val="tx1"/>
              </a:solidFill>
            </a:endParaRPr>
          </a:p>
          <a:p>
            <a:pPr marL="285750" lvl="0" indent="-285750" rtl="0">
              <a:spcBef>
                <a:spcPts val="0"/>
              </a:spcBef>
              <a:spcAft>
                <a:spcPts val="0"/>
              </a:spcAft>
              <a:buFont typeface="Wingdings" panose="05000000000000000000" pitchFamily="2" charset="2"/>
              <a:buChar char="Ø"/>
            </a:pPr>
            <a:r>
              <a:rPr lang="en-GB" sz="1400" dirty="0">
                <a:solidFill>
                  <a:schemeClr val="tx1"/>
                </a:solidFill>
              </a:rPr>
              <a:t>Data Frames:</a:t>
            </a:r>
          </a:p>
          <a:p>
            <a:r>
              <a:rPr lang="en-US" dirty="0">
                <a:solidFill>
                  <a:schemeClr val="tx1"/>
                </a:solidFill>
              </a:rPr>
              <a:t>This is made of rows and columns and can contain objects of various data types.</a:t>
            </a:r>
          </a:p>
          <a:p>
            <a:r>
              <a:rPr lang="en-GB" dirty="0">
                <a:solidFill>
                  <a:schemeClr val="tx1"/>
                </a:solidFill>
              </a:rPr>
              <a:t>A data-frame must have column names and every row should have a unique name. Each column must have the identical number of items. Each item in a single column must be of the same data type. </a:t>
            </a:r>
            <a:r>
              <a:rPr lang="en-GB" sz="1400" dirty="0">
                <a:solidFill>
                  <a:schemeClr val="tx1"/>
                </a:solidFill>
              </a:rPr>
              <a:t>To create a </a:t>
            </a:r>
            <a:r>
              <a:rPr lang="en-GB" sz="1400" dirty="0" err="1">
                <a:solidFill>
                  <a:schemeClr val="tx1"/>
                </a:solidFill>
              </a:rPr>
              <a:t>dataframe</a:t>
            </a:r>
            <a:r>
              <a:rPr lang="en-GB" sz="1400" dirty="0">
                <a:solidFill>
                  <a:schemeClr val="tx1"/>
                </a:solidFill>
              </a:rPr>
              <a:t> you use the function </a:t>
            </a:r>
            <a:r>
              <a:rPr lang="en-GB" sz="1400" dirty="0" err="1">
                <a:solidFill>
                  <a:schemeClr val="tx1"/>
                </a:solidFill>
              </a:rPr>
              <a:t>data.frame</a:t>
            </a:r>
            <a:r>
              <a:rPr lang="en-GB" sz="1400" dirty="0">
                <a:solidFill>
                  <a:schemeClr val="tx1"/>
                </a:solidFill>
              </a:rPr>
              <a:t>(). </a:t>
            </a:r>
          </a:p>
          <a:p>
            <a:endParaRPr lang="en-GB" dirty="0">
              <a:solidFill>
                <a:schemeClr val="tx1"/>
              </a:solidFill>
            </a:endParaRPr>
          </a:p>
          <a:p>
            <a:pPr marL="285750" indent="-285750">
              <a:buFont typeface="Arial" panose="020B0604020202020204" pitchFamily="34" charset="0"/>
              <a:buChar char="•"/>
            </a:pPr>
            <a:r>
              <a:rPr lang="en-GB" sz="1400" dirty="0">
                <a:solidFill>
                  <a:schemeClr val="tx1"/>
                </a:solidFill>
              </a:rPr>
              <a:t>Arrays **</a:t>
            </a:r>
          </a:p>
          <a:p>
            <a:endParaRPr lang="en-US" dirty="0">
              <a:solidFill>
                <a:schemeClr val="tx1"/>
              </a:solidFill>
            </a:endParaRPr>
          </a:p>
        </p:txBody>
      </p:sp>
    </p:spTree>
    <p:extLst>
      <p:ext uri="{BB962C8B-B14F-4D97-AF65-F5344CB8AC3E}">
        <p14:creationId xmlns:p14="http://schemas.microsoft.com/office/powerpoint/2010/main" val="103650409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442"/>
        <p:cNvGrpSpPr/>
        <p:nvPr/>
      </p:nvGrpSpPr>
      <p:grpSpPr>
        <a:xfrm>
          <a:off x="0" y="0"/>
          <a:ext cx="0" cy="0"/>
          <a:chOff x="0" y="0"/>
          <a:chExt cx="0" cy="0"/>
        </a:xfrm>
      </p:grpSpPr>
      <p:sp>
        <p:nvSpPr>
          <p:cNvPr id="443" name="Google Shape;443;p41"/>
          <p:cNvSpPr txBox="1">
            <a:spLocks noGrp="1"/>
          </p:cNvSpPr>
          <p:nvPr>
            <p:ph type="title"/>
          </p:nvPr>
        </p:nvSpPr>
        <p:spPr>
          <a:xfrm>
            <a:off x="1890000" y="2332650"/>
            <a:ext cx="53640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This is R.</a:t>
            </a:r>
            <a:br>
              <a:rPr lang="en" dirty="0">
                <a:solidFill>
                  <a:schemeClr val="tx1"/>
                </a:solidFill>
              </a:rPr>
            </a:br>
            <a:r>
              <a:rPr lang="en" dirty="0">
                <a:solidFill>
                  <a:schemeClr val="tx1"/>
                </a:solidFill>
              </a:rPr>
              <a:t>There is no if.</a:t>
            </a:r>
            <a:br>
              <a:rPr lang="en" dirty="0">
                <a:solidFill>
                  <a:schemeClr val="tx1"/>
                </a:solidFill>
              </a:rPr>
            </a:br>
            <a:r>
              <a:rPr lang="en" dirty="0">
                <a:solidFill>
                  <a:schemeClr val="tx1"/>
                </a:solidFill>
              </a:rPr>
              <a:t>Only how.</a:t>
            </a:r>
            <a:br>
              <a:rPr lang="en" dirty="0">
                <a:solidFill>
                  <a:schemeClr val="tx1"/>
                </a:solidFill>
              </a:rPr>
            </a:br>
            <a:r>
              <a:rPr lang="en" dirty="0">
                <a:solidFill>
                  <a:schemeClr val="tx1"/>
                </a:solidFill>
              </a:rPr>
              <a:t>			</a:t>
            </a:r>
            <a:r>
              <a:rPr lang="en" sz="1600" dirty="0">
                <a:solidFill>
                  <a:schemeClr val="tx1"/>
                </a:solidFill>
              </a:rPr>
              <a:t>- Simon Blomberg</a:t>
            </a:r>
            <a:endParaRPr sz="16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75000"/>
              </a:schemeClr>
            </a:gs>
            <a:gs pos="74000">
              <a:schemeClr val="tx1">
                <a:lumMod val="75000"/>
              </a:schemeClr>
            </a:gs>
            <a:gs pos="77000">
              <a:schemeClr val="bg1">
                <a:lumMod val="75000"/>
                <a:alpha val="56000"/>
              </a:schemeClr>
            </a:gs>
            <a:gs pos="100000">
              <a:schemeClr val="tx1">
                <a:lumMod val="50000"/>
              </a:schemeClr>
            </a:gs>
          </a:gsLst>
          <a:lin ang="5400000" scaled="1"/>
        </a:gradFill>
        <a:effectLst/>
      </p:bgPr>
    </p:bg>
    <p:spTree>
      <p:nvGrpSpPr>
        <p:cNvPr id="1" name="Shape 410"/>
        <p:cNvGrpSpPr/>
        <p:nvPr/>
      </p:nvGrpSpPr>
      <p:grpSpPr>
        <a:xfrm>
          <a:off x="0" y="0"/>
          <a:ext cx="0" cy="0"/>
          <a:chOff x="0" y="0"/>
          <a:chExt cx="0" cy="0"/>
        </a:xfrm>
      </p:grpSpPr>
      <p:sp>
        <p:nvSpPr>
          <p:cNvPr id="411" name="Google Shape;411;p38"/>
          <p:cNvSpPr txBox="1">
            <a:spLocks noGrp="1"/>
          </p:cNvSpPr>
          <p:nvPr>
            <p:ph type="title"/>
          </p:nvPr>
        </p:nvSpPr>
        <p:spPr>
          <a:xfrm>
            <a:off x="718500" y="270024"/>
            <a:ext cx="770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solidFill>
                  <a:schemeClr val="tx1"/>
                </a:solidFill>
              </a:rPr>
              <a:t>References and Resources</a:t>
            </a:r>
            <a:endParaRPr sz="1600" dirty="0">
              <a:solidFill>
                <a:schemeClr val="tx1"/>
              </a:solidFill>
            </a:endParaRPr>
          </a:p>
        </p:txBody>
      </p:sp>
      <p:sp>
        <p:nvSpPr>
          <p:cNvPr id="413" name="Google Shape;413;p38"/>
          <p:cNvSpPr txBox="1">
            <a:spLocks noGrp="1"/>
          </p:cNvSpPr>
          <p:nvPr>
            <p:ph type="subTitle" idx="1"/>
          </p:nvPr>
        </p:nvSpPr>
        <p:spPr>
          <a:xfrm>
            <a:off x="718500" y="482287"/>
            <a:ext cx="7901400" cy="4178926"/>
          </a:xfrm>
          <a:prstGeom prst="rect">
            <a:avLst/>
          </a:prstGeom>
        </p:spPr>
        <p:txBody>
          <a:bodyPr spcFirstLastPara="1" wrap="square" lIns="91425" tIns="91425" rIns="91425" bIns="91425" anchor="t" anchorCtr="0">
            <a:noAutofit/>
          </a:bodyPr>
          <a:lstStyle/>
          <a:p>
            <a:pPr marL="155575" lvl="0" indent="0" algn="ctr" rtl="0">
              <a:spcBef>
                <a:spcPts val="1600"/>
              </a:spcBef>
              <a:spcAft>
                <a:spcPts val="0"/>
              </a:spcAft>
              <a:buClr>
                <a:schemeClr val="lt2"/>
              </a:buClr>
              <a:buSzPts val="1150"/>
            </a:pPr>
            <a:r>
              <a:rPr lang="en" sz="1200" b="1" dirty="0">
                <a:solidFill>
                  <a:schemeClr val="accent6">
                    <a:lumMod val="50000"/>
                  </a:schemeClr>
                </a:solidFill>
                <a:uFill>
                  <a:noFill/>
                </a:uFill>
              </a:rPr>
              <a:t>Resources</a:t>
            </a:r>
          </a:p>
          <a:p>
            <a:pPr marL="155575" lvl="0" indent="0" rtl="0">
              <a:spcBef>
                <a:spcPts val="600"/>
              </a:spcBef>
              <a:spcAft>
                <a:spcPts val="0"/>
              </a:spcAft>
              <a:buClr>
                <a:schemeClr val="lt2"/>
              </a:buClr>
              <a:buSzPts val="1150"/>
            </a:pPr>
            <a:r>
              <a:rPr lang="en" sz="1200" b="1" dirty="0">
                <a:solidFill>
                  <a:srgbClr val="002060"/>
                </a:solidFill>
                <a:uFill>
                  <a:noFill/>
                </a:uFill>
              </a:rPr>
              <a:t>Download R from the </a:t>
            </a:r>
            <a:r>
              <a:rPr lang="en-GB" sz="1200" b="1" dirty="0">
                <a:solidFill>
                  <a:srgbClr val="002060"/>
                </a:solidFill>
                <a:uFill>
                  <a:noFill/>
                </a:uFill>
              </a:rPr>
              <a:t>The Comprehensive R Archive Network (CRAN):</a:t>
            </a:r>
          </a:p>
          <a:p>
            <a:pPr marL="327025" lvl="0" indent="-171450" rtl="0">
              <a:spcBef>
                <a:spcPts val="600"/>
              </a:spcBef>
              <a:spcAft>
                <a:spcPts val="0"/>
              </a:spcAft>
              <a:buClr>
                <a:schemeClr val="lt2"/>
              </a:buClr>
              <a:buSzPts val="1150"/>
              <a:buFont typeface="Courier New" panose="02070309020205020404" pitchFamily="49" charset="0"/>
              <a:buChar char="o"/>
            </a:pPr>
            <a:r>
              <a:rPr lang="en-GB" sz="1200" b="1" dirty="0">
                <a:solidFill>
                  <a:srgbClr val="002060"/>
                </a:solidFill>
                <a:uFill>
                  <a:noFill/>
                </a:uFill>
              </a:rPr>
              <a:t> </a:t>
            </a:r>
            <a:r>
              <a:rPr lang="en-GB" sz="1200" b="1" dirty="0">
                <a:solidFill>
                  <a:srgbClr val="002060"/>
                </a:solidFill>
                <a:uFill>
                  <a:noFill/>
                </a:uFill>
                <a:hlinkClick r:id="rId3">
                  <a:extLst>
                    <a:ext uri="{A12FA001-AC4F-418D-AE19-62706E023703}">
                      <ahyp:hlinkClr xmlns:ahyp="http://schemas.microsoft.com/office/drawing/2018/hyperlinkcolor" val="tx"/>
                    </a:ext>
                  </a:extLst>
                </a:hlinkClick>
              </a:rPr>
              <a:t>https://cran.stat.upd.edu.ph/</a:t>
            </a:r>
            <a:endParaRPr lang="en-GB" sz="1200" b="1" dirty="0">
              <a:solidFill>
                <a:srgbClr val="002060"/>
              </a:solidFill>
              <a:uFill>
                <a:noFill/>
              </a:uFill>
            </a:endParaRPr>
          </a:p>
          <a:p>
            <a:pPr marL="155575" lvl="0" indent="0" rtl="0">
              <a:spcBef>
                <a:spcPts val="600"/>
              </a:spcBef>
              <a:spcAft>
                <a:spcPts val="0"/>
              </a:spcAft>
              <a:buClr>
                <a:schemeClr val="lt2"/>
              </a:buClr>
              <a:buSzPts val="1150"/>
            </a:pPr>
            <a:endParaRPr lang="en-GB" sz="1200" b="1" dirty="0">
              <a:solidFill>
                <a:srgbClr val="002060"/>
              </a:solidFill>
              <a:uFill>
                <a:noFill/>
              </a:uFill>
            </a:endParaRPr>
          </a:p>
          <a:p>
            <a:pPr marL="155575" lvl="0" indent="0" rtl="0">
              <a:spcBef>
                <a:spcPts val="600"/>
              </a:spcBef>
              <a:spcAft>
                <a:spcPts val="0"/>
              </a:spcAft>
              <a:buClr>
                <a:schemeClr val="lt2"/>
              </a:buClr>
              <a:buSzPts val="1150"/>
            </a:pPr>
            <a:r>
              <a:rPr lang="en-GB" sz="1200" b="1" dirty="0">
                <a:solidFill>
                  <a:srgbClr val="002060"/>
                </a:solidFill>
                <a:uFill>
                  <a:noFill/>
                </a:uFill>
              </a:rPr>
              <a:t>Download </a:t>
            </a:r>
            <a:r>
              <a:rPr lang="en-GB" sz="1200" b="1" dirty="0" err="1">
                <a:solidFill>
                  <a:srgbClr val="002060"/>
                </a:solidFill>
                <a:uFill>
                  <a:noFill/>
                </a:uFill>
              </a:rPr>
              <a:t>Rstudio</a:t>
            </a:r>
            <a:r>
              <a:rPr lang="en-GB" sz="1200" b="1" dirty="0">
                <a:solidFill>
                  <a:srgbClr val="002060"/>
                </a:solidFill>
                <a:uFill>
                  <a:noFill/>
                </a:uFill>
              </a:rPr>
              <a:t>:</a:t>
            </a:r>
          </a:p>
          <a:p>
            <a:pPr marL="327025" lvl="0" indent="-171450" rtl="0">
              <a:spcBef>
                <a:spcPts val="600"/>
              </a:spcBef>
              <a:spcAft>
                <a:spcPts val="0"/>
              </a:spcAft>
              <a:buClr>
                <a:schemeClr val="lt2"/>
              </a:buClr>
              <a:buSzPts val="1150"/>
              <a:buFont typeface="Courier New" panose="02070309020205020404" pitchFamily="49" charset="0"/>
              <a:buChar char="o"/>
            </a:pPr>
            <a:r>
              <a:rPr lang="en-US" sz="1200" b="1" dirty="0">
                <a:solidFill>
                  <a:srgbClr val="002060"/>
                </a:solidFill>
                <a:uFill>
                  <a:noFill/>
                </a:uFill>
                <a:hlinkClick r:id="rId4">
                  <a:extLst>
                    <a:ext uri="{A12FA001-AC4F-418D-AE19-62706E023703}">
                      <ahyp:hlinkClr xmlns:ahyp="http://schemas.microsoft.com/office/drawing/2018/hyperlinkcolor" val="tx"/>
                    </a:ext>
                  </a:extLst>
                </a:hlinkClick>
              </a:rPr>
              <a:t>https://www.rstudio.com/products/rstudio/download/</a:t>
            </a:r>
            <a:endParaRPr lang="en-US" sz="1200" b="1" dirty="0">
              <a:solidFill>
                <a:srgbClr val="002060"/>
              </a:solidFill>
              <a:uFill>
                <a:noFill/>
              </a:uFill>
            </a:endParaRPr>
          </a:p>
          <a:p>
            <a:pPr marL="155575" lvl="0" indent="0" rtl="0">
              <a:spcBef>
                <a:spcPts val="600"/>
              </a:spcBef>
              <a:spcAft>
                <a:spcPts val="0"/>
              </a:spcAft>
              <a:buClr>
                <a:schemeClr val="lt2"/>
              </a:buClr>
              <a:buSzPts val="1150"/>
            </a:pPr>
            <a:endParaRPr lang="en-US" sz="1200" b="1" dirty="0">
              <a:solidFill>
                <a:srgbClr val="002060"/>
              </a:solidFill>
              <a:uFill>
                <a:noFill/>
              </a:uFill>
            </a:endParaRPr>
          </a:p>
          <a:p>
            <a:pPr marL="155575" lvl="0" indent="0" rtl="0">
              <a:spcBef>
                <a:spcPts val="600"/>
              </a:spcBef>
              <a:spcAft>
                <a:spcPts val="0"/>
              </a:spcAft>
              <a:buClr>
                <a:schemeClr val="lt2"/>
              </a:buClr>
              <a:buSzPts val="1150"/>
            </a:pPr>
            <a:r>
              <a:rPr lang="en-GB" sz="1200" b="1" dirty="0" err="1">
                <a:solidFill>
                  <a:srgbClr val="002060"/>
                </a:solidFill>
                <a:uFill>
                  <a:noFill/>
                </a:uFill>
              </a:rPr>
              <a:t>Cheatsheets</a:t>
            </a:r>
            <a:r>
              <a:rPr lang="en-GB" sz="1200" b="1" dirty="0">
                <a:solidFill>
                  <a:srgbClr val="002060"/>
                </a:solidFill>
                <a:uFill>
                  <a:noFill/>
                </a:uFill>
              </a:rPr>
              <a:t> from </a:t>
            </a:r>
            <a:r>
              <a:rPr lang="en-GB" sz="1200" b="1" dirty="0" err="1">
                <a:solidFill>
                  <a:srgbClr val="002060"/>
                </a:solidFill>
                <a:uFill>
                  <a:noFill/>
                </a:uFill>
              </a:rPr>
              <a:t>Rstudio</a:t>
            </a:r>
            <a:r>
              <a:rPr lang="en-GB" sz="1200" b="1" dirty="0">
                <a:solidFill>
                  <a:srgbClr val="002060"/>
                </a:solidFill>
                <a:uFill>
                  <a:noFill/>
                </a:uFill>
              </a:rPr>
              <a:t>:</a:t>
            </a:r>
          </a:p>
          <a:p>
            <a:pPr marL="327025" lvl="0" indent="-171450" rtl="0">
              <a:spcBef>
                <a:spcPts val="600"/>
              </a:spcBef>
              <a:spcAft>
                <a:spcPts val="0"/>
              </a:spcAft>
              <a:buClr>
                <a:schemeClr val="lt2"/>
              </a:buClr>
              <a:buSzPts val="1150"/>
              <a:buFont typeface="Courier New" panose="02070309020205020404" pitchFamily="49" charset="0"/>
              <a:buChar char="o"/>
            </a:pPr>
            <a:r>
              <a:rPr lang="en-GB" sz="1200" b="1" dirty="0">
                <a:solidFill>
                  <a:srgbClr val="002060"/>
                </a:solidFill>
                <a:uFill>
                  <a:noFill/>
                </a:uFill>
                <a:hlinkClick r:id="rId5">
                  <a:extLst>
                    <a:ext uri="{A12FA001-AC4F-418D-AE19-62706E023703}">
                      <ahyp:hlinkClr xmlns:ahyp="http://schemas.microsoft.com/office/drawing/2018/hyperlinkcolor" val="tx"/>
                    </a:ext>
                  </a:extLst>
                </a:hlinkClick>
              </a:rPr>
              <a:t>https://www.rstudio.com/resources/cheatsheets/</a:t>
            </a:r>
            <a:endParaRPr lang="en-GB" sz="1200" b="1" dirty="0">
              <a:solidFill>
                <a:srgbClr val="002060"/>
              </a:solidFill>
              <a:uFill>
                <a:noFill/>
              </a:uFill>
            </a:endParaRPr>
          </a:p>
          <a:p>
            <a:pPr marL="327025" lvl="0" indent="-171450" rtl="0">
              <a:spcBef>
                <a:spcPts val="600"/>
              </a:spcBef>
              <a:spcAft>
                <a:spcPts val="0"/>
              </a:spcAft>
              <a:buClr>
                <a:schemeClr val="lt2"/>
              </a:buClr>
              <a:buSzPts val="1150"/>
              <a:buFont typeface="Courier New" panose="02070309020205020404" pitchFamily="49" charset="0"/>
              <a:buChar char="o"/>
            </a:pPr>
            <a:endParaRPr lang="en-GB" sz="1200" b="1" dirty="0">
              <a:solidFill>
                <a:srgbClr val="002060"/>
              </a:solidFill>
              <a:uFill>
                <a:noFill/>
              </a:uFill>
            </a:endParaRPr>
          </a:p>
          <a:p>
            <a:pPr marL="155575" lvl="0" indent="0" rtl="0">
              <a:spcBef>
                <a:spcPts val="600"/>
              </a:spcBef>
              <a:spcAft>
                <a:spcPts val="0"/>
              </a:spcAft>
              <a:buClr>
                <a:schemeClr val="lt2"/>
              </a:buClr>
              <a:buSzPts val="1150"/>
            </a:pPr>
            <a:r>
              <a:rPr lang="en-GB" sz="1200" b="1" dirty="0">
                <a:solidFill>
                  <a:srgbClr val="002060"/>
                </a:solidFill>
                <a:uFill>
                  <a:noFill/>
                </a:uFill>
              </a:rPr>
              <a:t>More on Python vs R for Data Analysis:</a:t>
            </a:r>
          </a:p>
          <a:p>
            <a:pPr marL="327025" lvl="0" indent="-171450" rtl="0">
              <a:spcBef>
                <a:spcPts val="600"/>
              </a:spcBef>
              <a:spcAft>
                <a:spcPts val="0"/>
              </a:spcAft>
              <a:buClr>
                <a:schemeClr val="lt2"/>
              </a:buClr>
              <a:buSzPts val="1150"/>
              <a:buFont typeface="Arial" panose="020B0604020202020204" pitchFamily="34" charset="0"/>
              <a:buChar char="•"/>
            </a:pPr>
            <a:r>
              <a:rPr lang="en-GB" sz="1200" b="1" dirty="0">
                <a:solidFill>
                  <a:srgbClr val="002060"/>
                </a:solidFill>
                <a:uFill>
                  <a:noFill/>
                </a:uFill>
              </a:rPr>
              <a:t>https://www.datacamp.com/tutorial/r-or-python-for-data-analysis</a:t>
            </a:r>
          </a:p>
          <a:p>
            <a:pPr marL="155575" lvl="0" indent="0" rtl="0">
              <a:spcBef>
                <a:spcPts val="600"/>
              </a:spcBef>
              <a:spcAft>
                <a:spcPts val="0"/>
              </a:spcAft>
              <a:buClr>
                <a:schemeClr val="lt2"/>
              </a:buClr>
              <a:buSzPts val="1150"/>
            </a:pPr>
            <a:r>
              <a:rPr lang="en-GB" sz="1200" b="1" dirty="0">
                <a:solidFill>
                  <a:srgbClr val="002060"/>
                </a:solidFill>
                <a:uFill>
                  <a:noFill/>
                </a:uFill>
              </a:rPr>
              <a:t>Websites to explore further on R:</a:t>
            </a:r>
          </a:p>
          <a:p>
            <a:pPr marL="327025" lvl="0" indent="-171450" rtl="0">
              <a:spcBef>
                <a:spcPts val="600"/>
              </a:spcBef>
              <a:spcAft>
                <a:spcPts val="0"/>
              </a:spcAft>
              <a:buClr>
                <a:schemeClr val="lt2"/>
              </a:buClr>
              <a:buSzPts val="1150"/>
              <a:buFont typeface="Wingdings" panose="05000000000000000000" pitchFamily="2" charset="2"/>
              <a:buChar char="§"/>
            </a:pPr>
            <a:r>
              <a:rPr lang="en-GB" sz="1200" b="1" dirty="0" err="1">
                <a:solidFill>
                  <a:srgbClr val="002060"/>
                </a:solidFill>
                <a:uFill>
                  <a:noFill/>
                </a:uFill>
              </a:rPr>
              <a:t>DataCamp</a:t>
            </a:r>
            <a:endParaRPr lang="en-GB" sz="1200" b="1" dirty="0">
              <a:solidFill>
                <a:srgbClr val="002060"/>
              </a:solidFill>
              <a:uFill>
                <a:noFill/>
              </a:uFill>
            </a:endParaRPr>
          </a:p>
          <a:p>
            <a:pPr marL="327025" lvl="0" indent="-171450" rtl="0">
              <a:spcBef>
                <a:spcPts val="600"/>
              </a:spcBef>
              <a:spcAft>
                <a:spcPts val="0"/>
              </a:spcAft>
              <a:buClr>
                <a:schemeClr val="lt2"/>
              </a:buClr>
              <a:buSzPts val="1150"/>
              <a:buFont typeface="Wingdings" panose="05000000000000000000" pitchFamily="2" charset="2"/>
              <a:buChar char="§"/>
            </a:pPr>
            <a:r>
              <a:rPr lang="en-GB" sz="1200" b="1" dirty="0" err="1">
                <a:solidFill>
                  <a:srgbClr val="002060"/>
                </a:solidFill>
                <a:uFill>
                  <a:noFill/>
                </a:uFill>
              </a:rPr>
              <a:t>Hackerrank</a:t>
            </a:r>
            <a:endParaRPr lang="en-GB" sz="1200" b="1" dirty="0">
              <a:solidFill>
                <a:srgbClr val="002060"/>
              </a:solidFill>
              <a:uFill>
                <a:noFill/>
              </a:uFill>
            </a:endParaRPr>
          </a:p>
          <a:p>
            <a:pPr marL="327025" lvl="0" indent="-171450" rtl="0">
              <a:spcBef>
                <a:spcPts val="600"/>
              </a:spcBef>
              <a:spcAft>
                <a:spcPts val="0"/>
              </a:spcAft>
              <a:buClr>
                <a:schemeClr val="lt2"/>
              </a:buClr>
              <a:buSzPts val="1150"/>
              <a:buFont typeface="Wingdings" panose="05000000000000000000" pitchFamily="2" charset="2"/>
              <a:buChar char="§"/>
            </a:pPr>
            <a:r>
              <a:rPr lang="en-GB" sz="1200" b="1" dirty="0">
                <a:solidFill>
                  <a:srgbClr val="002060"/>
                </a:solidFill>
                <a:uFill>
                  <a:noFill/>
                </a:uFill>
              </a:rPr>
              <a:t>R-bloggers.com</a:t>
            </a:r>
          </a:p>
          <a:p>
            <a:pPr marL="327025" lvl="0" indent="-171450" rtl="0">
              <a:spcBef>
                <a:spcPts val="600"/>
              </a:spcBef>
              <a:spcAft>
                <a:spcPts val="0"/>
              </a:spcAft>
              <a:buClr>
                <a:schemeClr val="lt2"/>
              </a:buClr>
              <a:buSzPts val="1150"/>
              <a:buFont typeface="Wingdings" panose="05000000000000000000" pitchFamily="2" charset="2"/>
              <a:buChar char="§"/>
            </a:pPr>
            <a:r>
              <a:rPr lang="en-GB" sz="1200" b="1" dirty="0">
                <a:solidFill>
                  <a:srgbClr val="002060"/>
                </a:solidFill>
                <a:uFill>
                  <a:noFill/>
                </a:uFill>
              </a:rPr>
              <a:t>R-tutor.com</a:t>
            </a:r>
          </a:p>
          <a:p>
            <a:pPr marL="155575" lvl="0" indent="0" rtl="0">
              <a:spcBef>
                <a:spcPts val="1600"/>
              </a:spcBef>
              <a:spcAft>
                <a:spcPts val="0"/>
              </a:spcAft>
              <a:buClr>
                <a:schemeClr val="lt2"/>
              </a:buClr>
              <a:buSzPts val="1150"/>
            </a:pPr>
            <a:endParaRPr lang="en-GB" sz="1200" dirty="0">
              <a:uFill>
                <a:noFill/>
              </a:uFill>
            </a:endParaRPr>
          </a:p>
          <a:p>
            <a:pPr marL="155575" lvl="0" indent="0" rtl="0">
              <a:spcBef>
                <a:spcPts val="1600"/>
              </a:spcBef>
              <a:spcAft>
                <a:spcPts val="0"/>
              </a:spcAft>
              <a:buClr>
                <a:schemeClr val="lt2"/>
              </a:buClr>
              <a:buSzPts val="1150"/>
            </a:pPr>
            <a:endParaRPr lang="en-GB" sz="1200" dirty="0">
              <a:uFill>
                <a:noFill/>
              </a:uFill>
            </a:endParaRPr>
          </a:p>
          <a:p>
            <a:pPr marL="155575" lvl="0" indent="0" rtl="0">
              <a:spcBef>
                <a:spcPts val="1600"/>
              </a:spcBef>
              <a:spcAft>
                <a:spcPts val="0"/>
              </a:spcAft>
              <a:buClr>
                <a:schemeClr val="lt2"/>
              </a:buClr>
              <a:buSzPts val="1150"/>
            </a:pPr>
            <a:endParaRPr lang="en-GB" sz="1200" dirty="0">
              <a:uFill>
                <a:noFill/>
              </a:uFill>
            </a:endParaRPr>
          </a:p>
          <a:p>
            <a:pPr marL="155575" lvl="0" indent="0" rtl="0">
              <a:spcBef>
                <a:spcPts val="1600"/>
              </a:spcBef>
              <a:spcAft>
                <a:spcPts val="0"/>
              </a:spcAft>
              <a:buClr>
                <a:schemeClr val="lt2"/>
              </a:buClr>
              <a:buSzPts val="1150"/>
            </a:pPr>
            <a:endParaRPr lang="en" sz="1200" dirty="0">
              <a:uFill>
                <a:noFill/>
              </a:uFill>
            </a:endParaRPr>
          </a:p>
        </p:txBody>
      </p:sp>
      <p:sp>
        <p:nvSpPr>
          <p:cNvPr id="412" name="Google Shape;412;p38"/>
          <p:cNvSpPr/>
          <p:nvPr/>
        </p:nvSpPr>
        <p:spPr>
          <a:xfrm>
            <a:off x="2136150" y="643960"/>
            <a:ext cx="4871700" cy="79800"/>
          </a:xfrm>
          <a:prstGeom prst="rect">
            <a:avLst/>
          </a:prstGeom>
          <a:solidFill>
            <a:schemeClr val="accent6">
              <a:lumMod val="50000"/>
            </a:schemeClr>
          </a:solidFill>
          <a:ln>
            <a:noFill/>
          </a:ln>
        </p:spPr>
        <p:txBody>
          <a:bodyPr spcFirstLastPara="1" wrap="square" lIns="91425" tIns="91425" rIns="91425" bIns="91425" anchor="ctr" anchorCtr="0">
            <a:noAutofit/>
          </a:bodyPr>
          <a:lstStyle/>
          <a:p>
            <a:endParaRPr/>
          </a:p>
        </p:txBody>
      </p:sp>
    </p:spTree>
    <p:extLst>
      <p:ext uri="{BB962C8B-B14F-4D97-AF65-F5344CB8AC3E}">
        <p14:creationId xmlns:p14="http://schemas.microsoft.com/office/powerpoint/2010/main" val="667630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ssistant Health App Pitch Deck by Slidesgo">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804</TotalTime>
  <Words>1358</Words>
  <Application>Microsoft Office PowerPoint</Application>
  <PresentationFormat>On-screen Show (16:9)</PresentationFormat>
  <Paragraphs>164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Courier New</vt:lpstr>
      <vt:lpstr>Montserrat</vt:lpstr>
      <vt:lpstr>Permanent Marker</vt:lpstr>
      <vt:lpstr>Wingdings</vt:lpstr>
      <vt:lpstr>Assistant Health App Pitch Deck by Slidesgo</vt:lpstr>
      <vt:lpstr>Intro  To  Data  Analysis  in  R</vt:lpstr>
      <vt:lpstr>Contents</vt:lpstr>
      <vt:lpstr>Brief Overview of R</vt:lpstr>
      <vt:lpstr>PowerPoint Presentation</vt:lpstr>
      <vt:lpstr>Variables and Data Types</vt:lpstr>
      <vt:lpstr>PowerPoint Presentation</vt:lpstr>
      <vt:lpstr>Fundamental Data structures in R</vt:lpstr>
      <vt:lpstr>This is R. There is no if. Only how.    - Simon Blomberg</vt:lpstr>
      <vt:lpstr>References and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Analysis  in  R</dc:title>
  <dc:creator>Paulina Boadiwaa Mensah</dc:creator>
  <cp:lastModifiedBy>Pauli Mens</cp:lastModifiedBy>
  <cp:revision>15</cp:revision>
  <dcterms:modified xsi:type="dcterms:W3CDTF">2022-06-25T16:44:20Z</dcterms:modified>
</cp:coreProperties>
</file>