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7" r:id="rId4"/>
    <p:sldId id="302" r:id="rId5"/>
    <p:sldId id="283" r:id="rId6"/>
    <p:sldId id="300" r:id="rId7"/>
    <p:sldId id="303" r:id="rId8"/>
    <p:sldId id="297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88" y="382838"/>
            <a:ext cx="2400300" cy="4410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417710" y="342892"/>
            <a:ext cx="413384" cy="576580"/>
          </a:xfrm>
          <a:custGeom>
            <a:avLst/>
            <a:gdLst/>
            <a:ahLst/>
            <a:cxnLst/>
            <a:rect l="l" t="t" r="r" b="b"/>
            <a:pathLst>
              <a:path w="413384" h="576580">
                <a:moveTo>
                  <a:pt x="412799" y="575999"/>
                </a:moveTo>
                <a:lnTo>
                  <a:pt x="0" y="575999"/>
                </a:lnTo>
                <a:lnTo>
                  <a:pt x="0" y="0"/>
                </a:lnTo>
                <a:lnTo>
                  <a:pt x="412799" y="0"/>
                </a:lnTo>
                <a:lnTo>
                  <a:pt x="412799" y="57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8931389" y="0"/>
                </a:lnTo>
                <a:lnTo>
                  <a:pt x="8931389" y="248907"/>
                </a:lnTo>
                <a:lnTo>
                  <a:pt x="8931389" y="2612974"/>
                </a:lnTo>
                <a:lnTo>
                  <a:pt x="6746126" y="4798136"/>
                </a:lnTo>
                <a:lnTo>
                  <a:pt x="219595" y="4798136"/>
                </a:lnTo>
                <a:lnTo>
                  <a:pt x="219595" y="248907"/>
                </a:lnTo>
                <a:lnTo>
                  <a:pt x="8931389" y="248907"/>
                </a:lnTo>
                <a:lnTo>
                  <a:pt x="8931389" y="0"/>
                </a:lnTo>
                <a:lnTo>
                  <a:pt x="219595" y="0"/>
                </a:lnTo>
                <a:lnTo>
                  <a:pt x="6997" y="0"/>
                </a:ln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4798136"/>
                </a:lnTo>
                <a:lnTo>
                  <a:pt x="9144000" y="248907"/>
                </a:lnTo>
                <a:lnTo>
                  <a:pt x="9144000" y="0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305559"/>
            <a:ext cx="5619115" cy="1614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03733"/>
            <a:ext cx="6214109" cy="417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938332"/>
            <a:ext cx="7574915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771" y="4818184"/>
            <a:ext cx="184959" cy="16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airbnb-global-accommodation-and-review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6754098" y="3816835"/>
            <a:ext cx="244994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spc="-5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connect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7097557" y="3924666"/>
            <a:ext cx="19789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dignity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humility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4774" y="424464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418572"/>
                </a:moveTo>
                <a:lnTo>
                  <a:pt x="418646" y="0"/>
                </a:lnTo>
                <a:lnTo>
                  <a:pt x="418646" y="418354"/>
                </a:lnTo>
                <a:lnTo>
                  <a:pt x="0" y="418572"/>
                </a:lnTo>
                <a:close/>
              </a:path>
            </a:pathLst>
          </a:custGeom>
          <a:solidFill>
            <a:srgbClr val="EA5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FDB3DD-274D-97B4-1484-0BFC153F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05559"/>
            <a:ext cx="8374381" cy="430887"/>
          </a:xfrm>
        </p:spPr>
        <p:txBody>
          <a:bodyPr/>
          <a:lstStyle/>
          <a:p>
            <a:pPr algn="ctr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Airbnb Global Short-Term Rentals and Reviews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35;p21">
            <a:extLst>
              <a:ext uri="{FF2B5EF4-FFF2-40B4-BE49-F238E27FC236}">
                <a16:creationId xmlns:a16="http://schemas.microsoft.com/office/drawing/2014/main" id="{0EB9A997-FE54-7C5E-A2A1-76ACD34F8CD9}"/>
              </a:ext>
            </a:extLst>
          </p:cNvPr>
          <p:cNvSpPr txBox="1">
            <a:spLocks/>
          </p:cNvSpPr>
          <p:nvPr/>
        </p:nvSpPr>
        <p:spPr>
          <a:xfrm>
            <a:off x="219550" y="3561153"/>
            <a:ext cx="6566179" cy="14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Student: 	Felix Boaroog Atobiga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Course: 	Data Analytics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Location: 	Munich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Date: 	7th June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01" y="100279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2500" spc="100" dirty="0"/>
              <a:t>What is the Project About?</a:t>
            </a:r>
            <a:endParaRPr sz="2500" dirty="0"/>
          </a:p>
        </p:txBody>
      </p:sp>
      <p:sp>
        <p:nvSpPr>
          <p:cNvPr id="3" name="object 3"/>
          <p:cNvSpPr/>
          <p:nvPr/>
        </p:nvSpPr>
        <p:spPr>
          <a:xfrm>
            <a:off x="260101" y="1765093"/>
            <a:ext cx="2178300" cy="2407153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IN" sz="1800" dirty="0"/>
              <a:t>       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 insights into Airbnb's global short-term rental Listing and market dynamics.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005849"/>
            <a:ext cx="4000500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5798" y="966518"/>
            <a:ext cx="5815802" cy="4004302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To understand the spatial distribution of listings to identify popular areas.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300" dirty="0"/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Understand the pricing distribution, availability, and guest satisfaction (reviews).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.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 Understand the Airbnb rental market dynamics: Identify distinct segments within the rental market based on geographical location, room type, and pricing.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300" b="1" dirty="0"/>
              <a:t>Purpose/Importance:</a:t>
            </a:r>
          </a:p>
          <a:p>
            <a:pPr marL="171450" indent="-171450" algn="just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3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valuable insights into the short-term rental market dynamics, benefiting hosts and renters. </a:t>
            </a:r>
            <a:endParaRPr lang="en-GB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3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could be used by hosts to optimise listing performance and enhance competitiveness. </a:t>
            </a:r>
            <a:endParaRPr lang="en-GB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3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renters, it can guide their accommodation search, ensuring a more informed and tailored experience</a:t>
            </a:r>
            <a:endParaRPr lang="en-IN" sz="13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53D22D-B739-6A2B-A44D-808CED03EE7D}"/>
              </a:ext>
            </a:extLst>
          </p:cNvPr>
          <p:cNvSpPr/>
          <p:nvPr/>
        </p:nvSpPr>
        <p:spPr>
          <a:xfrm>
            <a:off x="2489999" y="2741299"/>
            <a:ext cx="63420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6932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Why I undertook this project?</a:t>
            </a:r>
            <a:b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468155"/>
            <a:ext cx="4800600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Skills development and practical application. </a:t>
            </a: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Developing critical thinking and research questions skills</a:t>
            </a:r>
          </a:p>
          <a:p>
            <a:pPr marL="388620" indent="-285750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">
              <a:lnSpc>
                <a:spcPct val="100000"/>
              </a:lnSpc>
              <a:spcBef>
                <a:spcPts val="1325"/>
              </a:spcBef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3</a:t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1976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spc="-1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2491" y="741394"/>
            <a:ext cx="5213909" cy="4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Source of Dataset – Kaggle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The price distribution for various Rental listings in different locations and </a:t>
            </a:r>
            <a:r>
              <a:rPr lang="en-US" sz="1300" spc="-1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 across the globe.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The distribution of Room/Apartment Type (entire home/apt, private room, shared room) by Rental prices.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The geographical/spatial distribution of Rental listings worldwide.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 Room/Apartment Types with the highest Monthly Average and Total reviews?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Availability listings of the various Room/Apartment types and those with higher listings throughout the year.</a:t>
            </a: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en-US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1300" spc="-1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sz="1300" spc="-10" dirty="0">
                <a:latin typeface="Arial" panose="020B0604020202020204" pitchFamily="34" charset="0"/>
                <a:cs typeface="Arial" panose="020B0604020202020204" pitchFamily="34" charset="0"/>
              </a:rPr>
              <a:t> with high Room/Apartment availability listings across the globe and their spatial distribution.</a:t>
            </a:r>
            <a:endParaRPr lang="en-GB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4</a:t>
            </a:fld>
            <a:endParaRPr sz="80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94A8033-5DE6-A9C2-59C0-32C19B69C428}"/>
              </a:ext>
            </a:extLst>
          </p:cNvPr>
          <p:cNvSpPr txBox="1">
            <a:spLocks/>
          </p:cNvSpPr>
          <p:nvPr/>
        </p:nvSpPr>
        <p:spPr>
          <a:xfrm>
            <a:off x="5867399" y="1180265"/>
            <a:ext cx="3002891" cy="2621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1300" spc="-1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 used: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z="13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l">
              <a:lnSpc>
                <a:spcPct val="114999"/>
              </a:lnSpc>
              <a:spcBef>
                <a:spcPts val="100"/>
              </a:spcBef>
            </a:pPr>
            <a:r>
              <a:rPr lang="en-US" sz="130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Binary Classification Model using Logistic Regression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z="1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">
              <a:spcBef>
                <a:spcPts val="1325"/>
              </a:spcBef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7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3877"/>
            <a:ext cx="739140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GB" sz="2000" spc="80" dirty="0"/>
              <a:t>Results/Outcome</a:t>
            </a:r>
            <a:endParaRPr sz="2000" dirty="0"/>
          </a:p>
        </p:txBody>
      </p:sp>
      <p:pic>
        <p:nvPicPr>
          <p:cNvPr id="4" name="Picture 3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027F0C0E-6043-2381-86B0-A3BF56F4D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" y="514350"/>
            <a:ext cx="3186456" cy="2286000"/>
          </a:xfrm>
          <a:prstGeom prst="rect">
            <a:avLst/>
          </a:prstGeom>
        </p:spPr>
      </p:pic>
      <p:pic>
        <p:nvPicPr>
          <p:cNvPr id="9" name="Picture 8" descr="A graph of a room type">
            <a:extLst>
              <a:ext uri="{FF2B5EF4-FFF2-40B4-BE49-F238E27FC236}">
                <a16:creationId xmlns:a16="http://schemas.microsoft.com/office/drawing/2014/main" id="{8011E4A3-045C-78C9-52AD-5B18D02AD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" y="2876550"/>
            <a:ext cx="3186456" cy="2190750"/>
          </a:xfrm>
          <a:prstGeom prst="rect">
            <a:avLst/>
          </a:prstGeom>
        </p:spPr>
      </p:pic>
      <p:pic>
        <p:nvPicPr>
          <p:cNvPr id="11" name="Picture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EA6EE34-D2B7-275F-6B42-427E988B1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954823"/>
            <a:ext cx="555748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 and Future steps</a:t>
            </a: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8492930" cy="318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 Time constraints made exploration with different data manipulation, visualisation methods and Machine Learning models impossible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Moving forward: 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Explore how to use different Machine Learning models for classification and prediction.  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6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128023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9257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spc="-10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017775"/>
            <a:ext cx="8763000" cy="430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 err="1">
                <a:latin typeface="Arial" panose="020B0604020202020204" pitchFamily="34" charset="0"/>
                <a:cs typeface="Arial" panose="020B0604020202020204" pitchFamily="34" charset="0"/>
              </a:rPr>
              <a:t>ReDI</a:t>
            </a: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 Lecture Notes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</a:t>
            </a: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https://www.kaggle.com/datasets/thedevastator/airbnb-global-accommodation-and-reviews</a:t>
            </a: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Perplexity AI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GB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7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6414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742" y="564137"/>
            <a:ext cx="690245" cy="619760"/>
            <a:chOff x="487742" y="564137"/>
            <a:chExt cx="690245" cy="619760"/>
          </a:xfrm>
        </p:grpSpPr>
        <p:sp>
          <p:nvSpPr>
            <p:cNvPr id="3" name="object 3"/>
            <p:cNvSpPr/>
            <p:nvPr/>
          </p:nvSpPr>
          <p:spPr>
            <a:xfrm>
              <a:off x="487742" y="564137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421220" y="574950"/>
                  </a:moveTo>
                  <a:lnTo>
                    <a:pt x="0" y="153729"/>
                  </a:lnTo>
                  <a:lnTo>
                    <a:pt x="574950" y="0"/>
                  </a:lnTo>
                  <a:lnTo>
                    <a:pt x="421220" y="574950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2943" y="599204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0" y="153729"/>
                  </a:moveTo>
                  <a:lnTo>
                    <a:pt x="574950" y="0"/>
                  </a:lnTo>
                  <a:lnTo>
                    <a:pt x="421221" y="574950"/>
                  </a:lnTo>
                  <a:lnTo>
                    <a:pt x="0" y="1537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54761" y="3223554"/>
            <a:ext cx="811530" cy="903605"/>
            <a:chOff x="7654761" y="3223554"/>
            <a:chExt cx="811530" cy="903605"/>
          </a:xfrm>
        </p:grpSpPr>
        <p:sp>
          <p:nvSpPr>
            <p:cNvPr id="6" name="object 6"/>
            <p:cNvSpPr/>
            <p:nvPr/>
          </p:nvSpPr>
          <p:spPr>
            <a:xfrm>
              <a:off x="7710356" y="3223554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56" y="755356"/>
                  </a:moveTo>
                  <a:lnTo>
                    <a:pt x="0" y="553390"/>
                  </a:lnTo>
                  <a:lnTo>
                    <a:pt x="553390" y="0"/>
                  </a:lnTo>
                  <a:lnTo>
                    <a:pt x="755356" y="755356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4286" y="336176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553389" y="0"/>
                  </a:moveTo>
                  <a:lnTo>
                    <a:pt x="755356" y="755356"/>
                  </a:lnTo>
                  <a:lnTo>
                    <a:pt x="0" y="553390"/>
                  </a:lnTo>
                  <a:lnTo>
                    <a:pt x="553389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1787" y="1284816"/>
            <a:ext cx="72334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85" dirty="0">
                <a:solidFill>
                  <a:srgbClr val="58ADC5"/>
                </a:solidFill>
              </a:rPr>
              <a:t>Thank</a:t>
            </a:r>
            <a:r>
              <a:rPr lang="en-GB" sz="4400" spc="185" dirty="0">
                <a:solidFill>
                  <a:srgbClr val="58ADC5"/>
                </a:solidFill>
              </a:rPr>
              <a:t> you for your attention</a:t>
            </a:r>
            <a:r>
              <a:rPr sz="4400" spc="40" dirty="0">
                <a:solidFill>
                  <a:srgbClr val="58ADC5"/>
                </a:solidFill>
              </a:rPr>
              <a:t>!</a:t>
            </a:r>
            <a:endParaRPr sz="44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2003</TotalTime>
  <Words>378</Words>
  <Application>Microsoft Office PowerPoint</Application>
  <PresentationFormat>On-screen Show (16:9)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Airbnb Global Short-Term Rentals and Reviews</vt:lpstr>
      <vt:lpstr>What is the Project About?</vt:lpstr>
      <vt:lpstr>Why I undertook this project? </vt:lpstr>
      <vt:lpstr>Exploratory Data Analysis</vt:lpstr>
      <vt:lpstr>Results/Outcome</vt:lpstr>
      <vt:lpstr>Challenges and Future steps</vt:lpstr>
      <vt:lpstr>Sources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 slide template</dc:title>
  <dc:creator>Dell</dc:creator>
  <cp:lastModifiedBy>Felix Boaroog Atobiga</cp:lastModifiedBy>
  <cp:revision>43</cp:revision>
  <dcterms:created xsi:type="dcterms:W3CDTF">2023-06-11T23:49:00Z</dcterms:created>
  <dcterms:modified xsi:type="dcterms:W3CDTF">2024-06-11T02:19:03Z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2023-06-12T00:00:00Z</vt:filetime>
  </property>
</Properties>
</file>