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Slides/notesSlide2.xml" ContentType="application/vnd.openxmlformats-officedocument.presentationml.notes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slides/slide79.xml" ContentType="application/vnd.openxmlformats-officedocument.presentationml.slide+xml"/>
  <Override PartName="/ppt/notesSlides/notesSlide5.xml" ContentType="application/vnd.openxmlformats-officedocument.presentationml.notes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Slides/notesSlide6.xml" ContentType="application/vnd.openxmlformats-officedocument.presentationml.notesSlide+xml"/>
  <Override PartName="/ppt/slides/slide98.xml" ContentType="application/vnd.openxmlformats-officedocument.presentationml.slide+xml"/>
  <Override PartName="/ppt/notesSlides/notesSlide7.xml" ContentType="application/vnd.openxmlformats-officedocument.presentationml.notesSlide+xml"/>
  <Override PartName="/ppt/slides/slide99.xml" ContentType="application/vnd.openxmlformats-officedocument.presentationml.slide+xml"/>
  <Override PartName="/ppt/notesSlides/notesSlide8.xml" ContentType="application/vnd.openxmlformats-officedocument.presentationml.notes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Slides/notesSlide9.xml" ContentType="application/vnd.openxmlformats-officedocument.presentationml.notesSlide+xml"/>
  <Override PartName="/ppt/slides/slide104.xml" ContentType="application/vnd.openxmlformats-officedocument.presentationml.slide+xml"/>
  <Override PartName="/ppt/slides/slide105.xml" ContentType="application/vnd.openxmlformats-officedocument.presentationml.slide+xml"/>
  <Override PartName="/ppt/notesSlides/notesSlide10.xml" ContentType="application/vnd.openxmlformats-officedocument.presentationml.notes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Slides/notesSlide11.xml" ContentType="application/vnd.openxmlformats-officedocument.presentationml.notes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Slides/notesSlide12.xml" ContentType="application/vnd.openxmlformats-officedocument.presentationml.notesSlide+xml"/>
  <Override PartName="/ppt/slides/slide149.xml" ContentType="application/vnd.openxmlformats-officedocument.presentationml.slide+xml"/>
  <Override PartName="/ppt/notesSlides/notesSlide13.xml" ContentType="application/vnd.openxmlformats-officedocument.presentationml.notesSlide+xml"/>
  <Override PartName="/ppt/slides/slide150.xml" ContentType="application/vnd.openxmlformats-officedocument.presentationml.slide+xml"/>
  <Override PartName="/ppt/notesSlides/notesSlide14.xml" ContentType="application/vnd.openxmlformats-officedocument.presentationml.notesSlide+xml"/>
  <Override PartName="/ppt/slides/slide151.xml" ContentType="application/vnd.openxmlformats-officedocument.presentationml.slide+xml"/>
  <Override PartName="/ppt/notesSlides/notesSlide15.xml" ContentType="application/vnd.openxmlformats-officedocument.presentationml.notesSlide+xml"/>
  <Override PartName="/ppt/slides/slide152.xml" ContentType="application/vnd.openxmlformats-officedocument.presentationml.slide+xml"/>
  <Override PartName="/ppt/notesSlides/notesSlide16.xml" ContentType="application/vnd.openxmlformats-officedocument.presentationml.notesSlide+xml"/>
  <Override PartName="/ppt/slides/slide153.xml" ContentType="application/vnd.openxmlformats-officedocument.presentationml.slide+xml"/>
  <Override PartName="/ppt/notesSlides/notesSlide17.xml" ContentType="application/vnd.openxmlformats-officedocument.presentationml.notesSlide+xml"/>
  <Override PartName="/ppt/slides/slide154.xml" ContentType="application/vnd.openxmlformats-officedocument.presentationml.slide+xml"/>
  <Override PartName="/ppt/notesSlides/notesSlide18.xml" ContentType="application/vnd.openxmlformats-officedocument.presentationml.notes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27" autoAdjust="0"/>
    <p:restoredTop sz="94660"/>
  </p:normalViewPr>
  <p:slideViewPr>
    <p:cSldViewPr>
      <p:cViewPr varScale="1">
        <p:scale>
          <a:sx n="70" d="100"/>
          <a:sy n="70" d="100"/>
        </p:scale>
        <p:origin x="618"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tableStyles" Target="tableStyles.xml"/><Relationship Id="rId170" Type="http://schemas.openxmlformats.org/officeDocument/2006/relationships/presProps" Target="presProps.xml"/><Relationship Id="rId1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639A4-E37F-45EC-8AFF-6A1A16623B93}" type="doc">
      <dgm:prSet loTypeId="urn:microsoft.com/office/officeart/2005/8/layout/venn1" loCatId="relationship" qsTypeId="urn:microsoft.com/office/officeart/2005/8/quickstyle/simple1" qsCatId="simple" csTypeId="urn:microsoft.com/office/officeart/2005/8/colors/accent1_2" csCatId="accent1" phldr="1"/>
      <dgm:spPr/>
    </dgm:pt>
    <dgm:pt modelId="{B6A57A84-400D-4673-9C72-51EA94E2E273}">
      <dgm:prSet phldrT="[Text]"/>
      <dgm:spPr/>
      <dgm:t>
        <a:bodyPr/>
        <a:lstStyle/>
        <a:p>
          <a:r>
            <a:rPr lang="en-CA" dirty="0"/>
            <a:t>T</a:t>
          </a:r>
        </a:p>
      </dgm:t>
    </dgm:pt>
    <dgm:pt modelId="{E4DD5E05-1636-4C24-85CB-0BC056D35240}" type="parTrans" cxnId="{D8E993C5-FC1A-40EA-AAF6-0EF159008CBC}">
      <dgm:prSet/>
      <dgm:spPr/>
      <dgm:t>
        <a:bodyPr/>
        <a:lstStyle/>
        <a:p>
          <a:endParaRPr lang="en-CA"/>
        </a:p>
      </dgm:t>
    </dgm:pt>
    <dgm:pt modelId="{6CF59EB3-8CA7-430B-8F28-CEE5F1D5ECCC}" type="sibTrans" cxnId="{D8E993C5-FC1A-40EA-AAF6-0EF159008CBC}">
      <dgm:prSet/>
      <dgm:spPr/>
      <dgm:t>
        <a:bodyPr/>
        <a:lstStyle/>
        <a:p>
          <a:endParaRPr lang="en-CA"/>
        </a:p>
      </dgm:t>
    </dgm:pt>
    <dgm:pt modelId="{364E2372-F014-4582-9243-AAE2BD8DD084}">
      <dgm:prSet phldrT="[Text]"/>
      <dgm:spPr/>
      <dgm:t>
        <a:bodyPr/>
        <a:lstStyle/>
        <a:p>
          <a:r>
            <a:rPr lang="en-CA" dirty="0"/>
            <a:t>P</a:t>
          </a:r>
        </a:p>
      </dgm:t>
    </dgm:pt>
    <dgm:pt modelId="{EA59CFFB-438D-47AD-9A86-5C2CF619F5D8}" type="parTrans" cxnId="{7972DFA7-F5FD-4958-A0C0-73F01D040473}">
      <dgm:prSet/>
      <dgm:spPr/>
      <dgm:t>
        <a:bodyPr/>
        <a:lstStyle/>
        <a:p>
          <a:endParaRPr lang="en-CA"/>
        </a:p>
      </dgm:t>
    </dgm:pt>
    <dgm:pt modelId="{89279DB8-0E73-4BCA-A2CB-6DA03B191121}" type="sibTrans" cxnId="{7972DFA7-F5FD-4958-A0C0-73F01D040473}">
      <dgm:prSet/>
      <dgm:spPr/>
      <dgm:t>
        <a:bodyPr/>
        <a:lstStyle/>
        <a:p>
          <a:endParaRPr lang="en-CA"/>
        </a:p>
      </dgm:t>
    </dgm:pt>
    <dgm:pt modelId="{86045E14-24DC-41F8-83C7-EE2AFD2A05F1}" type="pres">
      <dgm:prSet presAssocID="{2E2639A4-E37F-45EC-8AFF-6A1A16623B93}" presName="compositeShape" presStyleCnt="0">
        <dgm:presLayoutVars>
          <dgm:chMax val="7"/>
          <dgm:dir/>
          <dgm:resizeHandles val="exact"/>
        </dgm:presLayoutVars>
      </dgm:prSet>
      <dgm:spPr/>
    </dgm:pt>
    <dgm:pt modelId="{3218BF6B-89C0-4496-A5CE-78B20A398DCA}" type="pres">
      <dgm:prSet presAssocID="{B6A57A84-400D-4673-9C72-51EA94E2E273}" presName="circ1" presStyleLbl="vennNode1" presStyleIdx="0" presStyleCnt="2"/>
      <dgm:spPr/>
    </dgm:pt>
    <dgm:pt modelId="{A7F477EA-88FD-4F01-92A1-A19020D46C6A}" type="pres">
      <dgm:prSet presAssocID="{B6A57A84-400D-4673-9C72-51EA94E2E273}" presName="circ1Tx" presStyleLbl="revTx" presStyleIdx="0" presStyleCnt="0">
        <dgm:presLayoutVars>
          <dgm:chMax val="0"/>
          <dgm:chPref val="0"/>
          <dgm:bulletEnabled val="1"/>
        </dgm:presLayoutVars>
      </dgm:prSet>
      <dgm:spPr/>
    </dgm:pt>
    <dgm:pt modelId="{C753D9AF-2243-409B-A1F6-DA7FAEFFFBA7}" type="pres">
      <dgm:prSet presAssocID="{364E2372-F014-4582-9243-AAE2BD8DD084}" presName="circ2" presStyleLbl="vennNode1" presStyleIdx="1" presStyleCnt="2"/>
      <dgm:spPr/>
    </dgm:pt>
    <dgm:pt modelId="{75C197A4-3F1F-4D03-A450-C4DB494870F5}" type="pres">
      <dgm:prSet presAssocID="{364E2372-F014-4582-9243-AAE2BD8DD084}" presName="circ2Tx" presStyleLbl="revTx" presStyleIdx="0" presStyleCnt="0">
        <dgm:presLayoutVars>
          <dgm:chMax val="0"/>
          <dgm:chPref val="0"/>
          <dgm:bulletEnabled val="1"/>
        </dgm:presLayoutVars>
      </dgm:prSet>
      <dgm:spPr/>
    </dgm:pt>
  </dgm:ptLst>
  <dgm:cxnLst>
    <dgm:cxn modelId="{2C69DE3A-D5BD-4C0E-A465-B564CEEF40B8}" type="presOf" srcId="{2E2639A4-E37F-45EC-8AFF-6A1A16623B93}" destId="{86045E14-24DC-41F8-83C7-EE2AFD2A05F1}" srcOrd="0" destOrd="0" presId="urn:microsoft.com/office/officeart/2005/8/layout/venn1"/>
    <dgm:cxn modelId="{433AD590-1C15-4454-986F-51CFA1D25BA9}" type="presOf" srcId="{364E2372-F014-4582-9243-AAE2BD8DD084}" destId="{C753D9AF-2243-409B-A1F6-DA7FAEFFFBA7}" srcOrd="0" destOrd="0" presId="urn:microsoft.com/office/officeart/2005/8/layout/venn1"/>
    <dgm:cxn modelId="{C96B559C-8944-4F49-91E0-BFE1FCC1F5EA}" type="presOf" srcId="{B6A57A84-400D-4673-9C72-51EA94E2E273}" destId="{A7F477EA-88FD-4F01-92A1-A19020D46C6A}" srcOrd="1" destOrd="0" presId="urn:microsoft.com/office/officeart/2005/8/layout/venn1"/>
    <dgm:cxn modelId="{7972DFA7-F5FD-4958-A0C0-73F01D040473}" srcId="{2E2639A4-E37F-45EC-8AFF-6A1A16623B93}" destId="{364E2372-F014-4582-9243-AAE2BD8DD084}" srcOrd="1" destOrd="0" parTransId="{EA59CFFB-438D-47AD-9A86-5C2CF619F5D8}" sibTransId="{89279DB8-0E73-4BCA-A2CB-6DA03B191121}"/>
    <dgm:cxn modelId="{D8E993C5-FC1A-40EA-AAF6-0EF159008CBC}" srcId="{2E2639A4-E37F-45EC-8AFF-6A1A16623B93}" destId="{B6A57A84-400D-4673-9C72-51EA94E2E273}" srcOrd="0" destOrd="0" parTransId="{E4DD5E05-1636-4C24-85CB-0BC056D35240}" sibTransId="{6CF59EB3-8CA7-430B-8F28-CEE5F1D5ECCC}"/>
    <dgm:cxn modelId="{1C5F1FEF-584F-444E-8C8F-F69C136F9433}" type="presOf" srcId="{364E2372-F014-4582-9243-AAE2BD8DD084}" destId="{75C197A4-3F1F-4D03-A450-C4DB494870F5}" srcOrd="1" destOrd="0" presId="urn:microsoft.com/office/officeart/2005/8/layout/venn1"/>
    <dgm:cxn modelId="{8F7FAEEF-8A73-4D1D-A036-478AFA5E7295}" type="presOf" srcId="{B6A57A84-400D-4673-9C72-51EA94E2E273}" destId="{3218BF6B-89C0-4496-A5CE-78B20A398DCA}" srcOrd="0" destOrd="0" presId="urn:microsoft.com/office/officeart/2005/8/layout/venn1"/>
    <dgm:cxn modelId="{A48EBB65-0297-4236-810B-D2B6926072F3}" type="presParOf" srcId="{86045E14-24DC-41F8-83C7-EE2AFD2A05F1}" destId="{3218BF6B-89C0-4496-A5CE-78B20A398DCA}" srcOrd="0" destOrd="0" presId="urn:microsoft.com/office/officeart/2005/8/layout/venn1"/>
    <dgm:cxn modelId="{02EF3D9E-EF35-4A5C-873E-7C091D805B1C}" type="presParOf" srcId="{86045E14-24DC-41F8-83C7-EE2AFD2A05F1}" destId="{A7F477EA-88FD-4F01-92A1-A19020D46C6A}" srcOrd="1" destOrd="0" presId="urn:microsoft.com/office/officeart/2005/8/layout/venn1"/>
    <dgm:cxn modelId="{16FFE30C-B82A-4CBB-85F1-3A0FA1A3C132}" type="presParOf" srcId="{86045E14-24DC-41F8-83C7-EE2AFD2A05F1}" destId="{C753D9AF-2243-409B-A1F6-DA7FAEFFFBA7}" srcOrd="2" destOrd="0" presId="urn:microsoft.com/office/officeart/2005/8/layout/venn1"/>
    <dgm:cxn modelId="{D405906C-3185-44D4-8902-6D03B856CD12}" type="presParOf" srcId="{86045E14-24DC-41F8-83C7-EE2AFD2A05F1}" destId="{75C197A4-3F1F-4D03-A450-C4DB494870F5}" srcOrd="3" destOrd="0" presId="urn:microsoft.com/office/officeart/2005/8/layout/ven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2639A4-E37F-45EC-8AFF-6A1A16623B93}" type="doc">
      <dgm:prSet loTypeId="urn:microsoft.com/office/officeart/2005/8/layout/venn1" loCatId="relationship" qsTypeId="urn:microsoft.com/office/officeart/2005/8/quickstyle/simple1" qsCatId="simple" csTypeId="urn:microsoft.com/office/officeart/2005/8/colors/accent1_2" csCatId="accent1" phldr="1"/>
      <dgm:spPr/>
    </dgm:pt>
    <dgm:pt modelId="{B6A57A84-400D-4673-9C72-51EA94E2E273}">
      <dgm:prSet phldrT="[Text]"/>
      <dgm:spPr/>
      <dgm:t>
        <a:bodyPr/>
        <a:lstStyle/>
        <a:p>
          <a:r>
            <a:rPr lang="en-CA" dirty="0"/>
            <a:t>P</a:t>
          </a:r>
        </a:p>
      </dgm:t>
    </dgm:pt>
    <dgm:pt modelId="{E4DD5E05-1636-4C24-85CB-0BC056D35240}" type="parTrans" cxnId="{D8E993C5-FC1A-40EA-AAF6-0EF159008CBC}">
      <dgm:prSet/>
      <dgm:spPr/>
      <dgm:t>
        <a:bodyPr/>
        <a:lstStyle/>
        <a:p>
          <a:endParaRPr lang="en-CA"/>
        </a:p>
      </dgm:t>
    </dgm:pt>
    <dgm:pt modelId="{6CF59EB3-8CA7-430B-8F28-CEE5F1D5ECCC}" type="sibTrans" cxnId="{D8E993C5-FC1A-40EA-AAF6-0EF159008CBC}">
      <dgm:prSet/>
      <dgm:spPr/>
      <dgm:t>
        <a:bodyPr/>
        <a:lstStyle/>
        <a:p>
          <a:endParaRPr lang="en-CA"/>
        </a:p>
      </dgm:t>
    </dgm:pt>
    <dgm:pt modelId="{364E2372-F014-4582-9243-AAE2BD8DD084}">
      <dgm:prSet phldrT="[Text]"/>
      <dgm:spPr/>
      <dgm:t>
        <a:bodyPr/>
        <a:lstStyle/>
        <a:p>
          <a:r>
            <a:rPr lang="en-CA" dirty="0"/>
            <a:t>C</a:t>
          </a:r>
        </a:p>
      </dgm:t>
    </dgm:pt>
    <dgm:pt modelId="{EA59CFFB-438D-47AD-9A86-5C2CF619F5D8}" type="parTrans" cxnId="{7972DFA7-F5FD-4958-A0C0-73F01D040473}">
      <dgm:prSet/>
      <dgm:spPr/>
      <dgm:t>
        <a:bodyPr/>
        <a:lstStyle/>
        <a:p>
          <a:endParaRPr lang="en-CA"/>
        </a:p>
      </dgm:t>
    </dgm:pt>
    <dgm:pt modelId="{89279DB8-0E73-4BCA-A2CB-6DA03B191121}" type="sibTrans" cxnId="{7972DFA7-F5FD-4958-A0C0-73F01D040473}">
      <dgm:prSet/>
      <dgm:spPr/>
      <dgm:t>
        <a:bodyPr/>
        <a:lstStyle/>
        <a:p>
          <a:endParaRPr lang="en-CA"/>
        </a:p>
      </dgm:t>
    </dgm:pt>
    <dgm:pt modelId="{86045E14-24DC-41F8-83C7-EE2AFD2A05F1}" type="pres">
      <dgm:prSet presAssocID="{2E2639A4-E37F-45EC-8AFF-6A1A16623B93}" presName="compositeShape" presStyleCnt="0">
        <dgm:presLayoutVars>
          <dgm:chMax val="7"/>
          <dgm:dir/>
          <dgm:resizeHandles val="exact"/>
        </dgm:presLayoutVars>
      </dgm:prSet>
      <dgm:spPr/>
    </dgm:pt>
    <dgm:pt modelId="{3218BF6B-89C0-4496-A5CE-78B20A398DCA}" type="pres">
      <dgm:prSet presAssocID="{B6A57A84-400D-4673-9C72-51EA94E2E273}" presName="circ1" presStyleLbl="vennNode1" presStyleIdx="0" presStyleCnt="2"/>
      <dgm:spPr/>
    </dgm:pt>
    <dgm:pt modelId="{A7F477EA-88FD-4F01-92A1-A19020D46C6A}" type="pres">
      <dgm:prSet presAssocID="{B6A57A84-400D-4673-9C72-51EA94E2E273}" presName="circ1Tx" presStyleLbl="revTx" presStyleIdx="0" presStyleCnt="0">
        <dgm:presLayoutVars>
          <dgm:chMax val="0"/>
          <dgm:chPref val="0"/>
          <dgm:bulletEnabled val="1"/>
        </dgm:presLayoutVars>
      </dgm:prSet>
      <dgm:spPr/>
    </dgm:pt>
    <dgm:pt modelId="{C753D9AF-2243-409B-A1F6-DA7FAEFFFBA7}" type="pres">
      <dgm:prSet presAssocID="{364E2372-F014-4582-9243-AAE2BD8DD084}" presName="circ2" presStyleLbl="vennNode1" presStyleIdx="1" presStyleCnt="2"/>
      <dgm:spPr/>
    </dgm:pt>
    <dgm:pt modelId="{75C197A4-3F1F-4D03-A450-C4DB494870F5}" type="pres">
      <dgm:prSet presAssocID="{364E2372-F014-4582-9243-AAE2BD8DD084}" presName="circ2Tx" presStyleLbl="revTx" presStyleIdx="0" presStyleCnt="0">
        <dgm:presLayoutVars>
          <dgm:chMax val="0"/>
          <dgm:chPref val="0"/>
          <dgm:bulletEnabled val="1"/>
        </dgm:presLayoutVars>
      </dgm:prSet>
      <dgm:spPr/>
    </dgm:pt>
  </dgm:ptLst>
  <dgm:cxnLst>
    <dgm:cxn modelId="{E5066B41-5CAF-4251-8D1D-11A5467CE681}" type="presOf" srcId="{B6A57A84-400D-4673-9C72-51EA94E2E273}" destId="{A7F477EA-88FD-4F01-92A1-A19020D46C6A}" srcOrd="1" destOrd="0" presId="urn:microsoft.com/office/officeart/2005/8/layout/venn1"/>
    <dgm:cxn modelId="{A948627B-03B5-4E99-BD9F-A376B516F9B6}" type="presOf" srcId="{364E2372-F014-4582-9243-AAE2BD8DD084}" destId="{75C197A4-3F1F-4D03-A450-C4DB494870F5}" srcOrd="1" destOrd="0" presId="urn:microsoft.com/office/officeart/2005/8/layout/venn1"/>
    <dgm:cxn modelId="{938A9084-1608-4EB4-A846-2A00DD14B760}" type="presOf" srcId="{364E2372-F014-4582-9243-AAE2BD8DD084}" destId="{C753D9AF-2243-409B-A1F6-DA7FAEFFFBA7}" srcOrd="0" destOrd="0" presId="urn:microsoft.com/office/officeart/2005/8/layout/venn1"/>
    <dgm:cxn modelId="{F50EDD95-701D-4E25-A6EE-D216DD673195}" type="presOf" srcId="{B6A57A84-400D-4673-9C72-51EA94E2E273}" destId="{3218BF6B-89C0-4496-A5CE-78B20A398DCA}" srcOrd="0" destOrd="0" presId="urn:microsoft.com/office/officeart/2005/8/layout/venn1"/>
    <dgm:cxn modelId="{7972DFA7-F5FD-4958-A0C0-73F01D040473}" srcId="{2E2639A4-E37F-45EC-8AFF-6A1A16623B93}" destId="{364E2372-F014-4582-9243-AAE2BD8DD084}" srcOrd="1" destOrd="0" parTransId="{EA59CFFB-438D-47AD-9A86-5C2CF619F5D8}" sibTransId="{89279DB8-0E73-4BCA-A2CB-6DA03B191121}"/>
    <dgm:cxn modelId="{D8E993C5-FC1A-40EA-AAF6-0EF159008CBC}" srcId="{2E2639A4-E37F-45EC-8AFF-6A1A16623B93}" destId="{B6A57A84-400D-4673-9C72-51EA94E2E273}" srcOrd="0" destOrd="0" parTransId="{E4DD5E05-1636-4C24-85CB-0BC056D35240}" sibTransId="{6CF59EB3-8CA7-430B-8F28-CEE5F1D5ECCC}"/>
    <dgm:cxn modelId="{0C3B2BD5-16D4-4848-8AC8-8424141E5E17}" type="presOf" srcId="{2E2639A4-E37F-45EC-8AFF-6A1A16623B93}" destId="{86045E14-24DC-41F8-83C7-EE2AFD2A05F1}" srcOrd="0" destOrd="0" presId="urn:microsoft.com/office/officeart/2005/8/layout/venn1"/>
    <dgm:cxn modelId="{E3A871EF-E993-412A-AEB3-43F272C9BA40}" type="presParOf" srcId="{86045E14-24DC-41F8-83C7-EE2AFD2A05F1}" destId="{3218BF6B-89C0-4496-A5CE-78B20A398DCA}" srcOrd="0" destOrd="0" presId="urn:microsoft.com/office/officeart/2005/8/layout/venn1"/>
    <dgm:cxn modelId="{FA50E739-B9B1-4F4E-B7EF-6C470DAB975F}" type="presParOf" srcId="{86045E14-24DC-41F8-83C7-EE2AFD2A05F1}" destId="{A7F477EA-88FD-4F01-92A1-A19020D46C6A}" srcOrd="1" destOrd="0" presId="urn:microsoft.com/office/officeart/2005/8/layout/venn1"/>
    <dgm:cxn modelId="{658EAE27-75A4-47B1-9A5C-89BB9F38AAAA}" type="presParOf" srcId="{86045E14-24DC-41F8-83C7-EE2AFD2A05F1}" destId="{C753D9AF-2243-409B-A1F6-DA7FAEFFFBA7}" srcOrd="2" destOrd="0" presId="urn:microsoft.com/office/officeart/2005/8/layout/venn1"/>
    <dgm:cxn modelId="{7FE1EBA7-F3AA-4286-9FB1-A13D5A5B56E3}" type="presParOf" srcId="{86045E14-24DC-41F8-83C7-EE2AFD2A05F1}" destId="{75C197A4-3F1F-4D03-A450-C4DB494870F5}"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2639A4-E37F-45EC-8AFF-6A1A16623B93}" type="doc">
      <dgm:prSet loTypeId="urn:microsoft.com/office/officeart/2005/8/layout/venn1" loCatId="relationship" qsTypeId="urn:microsoft.com/office/officeart/2005/8/quickstyle/simple1" qsCatId="simple" csTypeId="urn:microsoft.com/office/officeart/2005/8/colors/accent1_2" csCatId="accent1" phldr="1"/>
      <dgm:spPr/>
    </dgm:pt>
    <dgm:pt modelId="{B6A57A84-400D-4673-9C72-51EA94E2E273}">
      <dgm:prSet phldrT="[Text]"/>
      <dgm:spPr/>
      <dgm:t>
        <a:bodyPr/>
        <a:lstStyle/>
        <a:p>
          <a:r>
            <a:rPr lang="en-CA" dirty="0"/>
            <a:t>T</a:t>
          </a:r>
        </a:p>
      </dgm:t>
    </dgm:pt>
    <dgm:pt modelId="{E4DD5E05-1636-4C24-85CB-0BC056D35240}" type="parTrans" cxnId="{D8E993C5-FC1A-40EA-AAF6-0EF159008CBC}">
      <dgm:prSet/>
      <dgm:spPr/>
      <dgm:t>
        <a:bodyPr/>
        <a:lstStyle/>
        <a:p>
          <a:endParaRPr lang="en-CA"/>
        </a:p>
      </dgm:t>
    </dgm:pt>
    <dgm:pt modelId="{6CF59EB3-8CA7-430B-8F28-CEE5F1D5ECCC}" type="sibTrans" cxnId="{D8E993C5-FC1A-40EA-AAF6-0EF159008CBC}">
      <dgm:prSet/>
      <dgm:spPr/>
      <dgm:t>
        <a:bodyPr/>
        <a:lstStyle/>
        <a:p>
          <a:endParaRPr lang="en-CA"/>
        </a:p>
      </dgm:t>
    </dgm:pt>
    <dgm:pt modelId="{364E2372-F014-4582-9243-AAE2BD8DD084}">
      <dgm:prSet phldrT="[Text]"/>
      <dgm:spPr/>
      <dgm:t>
        <a:bodyPr/>
        <a:lstStyle/>
        <a:p>
          <a:r>
            <a:rPr lang="en-CA" dirty="0"/>
            <a:t>C</a:t>
          </a:r>
        </a:p>
      </dgm:t>
    </dgm:pt>
    <dgm:pt modelId="{EA59CFFB-438D-47AD-9A86-5C2CF619F5D8}" type="parTrans" cxnId="{7972DFA7-F5FD-4958-A0C0-73F01D040473}">
      <dgm:prSet/>
      <dgm:spPr/>
      <dgm:t>
        <a:bodyPr/>
        <a:lstStyle/>
        <a:p>
          <a:endParaRPr lang="en-CA"/>
        </a:p>
      </dgm:t>
    </dgm:pt>
    <dgm:pt modelId="{89279DB8-0E73-4BCA-A2CB-6DA03B191121}" type="sibTrans" cxnId="{7972DFA7-F5FD-4958-A0C0-73F01D040473}">
      <dgm:prSet/>
      <dgm:spPr/>
      <dgm:t>
        <a:bodyPr/>
        <a:lstStyle/>
        <a:p>
          <a:endParaRPr lang="en-CA"/>
        </a:p>
      </dgm:t>
    </dgm:pt>
    <dgm:pt modelId="{86045E14-24DC-41F8-83C7-EE2AFD2A05F1}" type="pres">
      <dgm:prSet presAssocID="{2E2639A4-E37F-45EC-8AFF-6A1A16623B93}" presName="compositeShape" presStyleCnt="0">
        <dgm:presLayoutVars>
          <dgm:chMax val="7"/>
          <dgm:dir/>
          <dgm:resizeHandles val="exact"/>
        </dgm:presLayoutVars>
      </dgm:prSet>
      <dgm:spPr/>
    </dgm:pt>
    <dgm:pt modelId="{3218BF6B-89C0-4496-A5CE-78B20A398DCA}" type="pres">
      <dgm:prSet presAssocID="{B6A57A84-400D-4673-9C72-51EA94E2E273}" presName="circ1" presStyleLbl="vennNode1" presStyleIdx="0" presStyleCnt="2"/>
      <dgm:spPr/>
    </dgm:pt>
    <dgm:pt modelId="{A7F477EA-88FD-4F01-92A1-A19020D46C6A}" type="pres">
      <dgm:prSet presAssocID="{B6A57A84-400D-4673-9C72-51EA94E2E273}" presName="circ1Tx" presStyleLbl="revTx" presStyleIdx="0" presStyleCnt="0">
        <dgm:presLayoutVars>
          <dgm:chMax val="0"/>
          <dgm:chPref val="0"/>
          <dgm:bulletEnabled val="1"/>
        </dgm:presLayoutVars>
      </dgm:prSet>
      <dgm:spPr/>
    </dgm:pt>
    <dgm:pt modelId="{C753D9AF-2243-409B-A1F6-DA7FAEFFFBA7}" type="pres">
      <dgm:prSet presAssocID="{364E2372-F014-4582-9243-AAE2BD8DD084}" presName="circ2" presStyleLbl="vennNode1" presStyleIdx="1" presStyleCnt="2"/>
      <dgm:spPr/>
    </dgm:pt>
    <dgm:pt modelId="{75C197A4-3F1F-4D03-A450-C4DB494870F5}" type="pres">
      <dgm:prSet presAssocID="{364E2372-F014-4582-9243-AAE2BD8DD084}" presName="circ2Tx" presStyleLbl="revTx" presStyleIdx="0" presStyleCnt="0">
        <dgm:presLayoutVars>
          <dgm:chMax val="0"/>
          <dgm:chPref val="0"/>
          <dgm:bulletEnabled val="1"/>
        </dgm:presLayoutVars>
      </dgm:prSet>
      <dgm:spPr/>
    </dgm:pt>
  </dgm:ptLst>
  <dgm:cxnLst>
    <dgm:cxn modelId="{65A04E00-5812-4548-865A-EB3D4492F764}" type="presOf" srcId="{B6A57A84-400D-4673-9C72-51EA94E2E273}" destId="{A7F477EA-88FD-4F01-92A1-A19020D46C6A}" srcOrd="1" destOrd="0" presId="urn:microsoft.com/office/officeart/2005/8/layout/venn1"/>
    <dgm:cxn modelId="{0EA86863-1919-4D32-94AD-9D7E08EE3CC1}" type="presOf" srcId="{364E2372-F014-4582-9243-AAE2BD8DD084}" destId="{C753D9AF-2243-409B-A1F6-DA7FAEFFFBA7}" srcOrd="0" destOrd="0" presId="urn:microsoft.com/office/officeart/2005/8/layout/venn1"/>
    <dgm:cxn modelId="{A1C60564-EEC4-4180-838B-8282E4FC6401}" type="presOf" srcId="{B6A57A84-400D-4673-9C72-51EA94E2E273}" destId="{3218BF6B-89C0-4496-A5CE-78B20A398DCA}" srcOrd="0" destOrd="0" presId="urn:microsoft.com/office/officeart/2005/8/layout/venn1"/>
    <dgm:cxn modelId="{7972DFA7-F5FD-4958-A0C0-73F01D040473}" srcId="{2E2639A4-E37F-45EC-8AFF-6A1A16623B93}" destId="{364E2372-F014-4582-9243-AAE2BD8DD084}" srcOrd="1" destOrd="0" parTransId="{EA59CFFB-438D-47AD-9A86-5C2CF619F5D8}" sibTransId="{89279DB8-0E73-4BCA-A2CB-6DA03B191121}"/>
    <dgm:cxn modelId="{7F31AEB7-9A10-40BF-96C1-FB49155B89A7}" type="presOf" srcId="{2E2639A4-E37F-45EC-8AFF-6A1A16623B93}" destId="{86045E14-24DC-41F8-83C7-EE2AFD2A05F1}" srcOrd="0" destOrd="0" presId="urn:microsoft.com/office/officeart/2005/8/layout/venn1"/>
    <dgm:cxn modelId="{8626CFBD-3DCA-46D6-9DEE-53C93E1DC5D1}" type="presOf" srcId="{364E2372-F014-4582-9243-AAE2BD8DD084}" destId="{75C197A4-3F1F-4D03-A450-C4DB494870F5}" srcOrd="1" destOrd="0" presId="urn:microsoft.com/office/officeart/2005/8/layout/venn1"/>
    <dgm:cxn modelId="{D8E993C5-FC1A-40EA-AAF6-0EF159008CBC}" srcId="{2E2639A4-E37F-45EC-8AFF-6A1A16623B93}" destId="{B6A57A84-400D-4673-9C72-51EA94E2E273}" srcOrd="0" destOrd="0" parTransId="{E4DD5E05-1636-4C24-85CB-0BC056D35240}" sibTransId="{6CF59EB3-8CA7-430B-8F28-CEE5F1D5ECCC}"/>
    <dgm:cxn modelId="{2136989F-C70E-4491-B466-AF18E76FDAC0}" type="presParOf" srcId="{86045E14-24DC-41F8-83C7-EE2AFD2A05F1}" destId="{3218BF6B-89C0-4496-A5CE-78B20A398DCA}" srcOrd="0" destOrd="0" presId="urn:microsoft.com/office/officeart/2005/8/layout/venn1"/>
    <dgm:cxn modelId="{3AD831E2-6478-465C-AC4B-DF609FC7FB7A}" type="presParOf" srcId="{86045E14-24DC-41F8-83C7-EE2AFD2A05F1}" destId="{A7F477EA-88FD-4F01-92A1-A19020D46C6A}" srcOrd="1" destOrd="0" presId="urn:microsoft.com/office/officeart/2005/8/layout/venn1"/>
    <dgm:cxn modelId="{4FE85553-1FD9-492A-B59D-4841F0B74418}" type="presParOf" srcId="{86045E14-24DC-41F8-83C7-EE2AFD2A05F1}" destId="{C753D9AF-2243-409B-A1F6-DA7FAEFFFBA7}" srcOrd="2" destOrd="0" presId="urn:microsoft.com/office/officeart/2005/8/layout/venn1"/>
    <dgm:cxn modelId="{A4B35D78-03D9-44BA-9BFB-14488ACD223C}" type="presParOf" srcId="{86045E14-24DC-41F8-83C7-EE2AFD2A05F1}" destId="{75C197A4-3F1F-4D03-A450-C4DB494870F5}" srcOrd="3"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8BF6B-89C0-4496-A5CE-78B20A398DCA}">
      <dsp:nvSpPr>
        <dsp:cNvPr id="0" name=""/>
        <dsp:cNvSpPr/>
      </dsp:nvSpPr>
      <dsp:spPr>
        <a:xfrm>
          <a:off x="71124" y="87203"/>
          <a:ext cx="1754408" cy="175440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T</a:t>
          </a:r>
        </a:p>
      </dsp:txBody>
      <dsp:txXfrm>
        <a:off x="316109" y="294086"/>
        <a:ext cx="1011551" cy="1340643"/>
      </dsp:txXfrm>
    </dsp:sp>
    <dsp:sp modelId="{C753D9AF-2243-409B-A1F6-DA7FAEFFFBA7}">
      <dsp:nvSpPr>
        <dsp:cNvPr id="0" name=""/>
        <dsp:cNvSpPr/>
      </dsp:nvSpPr>
      <dsp:spPr>
        <a:xfrm>
          <a:off x="1335563" y="87203"/>
          <a:ext cx="1754408" cy="175440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P</a:t>
          </a:r>
        </a:p>
      </dsp:txBody>
      <dsp:txXfrm>
        <a:off x="1833436" y="294086"/>
        <a:ext cx="1011551" cy="1340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8BF6B-89C0-4496-A5CE-78B20A398DCA}">
      <dsp:nvSpPr>
        <dsp:cNvPr id="0" name=""/>
        <dsp:cNvSpPr/>
      </dsp:nvSpPr>
      <dsp:spPr>
        <a:xfrm>
          <a:off x="71124" y="87200"/>
          <a:ext cx="1754414" cy="17544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P</a:t>
          </a:r>
        </a:p>
      </dsp:txBody>
      <dsp:txXfrm>
        <a:off x="316110" y="294083"/>
        <a:ext cx="1011554" cy="1340648"/>
      </dsp:txXfrm>
    </dsp:sp>
    <dsp:sp modelId="{C753D9AF-2243-409B-A1F6-DA7FAEFFFBA7}">
      <dsp:nvSpPr>
        <dsp:cNvPr id="0" name=""/>
        <dsp:cNvSpPr/>
      </dsp:nvSpPr>
      <dsp:spPr>
        <a:xfrm>
          <a:off x="1335568" y="87200"/>
          <a:ext cx="1754414" cy="17544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C</a:t>
          </a:r>
        </a:p>
      </dsp:txBody>
      <dsp:txXfrm>
        <a:off x="1833442" y="294083"/>
        <a:ext cx="1011554" cy="1340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8BF6B-89C0-4496-A5CE-78B20A398DCA}">
      <dsp:nvSpPr>
        <dsp:cNvPr id="0" name=""/>
        <dsp:cNvSpPr/>
      </dsp:nvSpPr>
      <dsp:spPr>
        <a:xfrm>
          <a:off x="71124" y="87200"/>
          <a:ext cx="1754414" cy="17544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T</a:t>
          </a:r>
        </a:p>
      </dsp:txBody>
      <dsp:txXfrm>
        <a:off x="316110" y="294083"/>
        <a:ext cx="1011554" cy="1340648"/>
      </dsp:txXfrm>
    </dsp:sp>
    <dsp:sp modelId="{C753D9AF-2243-409B-A1F6-DA7FAEFFFBA7}">
      <dsp:nvSpPr>
        <dsp:cNvPr id="0" name=""/>
        <dsp:cNvSpPr/>
      </dsp:nvSpPr>
      <dsp:spPr>
        <a:xfrm>
          <a:off x="1335568" y="87200"/>
          <a:ext cx="1754414" cy="175441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CA" sz="6500" kern="1200" dirty="0"/>
            <a:t>C</a:t>
          </a:r>
        </a:p>
      </dsp:txBody>
      <dsp:txXfrm>
        <a:off x="1833442" y="294083"/>
        <a:ext cx="1011554" cy="134064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02" name=""/>
        <p:cNvGrpSpPr/>
        <p:nvPr/>
      </p:nvGrpSpPr>
      <p:grpSpPr>
        <a:xfrm>
          <a:off x="0" y="0"/>
          <a:ext cx="0" cy="0"/>
          <a:chOff x="0" y="0"/>
          <a:chExt cx="0" cy="0"/>
        </a:xfrm>
      </p:grpSpPr>
      <p:sp>
        <p:nvSpPr>
          <p:cNvPr id="104940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GB"/>
          </a:p>
        </p:txBody>
      </p:sp>
      <p:sp>
        <p:nvSpPr>
          <p:cNvPr id="1049407"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F4626AB1-1C38-41FB-B4D9-E5D509EBA5BA}" type="datetimeFigureOut">
              <a:rPr lang="en-US" smtClean="0"/>
            </a:fld>
            <a:endParaRPr lang="en-GB"/>
          </a:p>
        </p:txBody>
      </p:sp>
      <p:sp>
        <p:nvSpPr>
          <p:cNvPr id="1049408"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GB"/>
          </a:p>
        </p:txBody>
      </p:sp>
      <p:sp>
        <p:nvSpPr>
          <p:cNvPr id="1049409"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D066B040-2C55-442C-BA06-02510729A1E8}" type="slidenum">
              <a:rPr lang="en-GB" smtClean="0"/>
            </a:fld>
            <a:endParaRPr lang="en-GB"/>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01" name=""/>
        <p:cNvGrpSpPr/>
        <p:nvPr/>
      </p:nvGrpSpPr>
      <p:grpSpPr>
        <a:xfrm>
          <a:off x="0" y="0"/>
          <a:ext cx="0" cy="0"/>
          <a:chOff x="0" y="0"/>
          <a:chExt cx="0" cy="0"/>
        </a:xfrm>
      </p:grpSpPr>
      <p:sp>
        <p:nvSpPr>
          <p:cNvPr id="104940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GB"/>
          </a:p>
        </p:txBody>
      </p:sp>
      <p:sp>
        <p:nvSpPr>
          <p:cNvPr id="104940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2267C70-E588-43B7-B9CA-BB83BE6D48B0}" type="datetimeFigureOut">
              <a:rPr lang="en-US" smtClean="0"/>
            </a:fld>
            <a:endParaRPr lang="en-GB"/>
          </a:p>
        </p:txBody>
      </p:sp>
      <p:sp>
        <p:nvSpPr>
          <p:cNvPr id="104940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GB"/>
          </a:p>
        </p:txBody>
      </p:sp>
      <p:sp>
        <p:nvSpPr>
          <p:cNvPr id="104940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940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GB"/>
          </a:p>
        </p:txBody>
      </p:sp>
      <p:sp>
        <p:nvSpPr>
          <p:cNvPr id="104940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C393830-6FD2-4799-8CA0-D2EE124F96E1}" type="slidenum">
              <a:rPr lang="en-GB" smtClean="0"/>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69" name="Slide Image Placeholder 1"/>
          <p:cNvSpPr>
            <a:spLocks noChangeAspect="1" noRot="1" noGrp="1" noTextEdit="1"/>
          </p:cNvSpPr>
          <p:nvPr>
            <p:ph type="sldImg"/>
          </p:nvPr>
        </p:nvSpPr>
        <p:spPr bwMode="auto">
          <a:xfrm>
            <a:off x="381000" y="685800"/>
            <a:ext cx="6096000" cy="3429000"/>
          </a:xfrm>
          <a:noFill/>
          <a:ln>
            <a:solidFill>
              <a:srgbClr val="000000"/>
            </a:solidFill>
            <a:miter lim="800000"/>
            <a:headEnd/>
            <a:tailEnd/>
          </a:ln>
        </p:spPr>
      </p:sp>
      <p:sp>
        <p:nvSpPr>
          <p:cNvPr id="1048670"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en-GB"/>
          </a:p>
        </p:txBody>
      </p:sp>
      <p:sp>
        <p:nvSpPr>
          <p:cNvPr id="1048671"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60A0C7-B4FF-4330-9D2B-6790A11C90B4}" type="slidenum">
              <a:rPr altLang="en-US" lang="en-GB"/>
            </a:fld>
            <a:endParaRPr altLang="en-US"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19" name=""/>
        <p:cNvGrpSpPr/>
        <p:nvPr/>
      </p:nvGrpSpPr>
      <p:grpSpPr>
        <a:xfrm>
          <a:off x="0" y="0"/>
          <a:ext cx="0" cy="0"/>
          <a:chOff x="0" y="0"/>
          <a:chExt cx="0" cy="0"/>
        </a:xfrm>
      </p:grpSpPr>
      <p:sp>
        <p:nvSpPr>
          <p:cNvPr id="1049077" name="Rectangle 7"/>
          <p:cNvSpPr>
            <a:spLocks noGrp="1" noChangeArrowheads="1"/>
          </p:cNvSpPr>
          <p:nvPr>
            <p:ph type="sldNum" sz="quarter" idx="5"/>
          </p:nvPr>
        </p:nvSpPr>
        <p:spPr bwMode="auto">
          <a:noFill/>
        </p:spPr>
        <p:txBody>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panose="02020603050405020304" pitchFamily="18" charset="0"/>
              <a:buNone/>
            </a:pPr>
            <a:fld id="{8A393E58-04BE-477A-AB2C-D5D7BCA95E21}" type="slidenum">
              <a:rPr altLang="en-US" lang="en-US">
                <a:solidFill>
                  <a:srgbClr val="000000"/>
                </a:solidFill>
                <a:ea typeface="MS Gothic" panose="020B0609070205080204" pitchFamily="49" charset="-128"/>
              </a:rPr>
              <a:pPr>
                <a:buClr>
                  <a:srgbClr val="000000"/>
                </a:buClr>
                <a:buSzPct val="100000"/>
                <a:buFont typeface="Times New Roman" panose="02020603050405020304" pitchFamily="18" charset="0"/>
                <a:buNone/>
              </a:pPr>
            </a:fld>
            <a:endParaRPr altLang="en-US" lang="en-US">
              <a:solidFill>
                <a:srgbClr val="000000"/>
              </a:solidFill>
              <a:ea typeface="MS Gothic" panose="020B0609070205080204" pitchFamily="49" charset="-128"/>
            </a:endParaRPr>
          </a:p>
        </p:txBody>
      </p:sp>
      <p:sp>
        <p:nvSpPr>
          <p:cNvPr id="1049078" name="Text Box 1"/>
          <p:cNvSpPr txBox="1">
            <a:spLocks noChangeArrowheads="1"/>
          </p:cNvSpPr>
          <p:nvPr/>
        </p:nvSpPr>
        <p:spPr bwMode="auto">
          <a:xfrm>
            <a:off x="1143000" y="685800"/>
            <a:ext cx="4572000" cy="3429000"/>
          </a:xfrm>
          <a:prstGeom prst="rect"/>
          <a:solidFill>
            <a:srgbClr val="FFFFFF"/>
          </a:solidFill>
          <a:ln w="9525">
            <a:solidFill>
              <a:srgbClr val="000000"/>
            </a:solidFill>
            <a:miter lim="800000"/>
            <a:headEnd/>
            <a:tailEnd/>
          </a:ln>
          <a:effectLst/>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pPr>
            <a:endParaRPr altLang="en-US" lang="en-US"/>
          </a:p>
        </p:txBody>
      </p:sp>
      <p:sp>
        <p:nvSpPr>
          <p:cNvPr id="1049079" name="Text Box 2"/>
          <p:cNvSpPr>
            <a:spLocks noGrp="1" noChangeArrowheads="1"/>
          </p:cNvSpPr>
          <p:nvPr>
            <p:ph type="body"/>
          </p:nvPr>
        </p:nvSpPr>
        <p:spPr bwMode="auto">
          <a:noFill/>
        </p:spPr>
        <p:txBody>
          <a:bodyPr anchor="t" anchorCtr="0" compatLnSpc="1" numCol="1" wrap="square">
            <a:prstTxWarp prst="textNoShape"/>
          </a:bodyPr>
          <a:p>
            <a:pPr eaLnBrk="1" hangingPunct="1">
              <a:spcBef>
                <a:spcPts val="4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altLang="en-US" lang="en-US">
              <a:ea typeface="MS Gothic" panose="020B0609070205080204" pitchFamily="49" charset="-128"/>
            </a:endParaRPr>
          </a:p>
        </p:txBody>
      </p:sp>
      <p:sp>
        <p:nvSpPr>
          <p:cNvPr id="1049080" name="Text Box 3"/>
          <p:cNvSpPr txBox="1">
            <a:spLocks noChangeArrowheads="1"/>
          </p:cNvSpPr>
          <p:nvPr/>
        </p:nvSpPr>
        <p:spPr bwMode="auto">
          <a:xfrm>
            <a:off x="3884613" y="8685213"/>
            <a:ext cx="2971800" cy="457200"/>
          </a:xfrm>
          <a:prstGeom prst="rect"/>
          <a:noFill/>
          <a:ln>
            <a:noFill/>
          </a:ln>
          <a:effectLst/>
        </p:spPr>
        <p:txBody>
          <a:bodyPr anchor="b" bIns="46800" lIns="90000" rIns="90000" tIns="46800"/>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81BA8043-7A97-45AA-BE34-D442FD3FDFA3}" type="slidenum">
              <a:rPr altLang="en-US" sz="1200" lang="en-US">
                <a:solidFill>
                  <a:srgbClr val="000000"/>
                </a:solidFill>
                <a:ea typeface="MS Gothic" panose="020B0609070205080204" pitchFamily="49" charset="-128"/>
              </a:rPr>
              <a:pPr algn="r" eaLnBrk="1" hangingPunct="1">
                <a:buClr>
                  <a:srgbClr val="000000"/>
                </a:buClr>
                <a:buSzPct val="100000"/>
                <a:buFont typeface="Times New Roman" panose="02020603050405020304" pitchFamily="18" charset="0"/>
                <a:buNone/>
              </a:pPr>
            </a:fld>
            <a:endParaRPr altLang="en-US" sz="1200" lang="en-US">
              <a:solidFill>
                <a:srgbClr val="000000"/>
              </a:solidFill>
              <a:ea typeface="MS Gothic" panose="020B0609070205080204" pitchFamily="49"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226" name="Rectangle 7"/>
          <p:cNvSpPr>
            <a:spLocks noGrp="1" noChangeArrowheads="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fld id="{FE900761-F58A-45F4-8575-1A82E630E48C}" type="slidenum">
              <a:rPr altLang="en-US" sz="1200" lang="en-US"/>
            </a:fld>
            <a:endParaRPr altLang="en-US" sz="1200" lang="en-US"/>
          </a:p>
        </p:txBody>
      </p:sp>
      <p:sp>
        <p:nvSpPr>
          <p:cNvPr id="1049227" name="Rectangle 2"/>
          <p:cNvSpPr>
            <a:spLocks noChangeAspect="1" noRot="1" noGrp="1" noChangeArrowheads="1" noTextEdit="1"/>
          </p:cNvSpPr>
          <p:nvPr>
            <p:ph type="sldImg"/>
          </p:nvPr>
        </p:nvSpPr>
        <p:spPr>
          <a:xfrm>
            <a:off x="381000" y="685800"/>
            <a:ext cx="6096000" cy="3429000"/>
          </a:xfrm>
        </p:spPr>
      </p:sp>
      <p:sp>
        <p:nvSpPr>
          <p:cNvPr id="1049228" name="Rectangle 3"/>
          <p:cNvSpPr>
            <a:spLocks noGrp="1" noChangeArrowheads="1"/>
          </p:cNvSpPr>
          <p:nvPr>
            <p:ph type="body" idx="1"/>
          </p:nvPr>
        </p:nvSpPr>
        <p:spPr>
          <a:xfrm>
            <a:off x="915988" y="4416425"/>
            <a:ext cx="5026025" cy="4183063"/>
          </a:xfrm>
          <a:noFill/>
        </p:spPr>
        <p:txBody>
          <a:bodyPr/>
          <a:p>
            <a:pPr eaLnBrk="1" hangingPunct="1"/>
            <a:endParaRPr altLang="en-US"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252" name="Slide Image Placeholder 1"/>
          <p:cNvSpPr>
            <a:spLocks noChangeAspect="1" noRot="1" noGrp="1" noTextEdit="1"/>
          </p:cNvSpPr>
          <p:nvPr>
            <p:ph type="sldImg"/>
          </p:nvPr>
        </p:nvSpPr>
        <p:spPr>
          <a:xfrm>
            <a:off x="338138" y="698500"/>
            <a:ext cx="6161087" cy="3467100"/>
          </a:xfrm>
        </p:spPr>
      </p:sp>
      <p:sp>
        <p:nvSpPr>
          <p:cNvPr id="1049253" name="Notes Placeholder 2"/>
          <p:cNvSpPr>
            <a:spLocks noGrp="1"/>
          </p:cNvSpPr>
          <p:nvPr>
            <p:ph type="body" idx="1"/>
          </p:nvPr>
        </p:nvSpPr>
        <p:spPr>
          <a:noFill/>
        </p:spPr>
        <p:txBody>
          <a:bodyPr/>
          <a:p>
            <a:r>
              <a:rPr altLang="en-US" lang="en-US"/>
              <a:t>This Section of the AGORA Short Course is an overview of the basic search strategies (Boolean Operators and other techniques) that will be useful when you want to identify specific articles using keywords to search in bibliographic databases. Also covered are how to plan a search strategy, evaluating Internet-based information and comparing keyword search results using Google and Google Scholar.</a:t>
            </a:r>
          </a:p>
          <a:p>
            <a:r>
              <a:rPr altLang="en-US" lang="en-US"/>
              <a:t>This and the subsequent slide summarize the steps for effective searching.  The initial steps can be completed prior to accessing the Internet and a specific database or resource.  This is advisable when there is low-bandwidth and high-cost for Internet access.</a:t>
            </a:r>
          </a:p>
          <a:p>
            <a:endParaRPr altLang="en-US" lang="en-US"/>
          </a:p>
        </p:txBody>
      </p:sp>
      <p:sp>
        <p:nvSpPr>
          <p:cNvPr id="1049254" name="Slide Number Placeholder 3"/>
          <p:cNvSpPr>
            <a:spLocks noGrp="1"/>
          </p:cNvSpPr>
          <p:nvPr>
            <p:ph type="sldNum" sz="quarter" idx="5"/>
          </p:nvPr>
        </p:nvSpPr>
        <p:spPr>
          <a:noFill/>
        </p:spPr>
        <p:txBody>
          <a:bodyPr/>
          <a:lstStyle>
            <a:lvl1pPr>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1pPr>
            <a:lvl2pPr indent="-285750" marL="742950">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2pPr>
            <a:lvl3pPr indent="-228600" marL="1143000">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3pPr>
            <a:lvl4pPr indent="-228600" marL="1600200">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4pPr>
            <a:lvl5pPr indent="-228600" marL="2057400">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5pPr>
            <a:lvl6pPr eaLnBrk="0" fontAlgn="base" hangingPunct="0" indent="-228600" marL="2514600">
              <a:spcBef>
                <a:spcPct val="0"/>
              </a:spcBef>
              <a:spcAft>
                <a:spcPct val="0"/>
              </a:spcAft>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tabLst>
                <a:tab algn="l" pos="0"/>
                <a:tab algn="l" pos="434975"/>
                <a:tab algn="l" pos="871538"/>
                <a:tab algn="l" pos="1308100"/>
                <a:tab algn="l" pos="1744663"/>
                <a:tab algn="l" pos="2181225"/>
                <a:tab algn="l" pos="2617788"/>
                <a:tab algn="l" pos="3052763"/>
                <a:tab algn="l" pos="3490913"/>
                <a:tab algn="l" pos="3925888"/>
                <a:tab algn="l" pos="4364038"/>
                <a:tab algn="l" pos="4800600"/>
                <a:tab algn="l" pos="5237163"/>
                <a:tab algn="l" pos="5673725"/>
                <a:tab algn="l" pos="6108700"/>
                <a:tab algn="l" pos="6546850"/>
                <a:tab algn="l" pos="6981825"/>
                <a:tab algn="l" pos="7419975"/>
                <a:tab algn="l" pos="7854950"/>
                <a:tab algn="l" pos="8291513"/>
                <a:tab algn="l" pos="8729663"/>
              </a:tabLst>
              <a:defRPr sz="3200">
                <a:solidFill>
                  <a:schemeClr val="tx1"/>
                </a:solidFill>
                <a:latin typeface="Arial Black" panose="020B0A04020102020204" pitchFamily="34" charset="0"/>
              </a:defRPr>
            </a:lvl9pPr>
          </a:lstStyle>
          <a:p>
            <a:pPr>
              <a:buFont typeface="Times New Roman" panose="02020603050405020304" pitchFamily="18" charset="0"/>
              <a:buNone/>
            </a:pPr>
            <a:fld id="{E49099F2-2811-4201-BC20-A40C1CFAFB23}" type="slidenum">
              <a:rPr altLang="en-US" sz="1200" lang="en-US">
                <a:solidFill>
                  <a:srgbClr val="000000"/>
                </a:solidFill>
                <a:latin typeface="Arial" panose="020B0604020202020204" pitchFamily="34" charset="0"/>
                <a:ea typeface="Arial Unicode MS" panose="020B0604020202020204" pitchFamily="34" charset="-128"/>
                <a:cs typeface="Arial Unicode MS" panose="020B0604020202020204" pitchFamily="34" charset="-128"/>
              </a:rPr>
              <a:pPr>
                <a:buFont typeface="Times New Roman" panose="02020603050405020304" pitchFamily="18" charset="0"/>
                <a:buNone/>
              </a:pPr>
            </a:fld>
            <a:endParaRPr altLang="en-US" sz="1200" lang="en-US">
              <a:solidFill>
                <a:srgbClr val="000000"/>
              </a:solidFill>
              <a:latin typeface="Arial" panose="020B0604020202020204" pitchFamily="34" charset="0"/>
              <a:ea typeface="Arial Unicode MS" panose="020B0604020202020204" pitchFamily="34" charset="-128"/>
              <a:cs typeface="Arial Unicode MS" panose="020B060402020202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9265" name="Slide Image Placeholder 1"/>
          <p:cNvSpPr>
            <a:spLocks noChangeAspect="1" noRot="1" noGrp="1" noTextEdit="1"/>
          </p:cNvSpPr>
          <p:nvPr>
            <p:ph type="sldImg"/>
          </p:nvPr>
        </p:nvSpPr>
        <p:spPr>
          <a:xfrm>
            <a:off x="381000" y="685800"/>
            <a:ext cx="6096000" cy="3429000"/>
          </a:xfrm>
        </p:spPr>
      </p:sp>
      <p:sp>
        <p:nvSpPr>
          <p:cNvPr id="1049266" name="Notes Placeholder 2"/>
          <p:cNvSpPr>
            <a:spLocks noGrp="1"/>
          </p:cNvSpPr>
          <p:nvPr>
            <p:ph type="body" idx="1"/>
          </p:nvPr>
        </p:nvSpPr>
        <p:spPr>
          <a:noFill/>
        </p:spPr>
        <p:txBody>
          <a:bodyPr/>
          <a:p>
            <a:r>
              <a:rPr altLang="en-US" lang="en-US"/>
              <a:t>We now will view a series of searches using the Boolean operators.  Using the AND operator makes this search more precise or limited.</a:t>
            </a:r>
          </a:p>
        </p:txBody>
      </p:sp>
      <p:sp>
        <p:nvSpPr>
          <p:cNvPr id="1049267" name="Slide Number Placeholder 3"/>
          <p:cNvSpPr>
            <a:spLocks noGrp="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fld id="{8D22C0AE-365B-4FAD-9B25-C2131A6548ED}" type="slidenum">
              <a:rPr altLang="en-US" sz="1200" lang="en-US"/>
            </a:fld>
            <a:endParaRPr altLang="en-US" sz="1200"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9281" name="Slide Image Placeholder 1"/>
          <p:cNvSpPr>
            <a:spLocks noChangeAspect="1" noRot="1" noGrp="1" noTextEdit="1"/>
          </p:cNvSpPr>
          <p:nvPr>
            <p:ph type="sldImg"/>
          </p:nvPr>
        </p:nvSpPr>
        <p:spPr>
          <a:xfrm>
            <a:off x="381000" y="685800"/>
            <a:ext cx="6096000" cy="3429000"/>
          </a:xfrm>
        </p:spPr>
      </p:sp>
      <p:sp>
        <p:nvSpPr>
          <p:cNvPr id="1049282" name="Notes Placeholder 2"/>
          <p:cNvSpPr>
            <a:spLocks noGrp="1"/>
          </p:cNvSpPr>
          <p:nvPr>
            <p:ph type="body" idx="1"/>
          </p:nvPr>
        </p:nvSpPr>
        <p:spPr>
          <a:noFill/>
        </p:spPr>
        <p:txBody>
          <a:bodyPr/>
          <a:p>
            <a:r>
              <a:rPr altLang="en-US" lang="en-US"/>
              <a:t>Note that the three combined AND terms make the search even more precise/limited.</a:t>
            </a:r>
          </a:p>
        </p:txBody>
      </p:sp>
      <p:sp>
        <p:nvSpPr>
          <p:cNvPr id="1049283" name="Slide Number Placeholder 3"/>
          <p:cNvSpPr>
            <a:spLocks noGrp="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fld id="{404A7689-2CD9-4E84-B4E7-5EC8977D3156}" type="slidenum">
              <a:rPr altLang="en-US" sz="1200" lang="en-US"/>
            </a:fld>
            <a:endParaRPr altLang="en-US" sz="1200"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9294" name="Slide Image Placeholder 1"/>
          <p:cNvSpPr>
            <a:spLocks noChangeAspect="1" noRot="1" noGrp="1" noTextEdit="1"/>
          </p:cNvSpPr>
          <p:nvPr>
            <p:ph type="sldImg"/>
          </p:nvPr>
        </p:nvSpPr>
        <p:spPr>
          <a:xfrm>
            <a:off x="381000" y="685800"/>
            <a:ext cx="6096000" cy="3429000"/>
          </a:xfrm>
        </p:spPr>
      </p:sp>
      <p:sp>
        <p:nvSpPr>
          <p:cNvPr id="1049295" name="Notes Placeholder 2"/>
          <p:cNvSpPr>
            <a:spLocks noGrp="1"/>
          </p:cNvSpPr>
          <p:nvPr>
            <p:ph type="body" idx="1"/>
          </p:nvPr>
        </p:nvSpPr>
        <p:spPr>
          <a:noFill/>
        </p:spPr>
        <p:txBody>
          <a:bodyPr/>
          <a:p>
            <a:r>
              <a:rPr altLang="en-US" lang="en-US"/>
              <a:t>In contrast to the AND search operator, the OR one expands the search.  We have used two terms that are synonyms and have expanded the results.</a:t>
            </a:r>
          </a:p>
        </p:txBody>
      </p:sp>
      <p:sp>
        <p:nvSpPr>
          <p:cNvPr id="1049296" name="Slide Number Placeholder 3"/>
          <p:cNvSpPr>
            <a:spLocks noGrp="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fld id="{9FB2436E-3590-4942-BA28-2F9647DB9F59}" type="slidenum">
              <a:rPr altLang="en-US" sz="1200" lang="en-US"/>
            </a:fld>
            <a:endParaRPr altLang="en-US" sz="1200"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78" name=""/>
        <p:cNvGrpSpPr/>
        <p:nvPr/>
      </p:nvGrpSpPr>
      <p:grpSpPr>
        <a:xfrm>
          <a:off x="0" y="0"/>
          <a:ext cx="0" cy="0"/>
          <a:chOff x="0" y="0"/>
          <a:chExt cx="0" cy="0"/>
        </a:xfrm>
      </p:grpSpPr>
      <p:sp>
        <p:nvSpPr>
          <p:cNvPr id="1049301" name="Rectangle 18"/>
          <p:cNvSpPr>
            <a:spLocks noGrp="1" noChangeArrowheads="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buFont typeface="Times New Roman" panose="02020603050405020304" pitchFamily="18" charset="0"/>
              <a:buNone/>
            </a:pPr>
            <a:fld id="{1F151D42-B25F-45FE-BD1D-06C5DB22F0CE}" type="slidenum">
              <a:rPr altLang="en-US" sz="1200" lang="en-US">
                <a:ea typeface="Arial Unicode MS" panose="020B0604020202020204" pitchFamily="34" charset="-128"/>
                <a:cs typeface="Arial Unicode MS" panose="020B0604020202020204" pitchFamily="34" charset="-128"/>
              </a:rPr>
              <a:pPr>
                <a:buFont typeface="Times New Roman" panose="02020603050405020304" pitchFamily="18" charset="0"/>
                <a:buNone/>
              </a:pPr>
            </a:fld>
            <a:endParaRPr altLang="en-US" sz="1200" lang="en-US">
              <a:ea typeface="Arial Unicode MS" panose="020B0604020202020204" pitchFamily="34" charset="-128"/>
              <a:cs typeface="Arial Unicode MS" panose="020B0604020202020204" pitchFamily="34" charset="-128"/>
            </a:endParaRPr>
          </a:p>
        </p:txBody>
      </p:sp>
      <p:sp>
        <p:nvSpPr>
          <p:cNvPr id="1049302" name="Text Box 1"/>
          <p:cNvSpPr txBox="1">
            <a:spLocks noChangeArrowheads="1"/>
          </p:cNvSpPr>
          <p:nvPr/>
        </p:nvSpPr>
        <p:spPr bwMode="auto">
          <a:xfrm>
            <a:off x="1179513" y="698500"/>
            <a:ext cx="4500562" cy="3486150"/>
          </a:xfrm>
          <a:prstGeom prst="rect"/>
          <a:solidFill>
            <a:srgbClr val="FFFFFF"/>
          </a:solidFill>
          <a:ln w="9360">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
        <p:nvSpPr>
          <p:cNvPr id="1049303" name="Text Box 2"/>
          <p:cNvSpPr>
            <a:spLocks noGrp="1" noChangeArrowheads="1"/>
          </p:cNvSpPr>
          <p:nvPr>
            <p:ph type="body"/>
          </p:nvPr>
        </p:nvSpPr>
        <p:spPr>
          <a:xfrm>
            <a:off x="685800" y="4416425"/>
            <a:ext cx="5470525" cy="4260850"/>
          </a:xfrm>
          <a:noFill/>
        </p:spPr>
        <p:txBody>
          <a:bodyPr anchor="ctr" bIns="44689" lIns="85941" rIns="85941" tIns="44689"/>
          <a:p>
            <a:pPr eaLnBrk="1" hangingPunct="1">
              <a:spcBef>
                <a:spcPts val="425"/>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r>
              <a:rPr altLang="en-US" lang="en-US">
                <a:latin typeface="Arial" panose="020B0604020202020204" pitchFamily="34" charset="0"/>
                <a:ea typeface="MS Gothic" panose="020B0609070205080204" pitchFamily="49" charset="-128"/>
              </a:rPr>
              <a:t>Using the NOT operator, this search is for livestock pigs (swine) and eliminates any articles about guinea pigs (often used for research experiments).  Note that a byproduct of this search also would eliminate any material from the countries ‘Guinea’ and ‘Papua New Guinea’. </a:t>
            </a:r>
          </a:p>
          <a:p>
            <a:pPr>
              <a:spcBef>
                <a:spcPts val="425"/>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endParaRPr altLang="en-US" lang="en-US">
              <a:latin typeface="Arial" panose="020B0604020202020204" pitchFamily="34" charset="0"/>
              <a:ea typeface="MS Gothic" panose="020B0609070205080204" pitchFamily="49" charset="-128"/>
            </a:endParaRPr>
          </a:p>
        </p:txBody>
      </p:sp>
      <p:sp>
        <p:nvSpPr>
          <p:cNvPr id="1049304" name="Text Box 3"/>
          <p:cNvSpPr txBox="1">
            <a:spLocks noChangeArrowheads="1"/>
          </p:cNvSpPr>
          <p:nvPr/>
        </p:nvSpPr>
        <p:spPr bwMode="auto">
          <a:xfrm>
            <a:off x="1181100" y="698500"/>
            <a:ext cx="4479925" cy="3470275"/>
          </a:xfrm>
          <a:prstGeom prst="rect"/>
          <a:solidFill>
            <a:srgbClr val="FFFFFF"/>
          </a:solidFill>
          <a:ln w="9525">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81" name=""/>
        <p:cNvGrpSpPr/>
        <p:nvPr/>
      </p:nvGrpSpPr>
      <p:grpSpPr>
        <a:xfrm>
          <a:off x="0" y="0"/>
          <a:ext cx="0" cy="0"/>
          <a:chOff x="0" y="0"/>
          <a:chExt cx="0" cy="0"/>
        </a:xfrm>
      </p:grpSpPr>
      <p:sp>
        <p:nvSpPr>
          <p:cNvPr id="1049309" name="Rectangle 18"/>
          <p:cNvSpPr>
            <a:spLocks noGrp="1" noChangeArrowheads="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buFont typeface="Times New Roman" panose="02020603050405020304" pitchFamily="18" charset="0"/>
              <a:buNone/>
            </a:pPr>
            <a:fld id="{3B415018-9044-4FBA-AB5B-60B3EA277DA7}" type="slidenum">
              <a:rPr altLang="en-US" sz="1200" lang="en-US">
                <a:ea typeface="Arial Unicode MS" panose="020B0604020202020204" pitchFamily="34" charset="-128"/>
                <a:cs typeface="Arial Unicode MS" panose="020B0604020202020204" pitchFamily="34" charset="-128"/>
              </a:rPr>
              <a:pPr>
                <a:buFont typeface="Times New Roman" panose="02020603050405020304" pitchFamily="18" charset="0"/>
                <a:buNone/>
              </a:pPr>
            </a:fld>
            <a:endParaRPr altLang="en-US" sz="1200" lang="en-US">
              <a:ea typeface="Arial Unicode MS" panose="020B0604020202020204" pitchFamily="34" charset="-128"/>
              <a:cs typeface="Arial Unicode MS" panose="020B0604020202020204" pitchFamily="34" charset="-128"/>
            </a:endParaRPr>
          </a:p>
        </p:txBody>
      </p:sp>
      <p:sp>
        <p:nvSpPr>
          <p:cNvPr id="1049310" name="Text Box 1"/>
          <p:cNvSpPr txBox="1">
            <a:spLocks noChangeArrowheads="1"/>
          </p:cNvSpPr>
          <p:nvPr/>
        </p:nvSpPr>
        <p:spPr bwMode="auto">
          <a:xfrm>
            <a:off x="1179513" y="698500"/>
            <a:ext cx="4500562" cy="3486150"/>
          </a:xfrm>
          <a:prstGeom prst="rect"/>
          <a:solidFill>
            <a:srgbClr val="FFFFFF"/>
          </a:solidFill>
          <a:ln w="9360">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
        <p:nvSpPr>
          <p:cNvPr id="1049311" name="Text Box 2"/>
          <p:cNvSpPr>
            <a:spLocks noGrp="1" noChangeArrowheads="1"/>
          </p:cNvSpPr>
          <p:nvPr>
            <p:ph type="body"/>
          </p:nvPr>
        </p:nvSpPr>
        <p:spPr>
          <a:xfrm>
            <a:off x="685800" y="4370388"/>
            <a:ext cx="5470525" cy="4257675"/>
          </a:xfrm>
          <a:noFill/>
        </p:spPr>
        <p:txBody>
          <a:bodyPr anchor="ctr" anchorCtr="1" bIns="44689" lIns="85941" rIns="85941" tIns="44689"/>
          <a:p>
            <a:pPr eaLnBrk="1" hangingPunct="1">
              <a:spcBef>
                <a:spcPts val="425"/>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r>
              <a:rPr altLang="en-US" lang="en-US"/>
              <a:t>A search for (bean cultivation) would include both bean AND cultivation.  </a:t>
            </a:r>
            <a:r>
              <a:rPr altLang="en-US" lang="en-US">
                <a:latin typeface="Arial" panose="020B0604020202020204" pitchFamily="34" charset="0"/>
                <a:ea typeface="MS Gothic" panose="020B0609070205080204" pitchFamily="49" charset="-128"/>
              </a:rPr>
              <a:t>While many search engines and databases contain these options, the exact terminology may differ [e.g. for proximity searching “…” or (…) ].  For example, in Google, the AND Boolean Operator is automatically used.  A search for (bean cultivation) would include both bean AND cultivation.</a:t>
            </a:r>
          </a:p>
          <a:p>
            <a:pPr>
              <a:spcBef>
                <a:spcPts val="425"/>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endParaRPr altLang="en-US" lang="en-US">
              <a:latin typeface="Arial" panose="020B0604020202020204" pitchFamily="34" charset="0"/>
              <a:ea typeface="MS Gothic" panose="020B0609070205080204" pitchFamily="49" charset="-128"/>
            </a:endParaRPr>
          </a:p>
        </p:txBody>
      </p:sp>
      <p:sp>
        <p:nvSpPr>
          <p:cNvPr id="1049312" name="Text Box 3"/>
          <p:cNvSpPr txBox="1">
            <a:spLocks noChangeArrowheads="1"/>
          </p:cNvSpPr>
          <p:nvPr/>
        </p:nvSpPr>
        <p:spPr bwMode="auto">
          <a:xfrm>
            <a:off x="1181100" y="698500"/>
            <a:ext cx="4479925" cy="3470275"/>
          </a:xfrm>
          <a:prstGeom prst="rect"/>
          <a:solidFill>
            <a:srgbClr val="FFFFFF"/>
          </a:solidFill>
          <a:ln w="9525">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84" name=""/>
        <p:cNvGrpSpPr/>
        <p:nvPr/>
      </p:nvGrpSpPr>
      <p:grpSpPr>
        <a:xfrm>
          <a:off x="0" y="0"/>
          <a:ext cx="0" cy="0"/>
          <a:chOff x="0" y="0"/>
          <a:chExt cx="0" cy="0"/>
        </a:xfrm>
      </p:grpSpPr>
      <p:sp>
        <p:nvSpPr>
          <p:cNvPr id="1049323" name="Rectangle 18"/>
          <p:cNvSpPr>
            <a:spLocks noGrp="1" noChangeArrowheads="1"/>
          </p:cNvSpPr>
          <p:nvPr>
            <p:ph type="sldNum" sz="quarter" idx="5"/>
          </p:nvPr>
        </p:nvSpPr>
        <p:spPr>
          <a:noFill/>
        </p:spPr>
        <p:txBody>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buFont typeface="Times New Roman" panose="02020603050405020304" pitchFamily="18" charset="0"/>
              <a:buNone/>
            </a:pPr>
            <a:fld id="{B2439CDA-DA39-4D25-9281-F932FDB4D899}" type="slidenum">
              <a:rPr altLang="en-US" sz="1200" lang="en-US">
                <a:ea typeface="Arial Unicode MS" panose="020B0604020202020204" pitchFamily="34" charset="-128"/>
                <a:cs typeface="Arial Unicode MS" panose="020B0604020202020204" pitchFamily="34" charset="-128"/>
              </a:rPr>
              <a:pPr>
                <a:buFont typeface="Times New Roman" panose="02020603050405020304" pitchFamily="18" charset="0"/>
                <a:buNone/>
              </a:pPr>
            </a:fld>
            <a:endParaRPr altLang="en-US" sz="1200" lang="en-US">
              <a:ea typeface="Arial Unicode MS" panose="020B0604020202020204" pitchFamily="34" charset="-128"/>
              <a:cs typeface="Arial Unicode MS" panose="020B0604020202020204" pitchFamily="34" charset="-128"/>
            </a:endParaRPr>
          </a:p>
        </p:txBody>
      </p:sp>
      <p:sp>
        <p:nvSpPr>
          <p:cNvPr id="1049324" name="Text Box 1"/>
          <p:cNvSpPr txBox="1">
            <a:spLocks noChangeArrowheads="1"/>
          </p:cNvSpPr>
          <p:nvPr/>
        </p:nvSpPr>
        <p:spPr bwMode="auto">
          <a:xfrm>
            <a:off x="3427413" y="2443163"/>
            <a:ext cx="1587" cy="1587"/>
          </a:xfrm>
          <a:prstGeom prst="rect"/>
          <a:solidFill>
            <a:srgbClr val="FFFFFF"/>
          </a:solidFill>
          <a:ln w="9360">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
        <p:nvSpPr>
          <p:cNvPr id="1049325" name="Text Box 2"/>
          <p:cNvSpPr>
            <a:spLocks noGrp="1" noChangeArrowheads="1"/>
          </p:cNvSpPr>
          <p:nvPr>
            <p:ph type="body"/>
          </p:nvPr>
        </p:nvSpPr>
        <p:spPr>
          <a:xfrm>
            <a:off x="685800" y="4416425"/>
            <a:ext cx="5470525" cy="4276725"/>
          </a:xfrm>
          <a:noFill/>
        </p:spPr>
        <p:txBody>
          <a:bodyPr tIns="62909"/>
          <a:p>
            <a:pPr eaLnBrk="1" hangingPunct="1">
              <a:spcBef>
                <a:spcPts val="713"/>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r>
              <a:rPr altLang="en-US" lang="en-US">
                <a:latin typeface="Arial" panose="020B0604020202020204" pitchFamily="34" charset="0"/>
                <a:ea typeface="MS Gothic" panose="020B0609070205080204" pitchFamily="49" charset="-128"/>
              </a:rPr>
              <a:t>By combining AND plus proximity searching with the OR operator, we have expanded a search to include to two broad subjects and use a geographic limit.</a:t>
            </a:r>
          </a:p>
          <a:p>
            <a:pPr eaLnBrk="1" hangingPunct="1">
              <a:lnSpc>
                <a:spcPct val="93000"/>
              </a:lnSpc>
              <a:spcBef>
                <a:spcPts val="713"/>
              </a:spcBef>
              <a:tabLst>
                <a:tab algn="l" pos="0"/>
                <a:tab algn="l" pos="436563"/>
                <a:tab algn="l" pos="873125"/>
                <a:tab algn="l" pos="1309688"/>
                <a:tab algn="l" pos="1746250"/>
                <a:tab algn="l" pos="2182813"/>
                <a:tab algn="l" pos="2619375"/>
                <a:tab algn="l" pos="3055938"/>
                <a:tab algn="l" pos="3492500"/>
                <a:tab algn="l" pos="3929063"/>
                <a:tab algn="l" pos="4365625"/>
                <a:tab algn="l" pos="4802188"/>
                <a:tab algn="l" pos="5238750"/>
                <a:tab algn="l" pos="5675313"/>
                <a:tab algn="l" pos="6111875"/>
                <a:tab algn="l" pos="6548438"/>
                <a:tab algn="l" pos="6985000"/>
                <a:tab algn="l" pos="7421563"/>
                <a:tab algn="l" pos="7858125"/>
                <a:tab algn="l" pos="8294688"/>
                <a:tab algn="l" pos="8731250"/>
              </a:tabLst>
            </a:pPr>
            <a:endParaRPr altLang="en-US" lang="en-US">
              <a:latin typeface="Arial" panose="020B0604020202020204" pitchFamily="34" charset="0"/>
              <a:ea typeface="MS Gothic" panose="020B0609070205080204" pitchFamily="49" charset="-128"/>
            </a:endParaRPr>
          </a:p>
        </p:txBody>
      </p:sp>
      <p:sp>
        <p:nvSpPr>
          <p:cNvPr id="1049326" name="Text Box 3"/>
          <p:cNvSpPr txBox="1">
            <a:spLocks noChangeArrowheads="1"/>
          </p:cNvSpPr>
          <p:nvPr/>
        </p:nvSpPr>
        <p:spPr bwMode="auto">
          <a:xfrm>
            <a:off x="1181100" y="698500"/>
            <a:ext cx="4479925" cy="3470275"/>
          </a:xfrm>
          <a:prstGeom prst="rect"/>
          <a:solidFill>
            <a:srgbClr val="FFFFFF"/>
          </a:solidFill>
          <a:ln w="9525">
            <a:solidFill>
              <a:srgbClr val="000000"/>
            </a:solidFill>
            <a:miter lim="800000"/>
            <a:headEnd/>
            <a:tailEnd/>
          </a:ln>
        </p:spPr>
        <p:txBody>
          <a:bodyPr anchor="ctr" bIns="43658" lIns="87316" rIns="87316" tIns="43658" wrap="none"/>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eaLnBrk="1" hangingPunct="1"/>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843" name="Slide Image Placeholder 1"/>
          <p:cNvSpPr>
            <a:spLocks noChangeAspect="1" noRot="1" noGrp="1" noTextEdit="1"/>
          </p:cNvSpPr>
          <p:nvPr>
            <p:ph type="sldImg"/>
          </p:nvPr>
        </p:nvSpPr>
        <p:spPr bwMode="auto">
          <a:xfrm>
            <a:off x="381000" y="685800"/>
            <a:ext cx="6096000" cy="3429000"/>
          </a:xfrm>
          <a:noFill/>
          <a:ln>
            <a:solidFill>
              <a:srgbClr val="000000"/>
            </a:solidFill>
            <a:miter lim="800000"/>
            <a:headEnd/>
            <a:tailEnd/>
          </a:ln>
        </p:spPr>
      </p:sp>
      <p:sp>
        <p:nvSpPr>
          <p:cNvPr id="1048844"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en-GB"/>
          </a:p>
        </p:txBody>
      </p:sp>
      <p:sp>
        <p:nvSpPr>
          <p:cNvPr id="1048845"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60A0C7-B4FF-4330-9D2B-6790A11C90B4}" type="slidenum">
              <a:rPr altLang="en-US" lang="en-GB"/>
            </a:fld>
            <a:endParaRPr altLang="en-US"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860" name="Rectangle 7"/>
          <p:cNvSpPr>
            <a:spLocks noGrp="1" noChangeArrowheads="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A310ED-7FA2-4112-8226-14CF09153502}" type="slidenum">
              <a:rPr altLang="en-US" lang="nl-NL">
                <a:ea typeface="MS PGothic" panose="020B0600070205080204" pitchFamily="34" charset="-128"/>
              </a:rPr>
            </a:fld>
            <a:endParaRPr altLang="en-US" lang="nl-NL">
              <a:ea typeface="MS PGothic" panose="020B0600070205080204" pitchFamily="34" charset="-128"/>
            </a:endParaRPr>
          </a:p>
        </p:txBody>
      </p:sp>
      <p:sp>
        <p:nvSpPr>
          <p:cNvPr id="1048861" name="Rectangle 2"/>
          <p:cNvSpPr>
            <a:spLocks noChangeAspect="1" noRot="1" noGrp="1" noChangeArrowheads="1" noTextEdit="1"/>
          </p:cNvSpPr>
          <p:nvPr>
            <p:ph type="sldImg"/>
          </p:nvPr>
        </p:nvSpPr>
        <p:spPr bwMode="auto">
          <a:xfrm>
            <a:off x="381000" y="685800"/>
            <a:ext cx="6096000" cy="3429000"/>
          </a:xfrm>
          <a:noFill/>
          <a:ln>
            <a:solidFill>
              <a:srgbClr val="000000"/>
            </a:solidFill>
            <a:miter lim="800000"/>
            <a:headEnd/>
            <a:tailEnd/>
          </a:ln>
        </p:spPr>
      </p:sp>
      <p:sp>
        <p:nvSpPr>
          <p:cNvPr id="1048862" name="Rectangle 3"/>
          <p:cNvSpPr>
            <a:spLocks noGrp="1" noChangeArrowheads="1"/>
          </p:cNvSpPr>
          <p:nvPr>
            <p:ph type="body" idx="1"/>
          </p:nvPr>
        </p:nvSpPr>
        <p:spPr bwMode="auto">
          <a:noFill/>
        </p:spPr>
        <p:txBody>
          <a:bodyPr anchor="t" anchorCtr="0" compatLnSpc="1" numCol="1" wrap="square">
            <a:prstTxWarp prst="textNoShape"/>
          </a:bodyPr>
          <a:p>
            <a:pPr eaLnBrk="1" hangingPunct="1">
              <a:spcBef>
                <a:spcPct val="0"/>
              </a:spcBef>
            </a:pPr>
            <a:endParaRPr altLang="en-US" 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923" name="Slide Image Placeholder 1"/>
          <p:cNvSpPr>
            <a:spLocks noChangeAspect="1" noRot="1" noGrp="1" noTextEdit="1"/>
          </p:cNvSpPr>
          <p:nvPr>
            <p:ph type="sldImg"/>
          </p:nvPr>
        </p:nvSpPr>
        <p:spPr bwMode="auto">
          <a:xfrm>
            <a:off x="381000" y="685800"/>
            <a:ext cx="6096000" cy="3429000"/>
          </a:xfrm>
          <a:noFill/>
          <a:ln>
            <a:solidFill>
              <a:srgbClr val="000000"/>
            </a:solidFill>
            <a:miter lim="800000"/>
            <a:headEnd/>
            <a:tailEnd/>
          </a:ln>
        </p:spPr>
      </p:sp>
      <p:sp>
        <p:nvSpPr>
          <p:cNvPr id="1048924" name="Notes Placeholder 2"/>
          <p:cNvSpPr>
            <a:spLocks noGrp="1"/>
          </p:cNvSpPr>
          <p:nvPr>
            <p:ph type="body" idx="1"/>
          </p:nvPr>
        </p:nvSpPr>
        <p:spPr bwMode="auto">
          <a:noFill/>
        </p:spPr>
        <p:txBody>
          <a:bodyPr anchor="t" anchorCtr="0" compatLnSpc="1" numCol="1" wrap="square">
            <a:prstTxWarp prst="textNoShape"/>
          </a:bodyPr>
          <a:p>
            <a:r>
              <a:rPr altLang="en-US" lang="en-CA"/>
              <a:t>TPACK is the interaction of all 3 bodies of knowledge. Understanding goes beyond the knowledge of each in isolation. Instead it is how they react with each other.</a:t>
            </a:r>
          </a:p>
        </p:txBody>
      </p:sp>
      <p:sp>
        <p:nvSpPr>
          <p:cNvPr id="1048925"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2EC224-9EA9-407A-83D8-71B660416CB2}" type="slidenum">
              <a:rPr altLang="en-US" lang="en-GB"/>
            </a:fld>
            <a:endParaRPr altLang="en-US"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934" name="Slide Image Placeholder 1"/>
          <p:cNvSpPr>
            <a:spLocks noChangeAspect="1" noRot="1" noGrp="1" noTextEdit="1"/>
          </p:cNvSpPr>
          <p:nvPr>
            <p:ph type="sldImg"/>
          </p:nvPr>
        </p:nvSpPr>
        <p:spPr bwMode="auto">
          <a:xfrm>
            <a:off x="381000" y="685800"/>
            <a:ext cx="6096000" cy="3429000"/>
          </a:xfrm>
          <a:noFill/>
          <a:ln>
            <a:solidFill>
              <a:srgbClr val="000000"/>
            </a:solidFill>
            <a:miter lim="800000"/>
            <a:headEnd/>
            <a:tailEnd/>
          </a:ln>
        </p:spPr>
      </p:sp>
      <p:sp>
        <p:nvSpPr>
          <p:cNvPr id="1048935" name="Notes Placeholder 2"/>
          <p:cNvSpPr>
            <a:spLocks noGrp="1"/>
          </p:cNvSpPr>
          <p:nvPr>
            <p:ph type="body" idx="1"/>
          </p:nvPr>
        </p:nvSpPr>
        <p:spPr bwMode="auto">
          <a:noFill/>
        </p:spPr>
        <p:txBody>
          <a:bodyPr anchor="t" anchorCtr="0" compatLnSpc="1" numCol="1" wrap="square">
            <a:prstTxWarp prst="textNoShape"/>
          </a:bodyPr>
          <a:p>
            <a:r>
              <a:rPr altLang="en-US" lang="en-CA"/>
              <a:t>CK largely depends on age, level and subject matter. This knowledge includes concepts, theories, ideas, organizational frameworks, evidence and proof, as well as estabished practices and approaches toward developing such knowledge.</a:t>
            </a:r>
          </a:p>
          <a:p>
            <a:r>
              <a:rPr altLang="en-US" lang="en-CA"/>
              <a:t>PK is deep knowledge about the processes and practices or methods of teaching and learning and hw it encompasses (among other things) overall educational purposes, values and aims. It applies to understanding how students learn, general management skills, lesson planning, and student assessment. </a:t>
            </a:r>
          </a:p>
          <a:p>
            <a:r>
              <a:rPr altLang="en-US" lang="en-CA"/>
              <a:t>Understanding the impact of technology (TK) on the practices and knowledge of a given discipline is critical if we are to develop appropriate technological tools for educational purposes.</a:t>
            </a:r>
          </a:p>
        </p:txBody>
      </p:sp>
      <p:sp>
        <p:nvSpPr>
          <p:cNvPr id="1048936"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4C3AE7-2A9E-4355-89F4-A62EAD87F433}" type="slidenum">
              <a:rPr altLang="en-US" lang="en-GB"/>
            </a:fld>
            <a:endParaRPr altLang="en-US"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3" name=""/>
        <p:cNvGrpSpPr/>
        <p:nvPr/>
      </p:nvGrpSpPr>
      <p:grpSpPr>
        <a:xfrm>
          <a:off x="0" y="0"/>
          <a:ext cx="0" cy="0"/>
          <a:chOff x="0" y="0"/>
          <a:chExt cx="0" cy="0"/>
        </a:xfrm>
      </p:grpSpPr>
      <p:sp>
        <p:nvSpPr>
          <p:cNvPr id="1049030" name="Rectangle 7"/>
          <p:cNvSpPr>
            <a:spLocks noGrp="1" noChangeArrowheads="1"/>
          </p:cNvSpPr>
          <p:nvPr>
            <p:ph type="sldNum" sz="quarter" idx="5"/>
          </p:nvPr>
        </p:nvSpPr>
        <p:spPr bwMode="auto">
          <a:noFill/>
        </p:spPr>
        <p:txBody>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panose="02020603050405020304" pitchFamily="18" charset="0"/>
              <a:buNone/>
            </a:pPr>
            <a:fld id="{6B3903C5-49AC-4112-A45D-6BAE892D37D5}" type="slidenum">
              <a:rPr altLang="en-US" lang="en-US">
                <a:solidFill>
                  <a:srgbClr val="000000"/>
                </a:solidFill>
                <a:ea typeface="MS Gothic" panose="020B0609070205080204" pitchFamily="49" charset="-128"/>
              </a:rPr>
              <a:pPr>
                <a:buClr>
                  <a:srgbClr val="000000"/>
                </a:buClr>
                <a:buSzPct val="100000"/>
                <a:buFont typeface="Times New Roman" panose="02020603050405020304" pitchFamily="18" charset="0"/>
                <a:buNone/>
              </a:pPr>
            </a:fld>
            <a:endParaRPr altLang="en-US" lang="en-US">
              <a:solidFill>
                <a:srgbClr val="000000"/>
              </a:solidFill>
              <a:ea typeface="MS Gothic" panose="020B0609070205080204" pitchFamily="49" charset="-128"/>
            </a:endParaRPr>
          </a:p>
        </p:txBody>
      </p:sp>
      <p:sp>
        <p:nvSpPr>
          <p:cNvPr id="1049031" name="Text Box 1"/>
          <p:cNvSpPr txBox="1">
            <a:spLocks noChangeArrowheads="1"/>
          </p:cNvSpPr>
          <p:nvPr/>
        </p:nvSpPr>
        <p:spPr bwMode="auto">
          <a:xfrm>
            <a:off x="3884613" y="8685213"/>
            <a:ext cx="2971800" cy="457200"/>
          </a:xfrm>
          <a:prstGeom prst="rect"/>
          <a:noFill/>
          <a:ln>
            <a:noFill/>
          </a:ln>
          <a:effectLst/>
        </p:spPr>
        <p:txBody>
          <a:bodyPr anchor="b" bIns="46800" lIns="90000" rIns="90000" tIns="46800"/>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E7824C8D-AE14-4ACC-B477-204406159182}" type="slidenum">
              <a:rPr altLang="en-US" sz="1200" lang="en-US">
                <a:solidFill>
                  <a:srgbClr val="000000"/>
                </a:solidFill>
                <a:ea typeface="MS Gothic" panose="020B0609070205080204" pitchFamily="49" charset="-128"/>
              </a:rPr>
              <a:pPr algn="r" eaLnBrk="1" hangingPunct="1">
                <a:buClr>
                  <a:srgbClr val="000000"/>
                </a:buClr>
                <a:buSzPct val="100000"/>
                <a:buFont typeface="Times New Roman" panose="02020603050405020304" pitchFamily="18" charset="0"/>
                <a:buNone/>
              </a:pPr>
            </a:fld>
            <a:endParaRPr altLang="en-US" sz="1200" lang="en-US">
              <a:solidFill>
                <a:srgbClr val="000000"/>
              </a:solidFill>
              <a:ea typeface="MS Gothic" panose="020B0609070205080204" pitchFamily="49" charset="-128"/>
            </a:endParaRPr>
          </a:p>
        </p:txBody>
      </p:sp>
      <p:sp>
        <p:nvSpPr>
          <p:cNvPr id="1049032" name="Text Box 2"/>
          <p:cNvSpPr txBox="1">
            <a:spLocks noChangeArrowheads="1"/>
          </p:cNvSpPr>
          <p:nvPr/>
        </p:nvSpPr>
        <p:spPr bwMode="auto">
          <a:xfrm>
            <a:off x="1143000" y="685800"/>
            <a:ext cx="4572000" cy="3429000"/>
          </a:xfrm>
          <a:prstGeom prst="rect"/>
          <a:solidFill>
            <a:srgbClr val="FFFFFF"/>
          </a:solidFill>
          <a:ln w="9525">
            <a:solidFill>
              <a:srgbClr val="000000"/>
            </a:solidFill>
            <a:miter lim="800000"/>
            <a:headEnd/>
            <a:tailEnd/>
          </a:ln>
          <a:effectLst/>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pPr>
            <a:endParaRPr altLang="en-US" lang="en-US"/>
          </a:p>
        </p:txBody>
      </p:sp>
      <p:sp>
        <p:nvSpPr>
          <p:cNvPr id="1049033" name="Rectangle 3"/>
          <p:cNvSpPr>
            <a:spLocks noGrp="1" noChangeArrowheads="1"/>
          </p:cNvSpPr>
          <p:nvPr>
            <p:ph type="body"/>
          </p:nvPr>
        </p:nvSpPr>
        <p:spPr bwMode="auto">
          <a:xfrm>
            <a:off x="685800" y="4343400"/>
            <a:ext cx="5486400" cy="4208463"/>
          </a:xfrm>
          <a:noFill/>
        </p:spPr>
        <p:txBody>
          <a:bodyPr anchor="ctr" anchorCtr="0" compatLnSpc="1" numCol="1" wrap="none">
            <a:prstTxWarp prst="textNoShape"/>
          </a:bodyPr>
          <a:p>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6" name=""/>
        <p:cNvGrpSpPr/>
        <p:nvPr/>
      </p:nvGrpSpPr>
      <p:grpSpPr>
        <a:xfrm>
          <a:off x="0" y="0"/>
          <a:ext cx="0" cy="0"/>
          <a:chOff x="0" y="0"/>
          <a:chExt cx="0" cy="0"/>
        </a:xfrm>
      </p:grpSpPr>
      <p:sp>
        <p:nvSpPr>
          <p:cNvPr id="1049038" name="Rectangle 7"/>
          <p:cNvSpPr>
            <a:spLocks noGrp="1" noChangeArrowheads="1"/>
          </p:cNvSpPr>
          <p:nvPr>
            <p:ph type="sldNum" sz="quarter" idx="5"/>
          </p:nvPr>
        </p:nvSpPr>
        <p:spPr bwMode="auto">
          <a:noFill/>
        </p:spPr>
        <p:txBody>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panose="02020603050405020304" pitchFamily="18" charset="0"/>
              <a:buNone/>
            </a:pPr>
            <a:fld id="{96CAA16D-E4B3-4170-A649-09C1E9C31903}" type="slidenum">
              <a:rPr altLang="en-US" lang="en-US">
                <a:solidFill>
                  <a:srgbClr val="000000"/>
                </a:solidFill>
                <a:ea typeface="MS Gothic" panose="020B0609070205080204" pitchFamily="49" charset="-128"/>
              </a:rPr>
              <a:pPr>
                <a:buClr>
                  <a:srgbClr val="000000"/>
                </a:buClr>
                <a:buSzPct val="100000"/>
                <a:buFont typeface="Times New Roman" panose="02020603050405020304" pitchFamily="18" charset="0"/>
                <a:buNone/>
              </a:pPr>
            </a:fld>
            <a:endParaRPr altLang="en-US" lang="en-US">
              <a:solidFill>
                <a:srgbClr val="000000"/>
              </a:solidFill>
              <a:ea typeface="MS Gothic" panose="020B0609070205080204" pitchFamily="49" charset="-128"/>
            </a:endParaRPr>
          </a:p>
        </p:txBody>
      </p:sp>
      <p:sp>
        <p:nvSpPr>
          <p:cNvPr id="1049039" name="Text Box 1"/>
          <p:cNvSpPr txBox="1">
            <a:spLocks noChangeArrowheads="1"/>
          </p:cNvSpPr>
          <p:nvPr/>
        </p:nvSpPr>
        <p:spPr bwMode="auto">
          <a:xfrm>
            <a:off x="1143000" y="685800"/>
            <a:ext cx="4572000" cy="3429000"/>
          </a:xfrm>
          <a:prstGeom prst="rect"/>
          <a:solidFill>
            <a:srgbClr val="FFFFFF"/>
          </a:solidFill>
          <a:ln w="9525">
            <a:solidFill>
              <a:srgbClr val="000000"/>
            </a:solidFill>
            <a:miter lim="800000"/>
            <a:headEnd/>
            <a:tailEnd/>
          </a:ln>
          <a:effectLst/>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pPr>
            <a:endParaRPr altLang="en-US" lang="en-US"/>
          </a:p>
        </p:txBody>
      </p:sp>
      <p:sp>
        <p:nvSpPr>
          <p:cNvPr id="1049040" name="Text Box 2"/>
          <p:cNvSpPr>
            <a:spLocks noGrp="1" noChangeArrowheads="1"/>
          </p:cNvSpPr>
          <p:nvPr>
            <p:ph type="body"/>
          </p:nvPr>
        </p:nvSpPr>
        <p:spPr bwMode="auto">
          <a:noFill/>
        </p:spPr>
        <p:txBody>
          <a:bodyPr anchor="t" anchorCtr="0" compatLnSpc="1" numCol="1" wrap="square">
            <a:prstTxWarp prst="textNoShape"/>
          </a:bodyPr>
          <a:p>
            <a:pPr eaLnBrk="1" hangingPunct="1">
              <a:spcBef>
                <a:spcPts val="4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altLang="en-US" lang="en-US">
                <a:latin typeface="Arial" panose="020B0604020202020204" pitchFamily="34" charset="0"/>
                <a:ea typeface="MS Gothic" panose="020B0609070205080204" pitchFamily="49" charset="-128"/>
              </a:rPr>
              <a:t>Learning doesn’t always take place in the classroom. Informal learning describes the growth that we undertake in our day to day interactions. Just in time learning ask for help on something you need now.  Social Learning-we learn by modeling. What if there is no one to model? Connect with other practitioners (not “outside experts”) but still outside.</a:t>
            </a:r>
          </a:p>
        </p:txBody>
      </p:sp>
      <p:sp>
        <p:nvSpPr>
          <p:cNvPr id="1049041" name="Text Box 3"/>
          <p:cNvSpPr txBox="1">
            <a:spLocks noChangeArrowheads="1"/>
          </p:cNvSpPr>
          <p:nvPr/>
        </p:nvSpPr>
        <p:spPr bwMode="auto">
          <a:xfrm>
            <a:off x="3884613" y="8685213"/>
            <a:ext cx="2971800" cy="457200"/>
          </a:xfrm>
          <a:prstGeom prst="rect"/>
          <a:noFill/>
          <a:ln>
            <a:noFill/>
          </a:ln>
          <a:effectLst/>
        </p:spPr>
        <p:txBody>
          <a:bodyPr anchor="b" bIns="46800" lIns="90000" rIns="90000" tIns="46800"/>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6F212634-85A1-4BD0-B098-E93BA2A02C03}" type="slidenum">
              <a:rPr altLang="en-US" sz="1200" lang="en-US">
                <a:solidFill>
                  <a:srgbClr val="000000"/>
                </a:solidFill>
                <a:ea typeface="MS Gothic" panose="020B0609070205080204" pitchFamily="49" charset="-128"/>
              </a:rPr>
              <a:pPr algn="r" eaLnBrk="1" hangingPunct="1">
                <a:buClr>
                  <a:srgbClr val="000000"/>
                </a:buClr>
                <a:buSzPct val="100000"/>
                <a:buFont typeface="Times New Roman" panose="02020603050405020304" pitchFamily="18" charset="0"/>
                <a:buNone/>
              </a:pPr>
            </a:fld>
            <a:endParaRPr altLang="en-US" sz="1200" lang="en-US">
              <a:solidFill>
                <a:srgbClr val="000000"/>
              </a:solidFill>
              <a:ea typeface="MS Gothic" panose="020B0609070205080204" pitchFamily="49"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9" name=""/>
        <p:cNvGrpSpPr/>
        <p:nvPr/>
      </p:nvGrpSpPr>
      <p:grpSpPr>
        <a:xfrm>
          <a:off x="0" y="0"/>
          <a:ext cx="0" cy="0"/>
          <a:chOff x="0" y="0"/>
          <a:chExt cx="0" cy="0"/>
        </a:xfrm>
      </p:grpSpPr>
      <p:sp>
        <p:nvSpPr>
          <p:cNvPr id="1049046" name="Rectangle 7"/>
          <p:cNvSpPr>
            <a:spLocks noGrp="1" noChangeArrowheads="1"/>
          </p:cNvSpPr>
          <p:nvPr>
            <p:ph type="sldNum" sz="quarter" idx="5"/>
          </p:nvPr>
        </p:nvSpPr>
        <p:spPr bwMode="auto">
          <a:noFill/>
        </p:spPr>
        <p:txBody>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panose="02020603050405020304" pitchFamily="18" charset="0"/>
              <a:buNone/>
            </a:pPr>
            <a:fld id="{7B2BF37A-D3E0-49B4-B139-3D96FA01B40C}" type="slidenum">
              <a:rPr altLang="en-US" lang="en-US">
                <a:solidFill>
                  <a:srgbClr val="000000"/>
                </a:solidFill>
                <a:ea typeface="MS Gothic" panose="020B0609070205080204" pitchFamily="49" charset="-128"/>
              </a:rPr>
              <a:pPr>
                <a:buClr>
                  <a:srgbClr val="000000"/>
                </a:buClr>
                <a:buSzPct val="100000"/>
                <a:buFont typeface="Times New Roman" panose="02020603050405020304" pitchFamily="18" charset="0"/>
                <a:buNone/>
              </a:pPr>
            </a:fld>
            <a:endParaRPr altLang="en-US" lang="en-US">
              <a:solidFill>
                <a:srgbClr val="000000"/>
              </a:solidFill>
              <a:ea typeface="MS Gothic" panose="020B0609070205080204" pitchFamily="49" charset="-128"/>
            </a:endParaRPr>
          </a:p>
        </p:txBody>
      </p:sp>
      <p:sp>
        <p:nvSpPr>
          <p:cNvPr id="1049047" name="Text Box 1"/>
          <p:cNvSpPr txBox="1">
            <a:spLocks noChangeArrowheads="1"/>
          </p:cNvSpPr>
          <p:nvPr/>
        </p:nvSpPr>
        <p:spPr bwMode="auto">
          <a:xfrm>
            <a:off x="1143000" y="685800"/>
            <a:ext cx="4572000" cy="3429000"/>
          </a:xfrm>
          <a:prstGeom prst="rect"/>
          <a:solidFill>
            <a:srgbClr val="FFFFFF"/>
          </a:solidFill>
          <a:ln w="9525">
            <a:solidFill>
              <a:srgbClr val="000000"/>
            </a:solidFill>
            <a:miter lim="800000"/>
            <a:headEnd/>
            <a:tailEnd/>
          </a:ln>
          <a:effectLst/>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pPr>
            <a:endParaRPr altLang="en-US" lang="en-US"/>
          </a:p>
        </p:txBody>
      </p:sp>
      <p:sp>
        <p:nvSpPr>
          <p:cNvPr id="1049048" name="Rectangle 2"/>
          <p:cNvSpPr>
            <a:spLocks noGrp="1" noChangeArrowheads="1"/>
          </p:cNvSpPr>
          <p:nvPr>
            <p:ph type="body"/>
          </p:nvPr>
        </p:nvSpPr>
        <p:spPr bwMode="auto">
          <a:xfrm>
            <a:off x="685800" y="4343400"/>
            <a:ext cx="5486400" cy="4208463"/>
          </a:xfrm>
          <a:noFill/>
        </p:spPr>
        <p:txBody>
          <a:bodyPr anchor="ctr" anchorCtr="0" compatLnSpc="1" numCol="1" wrap="none">
            <a:prstTxWarp prst="textNoShape"/>
          </a:bodyPr>
          <a:p>
            <a:endParaRPr altLang="en-US" lang="en-US"/>
          </a:p>
        </p:txBody>
      </p:sp>
      <p:sp>
        <p:nvSpPr>
          <p:cNvPr id="1049049" name="Text Box 3"/>
          <p:cNvSpPr txBox="1">
            <a:spLocks noChangeArrowheads="1"/>
          </p:cNvSpPr>
          <p:nvPr/>
        </p:nvSpPr>
        <p:spPr bwMode="auto">
          <a:xfrm>
            <a:off x="3884613" y="8685213"/>
            <a:ext cx="2971800" cy="457200"/>
          </a:xfrm>
          <a:prstGeom prst="rect"/>
          <a:noFill/>
          <a:ln>
            <a:noFill/>
          </a:ln>
          <a:effectLst/>
        </p:spPr>
        <p:txBody>
          <a:bodyPr anchor="b" bIns="46800" lIns="90000" rIns="90000" tIns="46800"/>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r" eaLnBrk="1" hangingPunct="1">
              <a:buClr>
                <a:srgbClr val="000000"/>
              </a:buClr>
              <a:buSzPct val="100000"/>
              <a:buFont typeface="Times New Roman" panose="02020603050405020304" pitchFamily="18" charset="0"/>
              <a:buNone/>
            </a:pPr>
            <a:fld id="{2A2A7F02-B392-4101-A618-7E6759B66AED}" type="slidenum">
              <a:rPr altLang="en-US" sz="1200" lang="en-US">
                <a:solidFill>
                  <a:srgbClr val="000000"/>
                </a:solidFill>
                <a:ea typeface="MS Gothic" panose="020B0609070205080204" pitchFamily="49" charset="-128"/>
              </a:rPr>
              <a:pPr algn="r" eaLnBrk="1" hangingPunct="1">
                <a:buClr>
                  <a:srgbClr val="000000"/>
                </a:buClr>
                <a:buSzPct val="100000"/>
                <a:buFont typeface="Times New Roman" panose="02020603050405020304" pitchFamily="18" charset="0"/>
                <a:buNone/>
              </a:pPr>
            </a:fld>
            <a:endParaRPr altLang="en-US" sz="1200" lang="en-US">
              <a:solidFill>
                <a:srgbClr val="000000"/>
              </a:solidFill>
              <a:ea typeface="MS Gothic" panose="020B0609070205080204" pitchFamily="49"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15" name=""/>
        <p:cNvGrpSpPr/>
        <p:nvPr/>
      </p:nvGrpSpPr>
      <p:grpSpPr>
        <a:xfrm>
          <a:off x="0" y="0"/>
          <a:ext cx="0" cy="0"/>
          <a:chOff x="0" y="0"/>
          <a:chExt cx="0" cy="0"/>
        </a:xfrm>
      </p:grpSpPr>
      <p:sp>
        <p:nvSpPr>
          <p:cNvPr id="1049066" name="Rectangle 7"/>
          <p:cNvSpPr>
            <a:spLocks noGrp="1" noChangeArrowheads="1"/>
          </p:cNvSpPr>
          <p:nvPr>
            <p:ph type="sldNum" sz="quarter" idx="5"/>
          </p:nvPr>
        </p:nvSpPr>
        <p:spPr bwMode="auto">
          <a:noFill/>
        </p:spPr>
        <p:txBody>
          <a:bodyP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panose="02020603050405020304" pitchFamily="18" charset="0"/>
              <a:buNone/>
            </a:pPr>
            <a:fld id="{CD3BB223-33A5-42ED-A0BB-C6A8FF604AE1}" type="slidenum">
              <a:rPr altLang="en-US" lang="en-US">
                <a:solidFill>
                  <a:srgbClr val="000000"/>
                </a:solidFill>
                <a:ea typeface="MS Gothic" panose="020B0609070205080204" pitchFamily="49" charset="-128"/>
              </a:rPr>
              <a:pPr>
                <a:buClr>
                  <a:srgbClr val="000000"/>
                </a:buClr>
                <a:buSzPct val="100000"/>
                <a:buFont typeface="Times New Roman" panose="02020603050405020304" pitchFamily="18" charset="0"/>
                <a:buNone/>
              </a:pPr>
            </a:fld>
            <a:endParaRPr altLang="en-US" lang="en-US">
              <a:solidFill>
                <a:srgbClr val="000000"/>
              </a:solidFill>
              <a:ea typeface="MS Gothic" panose="020B0609070205080204" pitchFamily="49" charset="-128"/>
            </a:endParaRPr>
          </a:p>
        </p:txBody>
      </p:sp>
      <p:sp>
        <p:nvSpPr>
          <p:cNvPr id="1049067" name="Rectangle 1"/>
          <p:cNvSpPr>
            <a:spLocks noChangeAspect="1" noRot="1" noGrp="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049068" name="Rectangle 2"/>
          <p:cNvSpPr>
            <a:spLocks noGrp="1" noChangeArrowheads="1"/>
          </p:cNvSpPr>
          <p:nvPr>
            <p:ph type="body" idx="1"/>
          </p:nvPr>
        </p:nvSpPr>
        <p:spPr bwMode="auto">
          <a:xfrm>
            <a:off x="685800" y="4343400"/>
            <a:ext cx="5486400" cy="4208463"/>
          </a:xfrm>
          <a:noFill/>
        </p:spPr>
        <p:txBody>
          <a:bodyPr anchor="ctr" anchorCtr="0" compatLnSpc="1" numCol="1" wrap="none">
            <a:prstTxWarp prst="textNoShape"/>
          </a:bodyPr>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b="1" sz="6000"/>
            </a:lvl1pPr>
          </a:lstStyle>
          <a:p>
            <a:r>
              <a:rPr dirty="0"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3D17D2F9-2B46-4CF4-B9D2-2A0BDE4201ED}" type="datetime1">
              <a:rPr lang="en-US" smtClean="0"/>
            </a:fld>
            <a:endParaRPr lang="en-GB"/>
          </a:p>
        </p:txBody>
      </p:sp>
      <p:sp>
        <p:nvSpPr>
          <p:cNvPr id="1048584" name="Footer Placeholder 4"/>
          <p:cNvSpPr>
            <a:spLocks noGrp="1"/>
          </p:cNvSpPr>
          <p:nvPr>
            <p:ph type="ftr" sz="quarter" idx="11"/>
          </p:nvPr>
        </p:nvSpPr>
        <p:spPr/>
        <p:txBody>
          <a:bodyPr/>
          <a:lstStyle>
            <a:lvl1pPr>
              <a:defRPr b="1"/>
            </a:lvl1pPr>
          </a:lstStyle>
          <a:p>
            <a:r>
              <a:rPr dirty="0" lang="en-GB"/>
              <a:t>Department of Mathematics/ICT - KMCE</a:t>
            </a:r>
          </a:p>
        </p:txBody>
      </p:sp>
      <p:sp>
        <p:nvSpPr>
          <p:cNvPr id="1048585" name="Slide Number Placeholder 5"/>
          <p:cNvSpPr>
            <a:spLocks noGrp="1"/>
          </p:cNvSpPr>
          <p:nvPr>
            <p:ph type="sldNum" sz="quarter" idx="12"/>
          </p:nvPr>
        </p:nvSpPr>
        <p:spPr/>
        <p:txBody>
          <a:bodyPr/>
          <a:p>
            <a:fld id="{ED16614D-C76D-436E-898C-B0588749FA22}" type="slidenum">
              <a:rPr lang="en-GB" smtClean="0"/>
            </a:fld>
            <a:endParaRPr lang="en-GB"/>
          </a:p>
        </p:txBody>
      </p:sp>
      <p:pic>
        <p:nvPicPr>
          <p:cNvPr id="2097154" name="Picture 6"/>
          <p:cNvPicPr>
            <a:picLocks noChangeAspect="1"/>
          </p:cNvPicPr>
          <p:nvPr userDrawn="1"/>
        </p:nvPicPr>
        <p:blipFill>
          <a:blip xmlns:r="http://schemas.openxmlformats.org/officeDocument/2006/relationships" r:embed="rId1" cstate="print"/>
          <a:stretch>
            <a:fillRect/>
          </a:stretch>
        </p:blipFill>
        <p:spPr>
          <a:xfrm>
            <a:off x="103288" y="94130"/>
            <a:ext cx="523014" cy="578224"/>
          </a:xfrm>
          <a:prstGeom prst="rect"/>
        </p:spPr>
      </p:pic>
      <p:pic>
        <p:nvPicPr>
          <p:cNvPr id="2097155" name="Picture 7"/>
          <p:cNvPicPr>
            <a:picLocks noChangeAspect="1"/>
          </p:cNvPicPr>
          <p:nvPr userDrawn="1"/>
        </p:nvPicPr>
        <p:blipFill>
          <a:blip xmlns:r="http://schemas.openxmlformats.org/officeDocument/2006/relationships" r:embed="rId2"/>
          <a:stretch>
            <a:fillRect/>
          </a:stretch>
        </p:blipFill>
        <p:spPr>
          <a:xfrm>
            <a:off x="11583887" y="138954"/>
            <a:ext cx="504825" cy="533400"/>
          </a:xfrm>
          <a:prstGeom prst="rec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8" name=""/>
        <p:cNvGrpSpPr/>
        <p:nvPr/>
      </p:nvGrpSpPr>
      <p:grpSpPr>
        <a:xfrm>
          <a:off x="0" y="0"/>
          <a:ext cx="0" cy="0"/>
          <a:chOff x="0" y="0"/>
          <a:chExt cx="0" cy="0"/>
        </a:xfrm>
      </p:grpSpPr>
      <p:sp>
        <p:nvSpPr>
          <p:cNvPr id="1049382" name="Title 1"/>
          <p:cNvSpPr>
            <a:spLocks noGrp="1"/>
          </p:cNvSpPr>
          <p:nvPr>
            <p:ph type="title"/>
          </p:nvPr>
        </p:nvSpPr>
        <p:spPr/>
        <p:txBody>
          <a:bodyPr/>
          <a:p>
            <a:r>
              <a:rPr lang="en-US"/>
              <a:t>Click to edit Master title style</a:t>
            </a:r>
          </a:p>
        </p:txBody>
      </p:sp>
      <p:sp>
        <p:nvSpPr>
          <p:cNvPr id="104938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84" name="Date Placeholder 3"/>
          <p:cNvSpPr>
            <a:spLocks noGrp="1"/>
          </p:cNvSpPr>
          <p:nvPr>
            <p:ph type="dt" sz="half" idx="10"/>
          </p:nvPr>
        </p:nvSpPr>
        <p:spPr/>
        <p:txBody>
          <a:bodyPr/>
          <a:p>
            <a:fld id="{72B0FD31-50FE-42D1-8D77-12131AB3652A}" type="datetime1">
              <a:rPr lang="en-US" smtClean="0"/>
            </a:fld>
            <a:endParaRPr lang="en-GB"/>
          </a:p>
        </p:txBody>
      </p:sp>
      <p:sp>
        <p:nvSpPr>
          <p:cNvPr id="1049385" name="Footer Placeholder 4"/>
          <p:cNvSpPr>
            <a:spLocks noGrp="1"/>
          </p:cNvSpPr>
          <p:nvPr>
            <p:ph type="ftr" sz="quarter" idx="11"/>
          </p:nvPr>
        </p:nvSpPr>
        <p:spPr/>
        <p:txBody>
          <a:bodyPr/>
          <a:p>
            <a:r>
              <a:rPr lang="en-US"/>
              <a:t>Department of Mathematics/ICT - KMCE</a:t>
            </a:r>
            <a:endParaRPr lang="en-GB"/>
          </a:p>
        </p:txBody>
      </p:sp>
      <p:sp>
        <p:nvSpPr>
          <p:cNvPr id="1049386" name="Slide Number Placeholder 5"/>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6" name=""/>
        <p:cNvGrpSpPr/>
        <p:nvPr/>
      </p:nvGrpSpPr>
      <p:grpSpPr>
        <a:xfrm>
          <a:off x="0" y="0"/>
          <a:ext cx="0" cy="0"/>
          <a:chOff x="0" y="0"/>
          <a:chExt cx="0" cy="0"/>
        </a:xfrm>
      </p:grpSpPr>
      <p:sp>
        <p:nvSpPr>
          <p:cNvPr id="1049371"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9372" name="Vertical Text Placeholder 2"/>
          <p:cNvSpPr>
            <a:spLocks noGrp="1"/>
          </p:cNvSpPr>
          <p:nvPr>
            <p:ph type="body" orient="vert" idx="1"/>
          </p:nvPr>
        </p:nvSpPr>
        <p:spPr>
          <a:xfrm>
            <a:off x="838200" y="365125"/>
            <a:ext cx="7734300"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73" name="Date Placeholder 3"/>
          <p:cNvSpPr>
            <a:spLocks noGrp="1"/>
          </p:cNvSpPr>
          <p:nvPr>
            <p:ph type="dt" sz="half" idx="10"/>
          </p:nvPr>
        </p:nvSpPr>
        <p:spPr/>
        <p:txBody>
          <a:bodyPr/>
          <a:p>
            <a:fld id="{C9BE9259-4014-44AB-90B5-F3B5EE473912}" type="datetime1">
              <a:rPr lang="en-US" smtClean="0"/>
            </a:fld>
            <a:endParaRPr lang="en-GB"/>
          </a:p>
        </p:txBody>
      </p:sp>
      <p:sp>
        <p:nvSpPr>
          <p:cNvPr id="1049374" name="Footer Placeholder 4"/>
          <p:cNvSpPr>
            <a:spLocks noGrp="1"/>
          </p:cNvSpPr>
          <p:nvPr>
            <p:ph type="ftr" sz="quarter" idx="11"/>
          </p:nvPr>
        </p:nvSpPr>
        <p:spPr/>
        <p:txBody>
          <a:bodyPr/>
          <a:p>
            <a:r>
              <a:rPr lang="en-US"/>
              <a:t>Department of Mathematics/ICT - KMCE</a:t>
            </a:r>
            <a:endParaRPr lang="en-GB"/>
          </a:p>
        </p:txBody>
      </p:sp>
      <p:sp>
        <p:nvSpPr>
          <p:cNvPr id="1049375" name="Slide Number Placeholder 5"/>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2" name=""/>
        <p:cNvGrpSpPr/>
        <p:nvPr/>
      </p:nvGrpSpPr>
      <p:grpSpPr>
        <a:xfrm>
          <a:off x="0" y="0"/>
          <a:ext cx="0" cy="0"/>
          <a:chOff x="0" y="0"/>
          <a:chExt cx="0" cy="0"/>
        </a:xfrm>
      </p:grpSpPr>
      <p:sp>
        <p:nvSpPr>
          <p:cNvPr id="1048589" name="Title 1"/>
          <p:cNvSpPr>
            <a:spLocks noGrp="1"/>
          </p:cNvSpPr>
          <p:nvPr>
            <p:ph type="title"/>
          </p:nvPr>
        </p:nvSpPr>
        <p:spPr/>
        <p:txBody>
          <a:bodyPr/>
          <a:lstStyle>
            <a:lvl1pPr algn="ctr">
              <a:defRPr b="1"/>
            </a:lvl1pPr>
          </a:lstStyle>
          <a:p>
            <a:r>
              <a:rPr dirty="0" lang="en-US"/>
              <a:t>Click to edit Master title style</a:t>
            </a:r>
          </a:p>
        </p:txBody>
      </p:sp>
      <p:sp>
        <p:nvSpPr>
          <p:cNvPr id="104859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p>
            <a:fld id="{DC152DEF-48C4-4CF2-8320-08EAD4BE8512}" type="datetime1">
              <a:rPr lang="en-US" smtClean="0"/>
            </a:fld>
            <a:endParaRPr lang="en-GB"/>
          </a:p>
        </p:txBody>
      </p:sp>
      <p:sp>
        <p:nvSpPr>
          <p:cNvPr id="1048592" name="Footer Placeholder 4"/>
          <p:cNvSpPr>
            <a:spLocks noGrp="1"/>
          </p:cNvSpPr>
          <p:nvPr>
            <p:ph type="ftr" sz="quarter" idx="11"/>
          </p:nvPr>
        </p:nvSpPr>
        <p:spPr/>
        <p:txBody>
          <a:bodyPr/>
          <a:p>
            <a:r>
              <a:rPr lang="en-US"/>
              <a:t>Department of Mathematics/ICT - KMCE</a:t>
            </a:r>
            <a:endParaRPr lang="en-GB"/>
          </a:p>
        </p:txBody>
      </p:sp>
      <p:sp>
        <p:nvSpPr>
          <p:cNvPr id="1048593" name="Slide Number Placeholder 5"/>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9" name=""/>
        <p:cNvGrpSpPr/>
        <p:nvPr/>
      </p:nvGrpSpPr>
      <p:grpSpPr>
        <a:xfrm>
          <a:off x="0" y="0"/>
          <a:ext cx="0" cy="0"/>
          <a:chOff x="0" y="0"/>
          <a:chExt cx="0" cy="0"/>
        </a:xfrm>
      </p:grpSpPr>
      <p:sp>
        <p:nvSpPr>
          <p:cNvPr id="104938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938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9389" name="Date Placeholder 3"/>
          <p:cNvSpPr>
            <a:spLocks noGrp="1"/>
          </p:cNvSpPr>
          <p:nvPr>
            <p:ph type="dt" sz="half" idx="10"/>
          </p:nvPr>
        </p:nvSpPr>
        <p:spPr/>
        <p:txBody>
          <a:bodyPr/>
          <a:p>
            <a:fld id="{0CC22ED2-6786-4BD1-9201-949B7803DF16}" type="datetime1">
              <a:rPr lang="en-US" smtClean="0"/>
            </a:fld>
            <a:endParaRPr lang="en-GB"/>
          </a:p>
        </p:txBody>
      </p:sp>
      <p:sp>
        <p:nvSpPr>
          <p:cNvPr id="1049390" name="Footer Placeholder 4"/>
          <p:cNvSpPr>
            <a:spLocks noGrp="1"/>
          </p:cNvSpPr>
          <p:nvPr>
            <p:ph type="ftr" sz="quarter" idx="11"/>
          </p:nvPr>
        </p:nvSpPr>
        <p:spPr/>
        <p:txBody>
          <a:bodyPr/>
          <a:p>
            <a:r>
              <a:rPr lang="en-US"/>
              <a:t>Department of Mathematics/ICT - KMCE</a:t>
            </a:r>
            <a:endParaRPr lang="en-GB"/>
          </a:p>
        </p:txBody>
      </p:sp>
      <p:sp>
        <p:nvSpPr>
          <p:cNvPr id="1049391" name="Slide Number Placeholder 5"/>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0" name=""/>
        <p:cNvGrpSpPr/>
        <p:nvPr/>
      </p:nvGrpSpPr>
      <p:grpSpPr>
        <a:xfrm>
          <a:off x="0" y="0"/>
          <a:ext cx="0" cy="0"/>
          <a:chOff x="0" y="0"/>
          <a:chExt cx="0" cy="0"/>
        </a:xfrm>
      </p:grpSpPr>
      <p:sp>
        <p:nvSpPr>
          <p:cNvPr id="1048880" name="Title 1"/>
          <p:cNvSpPr>
            <a:spLocks noGrp="1"/>
          </p:cNvSpPr>
          <p:nvPr>
            <p:ph type="title"/>
          </p:nvPr>
        </p:nvSpPr>
        <p:spPr/>
        <p:txBody>
          <a:bodyPr/>
          <a:p>
            <a:r>
              <a:rPr lang="en-US"/>
              <a:t>Click to edit Master title style</a:t>
            </a:r>
          </a:p>
        </p:txBody>
      </p:sp>
      <p:sp>
        <p:nvSpPr>
          <p:cNvPr id="1048881" name="Content Placeholder 2"/>
          <p:cNvSpPr>
            <a:spLocks noGrp="1"/>
          </p:cNvSpPr>
          <p:nvPr>
            <p:ph sz="half" idx="1"/>
          </p:nvPr>
        </p:nvSpPr>
        <p:spPr>
          <a:xfrm>
            <a:off x="838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2" name="Content Placeholder 3"/>
          <p:cNvSpPr>
            <a:spLocks noGrp="1"/>
          </p:cNvSpPr>
          <p:nvPr>
            <p:ph sz="half" idx="2"/>
          </p:nvPr>
        </p:nvSpPr>
        <p:spPr>
          <a:xfrm>
            <a:off x="6172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3" name="Date Placeholder 4"/>
          <p:cNvSpPr>
            <a:spLocks noGrp="1"/>
          </p:cNvSpPr>
          <p:nvPr>
            <p:ph type="dt" sz="half" idx="10"/>
          </p:nvPr>
        </p:nvSpPr>
        <p:spPr/>
        <p:txBody>
          <a:bodyPr/>
          <a:p>
            <a:fld id="{64BCC734-E1DE-4152-B107-4F392359CF4F}" type="datetime1">
              <a:rPr lang="en-US" smtClean="0"/>
            </a:fld>
            <a:endParaRPr lang="en-GB"/>
          </a:p>
        </p:txBody>
      </p:sp>
      <p:sp>
        <p:nvSpPr>
          <p:cNvPr id="1048884" name="Footer Placeholder 5"/>
          <p:cNvSpPr>
            <a:spLocks noGrp="1"/>
          </p:cNvSpPr>
          <p:nvPr>
            <p:ph type="ftr" sz="quarter" idx="11"/>
          </p:nvPr>
        </p:nvSpPr>
        <p:spPr/>
        <p:txBody>
          <a:bodyPr/>
          <a:p>
            <a:r>
              <a:rPr lang="en-US"/>
              <a:t>Department of Mathematics/ICT - KMCE</a:t>
            </a:r>
            <a:endParaRPr lang="en-GB"/>
          </a:p>
        </p:txBody>
      </p:sp>
      <p:sp>
        <p:nvSpPr>
          <p:cNvPr id="1048885" name="Slide Number Placeholder 6"/>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0" name=""/>
        <p:cNvGrpSpPr/>
        <p:nvPr/>
      </p:nvGrpSpPr>
      <p:grpSpPr>
        <a:xfrm>
          <a:off x="0" y="0"/>
          <a:ext cx="0" cy="0"/>
          <a:chOff x="0" y="0"/>
          <a:chExt cx="0" cy="0"/>
        </a:xfrm>
      </p:grpSpPr>
      <p:sp>
        <p:nvSpPr>
          <p:cNvPr id="1049392" name="Title 1"/>
          <p:cNvSpPr>
            <a:spLocks noGrp="1"/>
          </p:cNvSpPr>
          <p:nvPr>
            <p:ph type="title"/>
          </p:nvPr>
        </p:nvSpPr>
        <p:spPr>
          <a:xfrm>
            <a:off x="839788" y="365125"/>
            <a:ext cx="10515600" cy="1325563"/>
          </a:xfrm>
        </p:spPr>
        <p:txBody>
          <a:bodyPr/>
          <a:p>
            <a:r>
              <a:rPr lang="en-US"/>
              <a:t>Click to edit Master title style</a:t>
            </a:r>
          </a:p>
        </p:txBody>
      </p:sp>
      <p:sp>
        <p:nvSpPr>
          <p:cNvPr id="104939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9394" name="Content Placeholder 3"/>
          <p:cNvSpPr>
            <a:spLocks noGrp="1"/>
          </p:cNvSpPr>
          <p:nvPr>
            <p:ph sz="half" idx="2"/>
          </p:nvPr>
        </p:nvSpPr>
        <p:spPr>
          <a:xfrm>
            <a:off x="839788" y="2505075"/>
            <a:ext cx="5157787"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95"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9396" name="Content Placeholder 5"/>
          <p:cNvSpPr>
            <a:spLocks noGrp="1"/>
          </p:cNvSpPr>
          <p:nvPr>
            <p:ph sz="quarter" idx="4"/>
          </p:nvPr>
        </p:nvSpPr>
        <p:spPr>
          <a:xfrm>
            <a:off x="6172200" y="2505075"/>
            <a:ext cx="5183188"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97" name="Date Placeholder 6"/>
          <p:cNvSpPr>
            <a:spLocks noGrp="1"/>
          </p:cNvSpPr>
          <p:nvPr>
            <p:ph type="dt" sz="half" idx="10"/>
          </p:nvPr>
        </p:nvSpPr>
        <p:spPr/>
        <p:txBody>
          <a:bodyPr/>
          <a:p>
            <a:fld id="{698AD223-7979-48FA-A699-539DAC0F3BDB}" type="datetime1">
              <a:rPr lang="en-US" smtClean="0"/>
            </a:fld>
            <a:endParaRPr lang="en-GB"/>
          </a:p>
        </p:txBody>
      </p:sp>
      <p:sp>
        <p:nvSpPr>
          <p:cNvPr id="1049398" name="Footer Placeholder 7"/>
          <p:cNvSpPr>
            <a:spLocks noGrp="1"/>
          </p:cNvSpPr>
          <p:nvPr>
            <p:ph type="ftr" sz="quarter" idx="11"/>
          </p:nvPr>
        </p:nvSpPr>
        <p:spPr/>
        <p:txBody>
          <a:bodyPr/>
          <a:p>
            <a:r>
              <a:rPr lang="en-US"/>
              <a:t>Department of Mathematics/ICT - KMCE</a:t>
            </a:r>
            <a:endParaRPr lang="en-GB"/>
          </a:p>
        </p:txBody>
      </p:sp>
      <p:sp>
        <p:nvSpPr>
          <p:cNvPr id="1049399" name="Slide Number Placeholder 8"/>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5" name=""/>
        <p:cNvGrpSpPr/>
        <p:nvPr/>
      </p:nvGrpSpPr>
      <p:grpSpPr>
        <a:xfrm>
          <a:off x="0" y="0"/>
          <a:ext cx="0" cy="0"/>
          <a:chOff x="0" y="0"/>
          <a:chExt cx="0" cy="0"/>
        </a:xfrm>
      </p:grpSpPr>
      <p:sp>
        <p:nvSpPr>
          <p:cNvPr id="1048955" name="Title 1"/>
          <p:cNvSpPr>
            <a:spLocks noGrp="1"/>
          </p:cNvSpPr>
          <p:nvPr>
            <p:ph type="title"/>
          </p:nvPr>
        </p:nvSpPr>
        <p:spPr/>
        <p:txBody>
          <a:bodyPr/>
          <a:p>
            <a:r>
              <a:rPr lang="en-US"/>
              <a:t>Click to edit Master title style</a:t>
            </a:r>
          </a:p>
        </p:txBody>
      </p:sp>
      <p:sp>
        <p:nvSpPr>
          <p:cNvPr id="1048956" name="Date Placeholder 2"/>
          <p:cNvSpPr>
            <a:spLocks noGrp="1"/>
          </p:cNvSpPr>
          <p:nvPr>
            <p:ph type="dt" sz="half" idx="10"/>
          </p:nvPr>
        </p:nvSpPr>
        <p:spPr/>
        <p:txBody>
          <a:bodyPr/>
          <a:p>
            <a:fld id="{2D978A3C-CA61-447A-AAFE-C0363A2E7034}" type="datetime1">
              <a:rPr lang="en-US" smtClean="0"/>
            </a:fld>
            <a:endParaRPr lang="en-GB"/>
          </a:p>
        </p:txBody>
      </p:sp>
      <p:sp>
        <p:nvSpPr>
          <p:cNvPr id="1048957" name="Footer Placeholder 3"/>
          <p:cNvSpPr>
            <a:spLocks noGrp="1"/>
          </p:cNvSpPr>
          <p:nvPr>
            <p:ph type="ftr" sz="quarter" idx="11"/>
          </p:nvPr>
        </p:nvSpPr>
        <p:spPr/>
        <p:txBody>
          <a:bodyPr/>
          <a:p>
            <a:r>
              <a:rPr lang="en-US"/>
              <a:t>Department of Mathematics/ICT - KMCE</a:t>
            </a:r>
            <a:endParaRPr lang="en-GB"/>
          </a:p>
        </p:txBody>
      </p:sp>
      <p:sp>
        <p:nvSpPr>
          <p:cNvPr id="1048958" name="Slide Number Placeholder 4"/>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4" name=""/>
        <p:cNvGrpSpPr/>
        <p:nvPr/>
      </p:nvGrpSpPr>
      <p:grpSpPr>
        <a:xfrm>
          <a:off x="0" y="0"/>
          <a:ext cx="0" cy="0"/>
          <a:chOff x="0" y="0"/>
          <a:chExt cx="0" cy="0"/>
        </a:xfrm>
      </p:grpSpPr>
      <p:sp>
        <p:nvSpPr>
          <p:cNvPr id="1048720" name="Date Placeholder 1"/>
          <p:cNvSpPr>
            <a:spLocks noGrp="1"/>
          </p:cNvSpPr>
          <p:nvPr>
            <p:ph type="dt" sz="half" idx="10"/>
          </p:nvPr>
        </p:nvSpPr>
        <p:spPr/>
        <p:txBody>
          <a:bodyPr/>
          <a:p>
            <a:fld id="{9009D9CE-67C3-49EA-9C29-3535799132E3}" type="datetime1">
              <a:rPr lang="en-US" smtClean="0"/>
            </a:fld>
            <a:endParaRPr lang="en-GB"/>
          </a:p>
        </p:txBody>
      </p:sp>
      <p:sp>
        <p:nvSpPr>
          <p:cNvPr id="1048721" name="Footer Placeholder 2"/>
          <p:cNvSpPr>
            <a:spLocks noGrp="1"/>
          </p:cNvSpPr>
          <p:nvPr>
            <p:ph type="ftr" sz="quarter" idx="11"/>
          </p:nvPr>
        </p:nvSpPr>
        <p:spPr/>
        <p:txBody>
          <a:bodyPr/>
          <a:p>
            <a:r>
              <a:rPr lang="en-US"/>
              <a:t>Department of Mathematics/ICT - KMCE</a:t>
            </a:r>
            <a:endParaRPr lang="en-GB"/>
          </a:p>
        </p:txBody>
      </p:sp>
      <p:sp>
        <p:nvSpPr>
          <p:cNvPr id="1048722" name="Slide Number Placeholder 3"/>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92" name=""/>
        <p:cNvGrpSpPr/>
        <p:nvPr/>
      </p:nvGrpSpPr>
      <p:grpSpPr>
        <a:xfrm>
          <a:off x="0" y="0"/>
          <a:ext cx="0" cy="0"/>
          <a:chOff x="0" y="0"/>
          <a:chExt cx="0" cy="0"/>
        </a:xfrm>
      </p:grpSpPr>
      <p:sp>
        <p:nvSpPr>
          <p:cNvPr id="104898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99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9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992" name="Date Placeholder 4"/>
          <p:cNvSpPr>
            <a:spLocks noGrp="1"/>
          </p:cNvSpPr>
          <p:nvPr>
            <p:ph type="dt" sz="half" idx="10"/>
          </p:nvPr>
        </p:nvSpPr>
        <p:spPr/>
        <p:txBody>
          <a:bodyPr/>
          <a:p>
            <a:fld id="{3BAA5183-12AF-482F-9AE8-F8ECACB62CB1}" type="datetime1">
              <a:rPr lang="en-US" smtClean="0"/>
            </a:fld>
            <a:endParaRPr lang="en-GB"/>
          </a:p>
        </p:txBody>
      </p:sp>
      <p:sp>
        <p:nvSpPr>
          <p:cNvPr id="1048993" name="Footer Placeholder 5"/>
          <p:cNvSpPr>
            <a:spLocks noGrp="1"/>
          </p:cNvSpPr>
          <p:nvPr>
            <p:ph type="ftr" sz="quarter" idx="11"/>
          </p:nvPr>
        </p:nvSpPr>
        <p:spPr/>
        <p:txBody>
          <a:bodyPr/>
          <a:p>
            <a:r>
              <a:rPr lang="en-US"/>
              <a:t>Department of Mathematics/ICT - KMCE</a:t>
            </a:r>
            <a:endParaRPr lang="en-GB"/>
          </a:p>
        </p:txBody>
      </p:sp>
      <p:sp>
        <p:nvSpPr>
          <p:cNvPr id="1048994" name="Slide Number Placeholder 6"/>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7" name=""/>
        <p:cNvGrpSpPr/>
        <p:nvPr/>
      </p:nvGrpSpPr>
      <p:grpSpPr>
        <a:xfrm>
          <a:off x="0" y="0"/>
          <a:ext cx="0" cy="0"/>
          <a:chOff x="0" y="0"/>
          <a:chExt cx="0" cy="0"/>
        </a:xfrm>
      </p:grpSpPr>
      <p:sp>
        <p:nvSpPr>
          <p:cNvPr id="104937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937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37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9379" name="Date Placeholder 4"/>
          <p:cNvSpPr>
            <a:spLocks noGrp="1"/>
          </p:cNvSpPr>
          <p:nvPr>
            <p:ph type="dt" sz="half" idx="10"/>
          </p:nvPr>
        </p:nvSpPr>
        <p:spPr/>
        <p:txBody>
          <a:bodyPr/>
          <a:p>
            <a:fld id="{E7C1D39D-2631-49B7-964D-153A887EDD29}" type="datetime1">
              <a:rPr lang="en-US" smtClean="0"/>
            </a:fld>
            <a:endParaRPr lang="en-GB"/>
          </a:p>
        </p:txBody>
      </p:sp>
      <p:sp>
        <p:nvSpPr>
          <p:cNvPr id="1049380" name="Footer Placeholder 5"/>
          <p:cNvSpPr>
            <a:spLocks noGrp="1"/>
          </p:cNvSpPr>
          <p:nvPr>
            <p:ph type="ftr" sz="quarter" idx="11"/>
          </p:nvPr>
        </p:nvSpPr>
        <p:spPr/>
        <p:txBody>
          <a:bodyPr/>
          <a:p>
            <a:r>
              <a:rPr lang="en-US"/>
              <a:t>Department of Mathematics/ICT - KMCE</a:t>
            </a:r>
            <a:endParaRPr lang="en-GB"/>
          </a:p>
        </p:txBody>
      </p:sp>
      <p:sp>
        <p:nvSpPr>
          <p:cNvPr id="1049381" name="Slide Number Placeholder 6"/>
          <p:cNvSpPr>
            <a:spLocks noGrp="1"/>
          </p:cNvSpPr>
          <p:nvPr>
            <p:ph type="sldNum" sz="quarter" idx="12"/>
          </p:nvPr>
        </p:nvSpPr>
        <p:spPr/>
        <p:txBody>
          <a:bodyPr/>
          <a:p>
            <a:fld id="{ED16614D-C76D-436E-898C-B0588749FA2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dirty="0"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8954416-A08A-4E72-896A-276A842A4BB2}" type="datetime1">
              <a:rPr lang="en-US" smtClean="0"/>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b="0" sz="1200">
                <a:solidFill>
                  <a:schemeClr val="tx1">
                    <a:tint val="75000"/>
                  </a:schemeClr>
                </a:solidFill>
              </a:defRPr>
            </a:lvl1pPr>
          </a:lstStyle>
          <a:p>
            <a:r>
              <a:rPr lang="en-US"/>
              <a:t>Department of Mathematics/ICT - KMCE</a:t>
            </a:r>
            <a:endParaRPr dirty="0"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ED16614D-C76D-436E-898C-B0588749FA22}" type="slidenum">
              <a:rPr lang="en-GB" smtClean="0"/>
            </a:fld>
            <a:endParaRPr lang="en-GB"/>
          </a:p>
        </p:txBody>
      </p:sp>
      <p:pic>
        <p:nvPicPr>
          <p:cNvPr id="2097152" name="Picture 6"/>
          <p:cNvPicPr>
            <a:picLocks noChangeAspect="1"/>
          </p:cNvPicPr>
          <p:nvPr userDrawn="1"/>
        </p:nvPicPr>
        <p:blipFill>
          <a:blip xmlns:r="http://schemas.openxmlformats.org/officeDocument/2006/relationships" r:embed="rId12" cstate="print"/>
          <a:stretch>
            <a:fillRect/>
          </a:stretch>
        </p:blipFill>
        <p:spPr>
          <a:xfrm>
            <a:off x="103288" y="94130"/>
            <a:ext cx="523014" cy="578224"/>
          </a:xfrm>
          <a:prstGeom prst="rect"/>
        </p:spPr>
      </p:pic>
      <p:pic>
        <p:nvPicPr>
          <p:cNvPr id="2097153" name="Picture 7"/>
          <p:cNvPicPr>
            <a:picLocks noChangeAspect="1"/>
          </p:cNvPicPr>
          <p:nvPr userDrawn="1"/>
        </p:nvPicPr>
        <p:blipFill>
          <a:blip xmlns:r="http://schemas.openxmlformats.org/officeDocument/2006/relationships" r:embed="rId13"/>
          <a:stretch>
            <a:fillRect/>
          </a:stretch>
        </p:blipFill>
        <p:spPr>
          <a:xfrm>
            <a:off x="11583887" y="138954"/>
            <a:ext cx="504825" cy="533400"/>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1"/>
  <p:txStyles>
    <p:titleStyle>
      <a:lvl1pPr algn="l" defTabSz="914400" eaLnBrk="1" hangingPunct="1" latinLnBrk="0" rtl="0">
        <a:lnSpc>
          <a:spcPct val="90000"/>
        </a:lnSpc>
        <a:spcBef>
          <a:spcPct val="0"/>
        </a:spcBef>
        <a:buNone/>
        <a:defRPr b="1"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hyperlink" Target="http://twitter.com/" TargetMode="External"/><Relationship Id="rId2" Type="http://schemas.openxmlformats.org/officeDocument/2006/relationships/image" Target="../media/image17.jpeg"/><Relationship Id="rId3"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hyperlink" Target="http://www.diigo.com/" TargetMode="External"/><Relationship Id="rId2" Type="http://schemas.openxmlformats.org/officeDocument/2006/relationships/image" Target="../media/image18.jpeg"/><Relationship Id="rId3"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hyperlink" Target="http://www.curriki.org/" TargetMode="External"/><Relationship Id="rId2" Type="http://schemas.openxmlformats.org/officeDocument/2006/relationships/hyperlink" Target="http://www.moodle.org/" TargetMode="External"/><Relationship Id="rId3" Type="http://schemas.openxmlformats.org/officeDocument/2006/relationships/slideLayout" Target="../slideLayouts/slideLayout7.xml"/><Relationship Id="rId4" Type="http://schemas.openxmlformats.org/officeDocument/2006/relationships/notesSlide" Target="../notesSlides/notesSlide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5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54.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hyperlink" Target="http://en.savefrom.net/" TargetMode="External"/><Relationship Id="rId2"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hyperlink" Target="https://willscotti.files.wordpress.com/2016/03/instructional-systems-design.pdf" TargetMode="External"/><Relationship Id="rId2" Type="http://schemas.openxmlformats.org/officeDocument/2006/relationships/hyperlink" Target="http://presentationsoft.about.com/bio/Wendy-Russell-19236.htm" TargetMode="External"/><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Relationship Id="rId3" Type="http://schemas.openxmlformats.org/officeDocument/2006/relationships/notesSlide" Target="../notesSlides/notesSlide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diagramLayout" Target="../diagrams/layout2.xml"/><Relationship Id="rId7" Type="http://schemas.openxmlformats.org/officeDocument/2006/relationships/diagramData" Target="../diagrams/data2.xml"/><Relationship Id="rId8" Type="http://schemas.microsoft.com/office/2007/relationships/diagramDrawing" Target="../diagrams/drawing2.xml"/><Relationship Id="rId9" Type="http://schemas.openxmlformats.org/officeDocument/2006/relationships/diagramColors" Target="../diagrams/colors2.xml"/><Relationship Id="rId10" Type="http://schemas.openxmlformats.org/officeDocument/2006/relationships/diagramQuickStyle" Target="../diagrams/quickStyle2.xml"/><Relationship Id="rId11" Type="http://schemas.openxmlformats.org/officeDocument/2006/relationships/diagramLayout" Target="../diagrams/layout3.xml"/><Relationship Id="rId12" Type="http://schemas.openxmlformats.org/officeDocument/2006/relationships/diagramData" Target="../diagrams/data3.xml"/><Relationship Id="rId13" Type="http://schemas.microsoft.com/office/2007/relationships/diagramDrawing" Target="../diagrams/drawing3.xml"/><Relationship Id="rId14" Type="http://schemas.openxmlformats.org/officeDocument/2006/relationships/diagramColors" Target="../diagrams/colors3.xml"/><Relationship Id="rId15" Type="http://schemas.openxmlformats.org/officeDocument/2006/relationships/diagramQuickStyle" Target="../diagrams/quickStyle3.xml"/><Relationship Id="rId16"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p:txBody>
          <a:bodyPr>
            <a:noAutofit/>
          </a:bodyPr>
          <a:p>
            <a:pPr algn="l"/>
            <a:r>
              <a:rPr dirty="0" sz="3600"/>
              <a:t>EBS</a:t>
            </a:r>
            <a:r>
              <a:rPr dirty="0" sz="7200"/>
              <a:t> </a:t>
            </a:r>
            <a:r>
              <a:rPr dirty="0" sz="4000"/>
              <a:t>217</a:t>
            </a:r>
            <a:r>
              <a:rPr dirty="0" sz="7200"/>
              <a:t> </a:t>
            </a:r>
            <a:br>
              <a:rPr dirty="0" sz="7200"/>
            </a:br>
            <a:r>
              <a:rPr dirty="0" sz="4000"/>
              <a:t>DESIGNING </a:t>
            </a:r>
            <a:r>
              <a:rPr dirty="0" sz="4000" lang="en-US"/>
              <a:t>INSTRUCTIONAL </a:t>
            </a:r>
            <a:r>
              <a:rPr dirty="0" sz="4000"/>
              <a:t>MATERIALS USING ICT TOOLS</a:t>
            </a:r>
          </a:p>
        </p:txBody>
      </p:sp>
      <p:sp>
        <p:nvSpPr>
          <p:cNvPr id="1048587" name="Footer Placeholder 2"/>
          <p:cNvSpPr>
            <a:spLocks noGrp="1"/>
          </p:cNvSpPr>
          <p:nvPr>
            <p:ph type="ftr" sz="quarter" idx="11"/>
          </p:nvPr>
        </p:nvSpPr>
        <p:spPr/>
        <p:txBody>
          <a:bodyPr/>
          <a:p>
            <a:r>
              <a:rPr lang="en-US"/>
              <a:t>Department of Mathematics/ICT - KMCE</a:t>
            </a:r>
            <a:endParaRPr dirty="0" lang="en-GB"/>
          </a:p>
        </p:txBody>
      </p:sp>
      <p:sp>
        <p:nvSpPr>
          <p:cNvPr id="1048588" name="Slide Number Placeholder 3"/>
          <p:cNvSpPr>
            <a:spLocks noGrp="1"/>
          </p:cNvSpPr>
          <p:nvPr>
            <p:ph type="sldNum" sz="quarter" idx="12"/>
          </p:nvPr>
        </p:nvSpPr>
        <p:spPr/>
        <p:txBody>
          <a:bodyPr/>
          <a:p>
            <a:fld id="{ED16614D-C76D-436E-898C-B0588749FA22}"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26" name="Title 1"/>
          <p:cNvSpPr>
            <a:spLocks noGrp="1"/>
          </p:cNvSpPr>
          <p:nvPr>
            <p:ph type="title"/>
          </p:nvPr>
        </p:nvSpPr>
        <p:spPr/>
        <p:txBody>
          <a:bodyPr>
            <a:normAutofit/>
          </a:bodyPr>
          <a:p>
            <a:r>
              <a:rPr b="1"/>
              <a:t>Principles of designing learning activities</a:t>
            </a:r>
          </a:p>
        </p:txBody>
      </p:sp>
      <p:sp>
        <p:nvSpPr>
          <p:cNvPr id="1048627" name="Content Placeholder 2"/>
          <p:cNvSpPr>
            <a:spLocks noGrp="1"/>
          </p:cNvSpPr>
          <p:nvPr>
            <p:ph idx="1"/>
          </p:nvPr>
        </p:nvSpPr>
        <p:spPr/>
        <p:txBody>
          <a:bodyPr>
            <a:normAutofit/>
          </a:bodyPr>
          <a:p/>
          <a:p>
            <a:r>
              <a:t>1) Integrate content and activity to focus on key content and foster active learning. </a:t>
            </a:r>
          </a:p>
          <a:p>
            <a:r>
              <a:t>2) Design and implement activities that help learners to master the content and strengthen their critical thinking, creativity, problem-solving and decision-making skills. </a:t>
            </a:r>
          </a:p>
          <a:p>
            <a:r>
              <a:t>3) Be guided by your target learning outcome/s. Choose content and learning activities according to the target learning outcomes. </a:t>
            </a:r>
          </a:p>
          <a:p/>
        </p:txBody>
      </p:sp>
      <p:sp>
        <p:nvSpPr>
          <p:cNvPr id="1048628" name="Footer Placeholder 3"/>
          <p:cNvSpPr>
            <a:spLocks noGrp="1"/>
          </p:cNvSpPr>
          <p:nvPr>
            <p:ph type="ftr" sz="quarter" idx="11"/>
          </p:nvPr>
        </p:nvSpPr>
        <p:spPr/>
        <p:txBody>
          <a:bodyPr/>
          <a:p>
            <a:r>
              <a:rPr lang="en-US"/>
              <a:t>Department of Mathematics/ICT - KMCE</a:t>
            </a:r>
            <a:endParaRPr lang="en-GB"/>
          </a:p>
        </p:txBody>
      </p:sp>
      <p:sp>
        <p:nvSpPr>
          <p:cNvPr id="1048629" name="Slide Number Placeholder 4"/>
          <p:cNvSpPr>
            <a:spLocks noGrp="1"/>
          </p:cNvSpPr>
          <p:nvPr>
            <p:ph type="sldNum" sz="quarter" idx="12"/>
          </p:nvPr>
        </p:nvSpPr>
        <p:spPr/>
        <p:txBody>
          <a:bodyPr/>
          <a:p>
            <a:fld id="{ED16614D-C76D-436E-898C-B0588749FA22}" type="slidenum">
              <a:rPr lang="en-GB" smtClean="0"/>
              <a:t>10</a:t>
            </a:fld>
            <a:endParaRPr lang="en-GB"/>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050" name="Title 1"/>
          <p:cNvSpPr>
            <a:spLocks noGrp="1"/>
          </p:cNvSpPr>
          <p:nvPr>
            <p:ph type="title"/>
          </p:nvPr>
        </p:nvSpPr>
        <p:spPr/>
        <p:txBody>
          <a:bodyPr/>
          <a:p>
            <a:r>
              <a:rPr>
                <a:solidFill>
                  <a:schemeClr val="tx1">
                    <a:lumMod val="75000"/>
                    <a:lumOff val="25000"/>
                  </a:schemeClr>
                </a:solidFill>
              </a:rPr>
              <a:t>PLNs &amp; ICTs</a:t>
            </a:r>
          </a:p>
        </p:txBody>
      </p:sp>
      <p:sp>
        <p:nvSpPr>
          <p:cNvPr id="1049051" name="Content Placeholder 2"/>
          <p:cNvSpPr>
            <a:spLocks noGrp="1"/>
          </p:cNvSpPr>
          <p:nvPr>
            <p:ph idx="1"/>
          </p:nvPr>
        </p:nvSpPr>
        <p:spPr/>
        <p:txBody>
          <a:bodyPr rtlCol="0">
            <a:normAutofit/>
          </a:bodyPr>
          <a:p>
            <a:pPr indent="-68577" marL="68577">
              <a:buFont typeface="Wingdings 3"/>
              <a:buChar char=""/>
            </a:pPr>
          </a:p>
          <a:p>
            <a:pPr indent="0" marL="0">
              <a:buNone/>
            </a:pPr>
            <a:r>
              <a:rPr>
                <a:solidFill>
                  <a:schemeClr val="tx1">
                    <a:lumMod val="75000"/>
                    <a:lumOff val="25000"/>
                  </a:schemeClr>
                </a:solidFill>
              </a:rPr>
              <a:t>PLNs can be facilitated through the use of a range of ICT tools</a:t>
            </a:r>
          </a:p>
          <a:p>
            <a:pPr indent="-137154" lvl="1" marL="288038">
              <a:buFont typeface="Verdana"/>
              <a:buChar char="◦"/>
            </a:pPr>
            <a:r>
              <a:rPr sz="1800"/>
              <a:t>Professional learning communities and websites</a:t>
            </a:r>
          </a:p>
          <a:p>
            <a:pPr indent="-137154" lvl="1" marL="288038">
              <a:buFont typeface="Verdana"/>
              <a:buChar char="◦"/>
            </a:pPr>
            <a:r>
              <a:rPr b="1" sz="1800"/>
              <a:t>Social networking </a:t>
            </a:r>
            <a:r>
              <a:rPr sz="1800"/>
              <a:t>sites (</a:t>
            </a:r>
            <a:r>
              <a:rPr sz="1800" u="sng"/>
              <a:t>Facebook</a:t>
            </a:r>
            <a:r>
              <a:rPr sz="1800"/>
              <a:t>, </a:t>
            </a:r>
            <a:r>
              <a:rPr sz="1800" u="sng"/>
              <a:t>Twitter</a:t>
            </a:r>
            <a:r>
              <a:rPr sz="1800"/>
              <a:t>, </a:t>
            </a:r>
            <a:r>
              <a:rPr sz="1800" u="sng"/>
              <a:t>LinkedIn</a:t>
            </a:r>
            <a:r>
              <a:rPr sz="1800"/>
              <a:t>), </a:t>
            </a:r>
          </a:p>
          <a:p>
            <a:pPr indent="-137154" lvl="1" marL="288038">
              <a:buFont typeface="Verdana"/>
              <a:buChar char="◦"/>
            </a:pPr>
            <a:r>
              <a:rPr b="1" sz="1800"/>
              <a:t>Social bookmarking</a:t>
            </a:r>
            <a:r>
              <a:rPr sz="1800"/>
              <a:t> tools (</a:t>
            </a:r>
            <a:r>
              <a:rPr sz="1800" u="sng"/>
              <a:t>Diigo</a:t>
            </a:r>
            <a:r>
              <a:rPr sz="1800"/>
              <a:t>, </a:t>
            </a:r>
            <a:r>
              <a:rPr sz="1800" u="sng"/>
              <a:t>Delicious</a:t>
            </a:r>
            <a:r>
              <a:rPr sz="1800"/>
              <a:t>), </a:t>
            </a:r>
          </a:p>
          <a:p>
            <a:pPr indent="-137154" lvl="1" marL="288038">
              <a:buFont typeface="Verdana"/>
              <a:buChar char="◦"/>
            </a:pPr>
            <a:r>
              <a:rPr sz="1800"/>
              <a:t>Wikis (</a:t>
            </a:r>
            <a:r>
              <a:rPr sz="1800" u="sng"/>
              <a:t>wetpaint</a:t>
            </a:r>
            <a:r>
              <a:rPr sz="1800"/>
              <a:t>, </a:t>
            </a:r>
            <a:r>
              <a:rPr sz="1800" u="sng"/>
              <a:t>Wikispaces</a:t>
            </a:r>
            <a:r>
              <a:rPr sz="1800"/>
              <a:t>) </a:t>
            </a:r>
          </a:p>
          <a:p>
            <a:pPr indent="-137154" lvl="2" marL="466631">
              <a:buFont typeface="Verdana"/>
              <a:buChar char="◦"/>
            </a:pPr>
            <a:r>
              <a:rPr b="1" sz="1650"/>
              <a:t>NB. </a:t>
            </a:r>
            <a:r>
              <a:rPr b="1">
                <a:solidFill>
                  <a:srgbClr val="000000"/>
                </a:solidFill>
                <a:latin typeface="Gill Sans MT"/>
              </a:rPr>
              <a:t>Pick one username, use the same email, and a consistent password for all of your PLN sites</a:t>
            </a:r>
          </a:p>
          <a:p>
            <a:pPr indent="-137154" lvl="2" marL="466631">
              <a:buFont typeface="Verdana"/>
              <a:buChar char="◦"/>
            </a:pPr>
            <a:endParaRPr b="1">
              <a:solidFill>
                <a:srgbClr val="000000"/>
              </a:solidFill>
              <a:latin typeface="Gill Sans MT"/>
            </a:endParaRPr>
          </a:p>
          <a:p>
            <a:pPr indent="-137154" lvl="1" marL="288038">
              <a:buNone/>
            </a:pPr>
            <a:endParaRPr b="1" sz="1800">
              <a:solidFill>
                <a:srgbClr val="000000"/>
              </a:solidFill>
              <a:latin typeface="Gill Sans MT"/>
            </a:endParaRPr>
          </a:p>
          <a:p>
            <a:pPr indent="-68577" marL="68577">
              <a:buFont typeface="Wingdings 3"/>
              <a:buChar char=""/>
            </a:pPr>
            <a:endParaRPr b="1" sz="1800">
              <a:solidFill>
                <a:srgbClr val="000000"/>
              </a:solidFill>
              <a:latin typeface="Gill Sans MT"/>
            </a:endParaRPr>
          </a:p>
        </p:txBody>
      </p:sp>
      <p:sp>
        <p:nvSpPr>
          <p:cNvPr id="1049052" name="Footer Placeholder 1"/>
          <p:cNvSpPr>
            <a:spLocks noGrp="1"/>
          </p:cNvSpPr>
          <p:nvPr>
            <p:ph type="ftr" sz="quarter" idx="11"/>
          </p:nvPr>
        </p:nvSpPr>
        <p:spPr/>
        <p:txBody>
          <a:bodyPr/>
          <a:p>
            <a:r>
              <a:rPr lang="en-US"/>
              <a:t>Department of Mathematics/ICT - KMCE</a:t>
            </a:r>
            <a:endParaRPr lang="en-GB"/>
          </a:p>
        </p:txBody>
      </p:sp>
      <p:sp>
        <p:nvSpPr>
          <p:cNvPr id="1049053" name="Slide Number Placeholder 3"/>
          <p:cNvSpPr>
            <a:spLocks noGrp="1"/>
          </p:cNvSpPr>
          <p:nvPr>
            <p:ph type="sldNum" sz="quarter" idx="12"/>
          </p:nvPr>
        </p:nvSpPr>
        <p:spPr/>
        <p:txBody>
          <a:bodyPr/>
          <a:p>
            <a:fld id="{ED16614D-C76D-436E-898C-B0588749FA22}" type="slidenum">
              <a:rPr lang="en-GB" smtClean="0"/>
              <a:t>100</a:t>
            </a:fld>
            <a:endParaRPr lang="en-GB"/>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054" name="Title 1"/>
          <p:cNvSpPr>
            <a:spLocks noGrp="1"/>
          </p:cNvSpPr>
          <p:nvPr>
            <p:ph type="title"/>
          </p:nvPr>
        </p:nvSpPr>
        <p:spPr/>
        <p:txBody>
          <a:bodyPr/>
          <a:p>
            <a:r>
              <a:rPr>
                <a:solidFill>
                  <a:schemeClr val="tx1">
                    <a:lumMod val="75000"/>
                    <a:lumOff val="25000"/>
                  </a:schemeClr>
                </a:solidFill>
              </a:rPr>
              <a:t>Social Networking - Twitter  </a:t>
            </a:r>
          </a:p>
        </p:txBody>
      </p:sp>
      <p:sp>
        <p:nvSpPr>
          <p:cNvPr id="1049055" name="Content Placeholder 2"/>
          <p:cNvSpPr>
            <a:spLocks noGrp="1"/>
          </p:cNvSpPr>
          <p:nvPr>
            <p:ph idx="1"/>
          </p:nvPr>
        </p:nvSpPr>
        <p:spPr>
          <a:xfrm>
            <a:off x="3009901" y="1968104"/>
            <a:ext cx="6354365" cy="3394467"/>
          </a:xfrm>
        </p:spPr>
        <p:txBody>
          <a:bodyPr>
            <a:normAutofit lnSpcReduction="10000"/>
          </a:bodyPr>
          <a:p>
            <a:r>
              <a:rPr>
                <a:hlinkClick r:id="rId1"/>
              </a:rPr>
              <a:t>Twitter</a:t>
            </a:r>
            <a:r>
              <a:t> is a popular resource for educators who want to connect with each other professionally </a:t>
            </a:r>
          </a:p>
          <a:p>
            <a:r>
              <a:t>Twitter allows you to </a:t>
            </a:r>
          </a:p>
          <a:p>
            <a:pPr lvl="1"/>
            <a:r>
              <a:rPr sz="1350"/>
              <a:t>‘follow’ professional communities and networks that you are interested in </a:t>
            </a:r>
          </a:p>
          <a:p>
            <a:pPr lvl="1"/>
            <a:r>
              <a:rPr sz="1350"/>
              <a:t>and to be ‘followed’ by them. </a:t>
            </a:r>
          </a:p>
          <a:p>
            <a:r>
              <a:t>Stimulating discussions, new resources, and an ongoing supportive network. </a:t>
            </a:r>
          </a:p>
          <a:p>
            <a:r>
              <a:t>You just have to know where to look.</a:t>
            </a:r>
          </a:p>
        </p:txBody>
      </p:sp>
      <p:pic>
        <p:nvPicPr>
          <p:cNvPr id="2097172" name="Picture 4" descr="http://rack.1.mshcdn.com/media/ZgkyMDEyLzEyLzA0L2VhL2V4cGxvcmV0d2l0LmM2VS5qcGcKcAl0aHVtYgk5NTB4NTM0IwplCWpwZw/c6a2d9b8/c5e/explore-twitter-s-evolution-2006-to-present-26da93b8c5.jpg"/>
          <p:cNvPicPr>
            <a:picLocks noChangeAspect="1" noChangeArrowheads="1"/>
          </p:cNvPicPr>
          <p:nvPr/>
        </p:nvPicPr>
        <p:blipFill>
          <a:blip xmlns:r="http://schemas.openxmlformats.org/officeDocument/2006/relationships" r:embed="rId2" cstate="print"/>
          <a:srcRect/>
          <a:stretch>
            <a:fillRect/>
          </a:stretch>
        </p:blipFill>
        <p:spPr bwMode="auto">
          <a:xfrm>
            <a:off x="6625824" y="4714875"/>
            <a:ext cx="2689621" cy="1232296"/>
          </a:xfrm>
          <a:prstGeom prst="rect"/>
          <a:noFill/>
          <a:ln>
            <a:noFill/>
          </a:ln>
        </p:spPr>
      </p:pic>
      <p:sp>
        <p:nvSpPr>
          <p:cNvPr id="1049056" name="Footer Placeholder 1"/>
          <p:cNvSpPr>
            <a:spLocks noGrp="1"/>
          </p:cNvSpPr>
          <p:nvPr>
            <p:ph type="ftr" sz="quarter" idx="11"/>
          </p:nvPr>
        </p:nvSpPr>
        <p:spPr/>
        <p:txBody>
          <a:bodyPr/>
          <a:p>
            <a:r>
              <a:rPr lang="en-US"/>
              <a:t>Department of Mathematics/ICT - KMCE</a:t>
            </a:r>
            <a:endParaRPr lang="en-GB"/>
          </a:p>
        </p:txBody>
      </p:sp>
      <p:sp>
        <p:nvSpPr>
          <p:cNvPr id="1049057" name="Slide Number Placeholder 2"/>
          <p:cNvSpPr>
            <a:spLocks noGrp="1"/>
          </p:cNvSpPr>
          <p:nvPr>
            <p:ph type="sldNum" sz="quarter" idx="12"/>
          </p:nvPr>
        </p:nvSpPr>
        <p:spPr/>
        <p:txBody>
          <a:bodyPr/>
          <a:p>
            <a:fld id="{ED16614D-C76D-436E-898C-B0588749FA22}" type="slidenum">
              <a:rPr lang="en-GB" smtClean="0"/>
              <a:t>101</a:t>
            </a:fld>
            <a:endParaRPr lang="en-GB"/>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058" name="Title 1"/>
          <p:cNvSpPr>
            <a:spLocks noGrp="1"/>
          </p:cNvSpPr>
          <p:nvPr>
            <p:ph type="title"/>
          </p:nvPr>
        </p:nvSpPr>
        <p:spPr/>
        <p:txBody>
          <a:bodyPr/>
          <a:p>
            <a:r>
              <a:rPr>
                <a:solidFill>
                  <a:schemeClr val="tx1">
                    <a:lumMod val="75000"/>
                    <a:lumOff val="25000"/>
                  </a:schemeClr>
                </a:solidFill>
              </a:rPr>
              <a:t>Diigo – Social Bookmarking Site</a:t>
            </a:r>
          </a:p>
        </p:txBody>
      </p:sp>
      <p:sp>
        <p:nvSpPr>
          <p:cNvPr id="1049059" name="Content Placeholder 2"/>
          <p:cNvSpPr>
            <a:spLocks noGrp="1"/>
          </p:cNvSpPr>
          <p:nvPr>
            <p:ph idx="1"/>
          </p:nvPr>
        </p:nvSpPr>
        <p:spPr>
          <a:xfrm>
            <a:off x="2774157" y="1821657"/>
            <a:ext cx="6590109" cy="3268265"/>
          </a:xfrm>
        </p:spPr>
        <p:txBody>
          <a:bodyPr rtlCol="0">
            <a:normAutofit fontScale="62500" lnSpcReduction="20000"/>
          </a:bodyPr>
          <a:p>
            <a:pPr indent="-68577" marL="68577">
              <a:buFont typeface="Wingdings 3"/>
              <a:buChar char=""/>
            </a:pPr>
            <a:r>
              <a:rPr>
                <a:hlinkClick r:id="rId1"/>
              </a:rPr>
              <a:t>Diigo</a:t>
            </a:r>
            <a:r>
              <a:t> is a free social bookmarking tool that allows users to share online resources like websites and web tools in a private or public group format.</a:t>
            </a:r>
          </a:p>
          <a:p>
            <a:pPr indent="-68577" marL="68577">
              <a:buFont typeface="Wingdings 3"/>
              <a:buChar char=""/>
            </a:pPr>
          </a:p>
          <a:p>
            <a:pPr indent="-68577" marL="68577">
              <a:buFont typeface="Wingdings 3"/>
              <a:buChar char=""/>
            </a:pPr>
            <a:r>
              <a:t>There are lots of different groups on Diigo, many for professional and educational use. </a:t>
            </a:r>
          </a:p>
          <a:p>
            <a:pPr indent="0" marL="0">
              <a:buNone/>
            </a:pPr>
            <a:r>
              <a:t> </a:t>
            </a:r>
          </a:p>
          <a:p>
            <a:pPr indent="-68577" marL="68577">
              <a:buFont typeface="Wingdings 3"/>
              <a:buChar char=""/>
            </a:pPr>
            <a:r>
              <a:t>A place where you can store all your bookmarks, pictures, and notes too.</a:t>
            </a:r>
          </a:p>
          <a:p>
            <a:pPr>
              <a:buFont typeface="Gill Sans MT"/>
              <a:buChar char="•"/>
            </a:pPr>
            <a:r>
              <a:rPr sz="2100">
                <a:latin typeface="Gill Sans MT"/>
              </a:rPr>
              <a:t>Use tags to classify</a:t>
            </a:r>
          </a:p>
          <a:p>
            <a:pPr lvl="1">
              <a:buFont typeface="Gill Sans MT"/>
              <a:buChar char="–"/>
            </a:pPr>
            <a:r>
              <a:rPr sz="1800">
                <a:latin typeface="Gill Sans MT"/>
              </a:rPr>
              <a:t>Your school, district, department, class could set up a tag to collect all of your finds</a:t>
            </a:r>
          </a:p>
          <a:p>
            <a:pPr>
              <a:buFont typeface="Gill Sans MT"/>
              <a:buChar char="•"/>
            </a:pPr>
            <a:r>
              <a:rPr sz="2100">
                <a:latin typeface="Gill Sans MT"/>
              </a:rPr>
              <a:t>Can install a toolbar to make it easy to maintain and share a single list of bookmarks from any computer </a:t>
            </a:r>
          </a:p>
          <a:p>
            <a:pPr indent="-68577" marL="68577">
              <a:buFont typeface="Wingdings 3"/>
              <a:buChar char=""/>
            </a:pPr>
            <a:endParaRPr sz="2100">
              <a:latin typeface="Gill Sans MT"/>
            </a:endParaRPr>
          </a:p>
          <a:p>
            <a:pPr indent="0" marL="0">
              <a:buNone/>
            </a:pPr>
            <a:endParaRPr sz="2100">
              <a:latin typeface="Gill Sans MT"/>
            </a:endParaRPr>
          </a:p>
        </p:txBody>
      </p:sp>
      <p:pic>
        <p:nvPicPr>
          <p:cNvPr id="2097173" name="Content Placeholder 3" descr="http://b.vimeocdn.com/ts/716/700/71670056_640.jpg"/>
          <p:cNvPicPr>
            <a:picLocks/>
          </p:cNvPicPr>
          <p:nvPr/>
        </p:nvPicPr>
        <p:blipFill>
          <a:blip xmlns:r="http://schemas.openxmlformats.org/officeDocument/2006/relationships" r:embed="rId2" cstate="print"/>
          <a:srcRect/>
          <a:stretch>
            <a:fillRect/>
          </a:stretch>
        </p:blipFill>
        <p:spPr bwMode="auto">
          <a:xfrm>
            <a:off x="7499747" y="4832747"/>
            <a:ext cx="2025253" cy="1168003"/>
          </a:xfrm>
          <a:prstGeom prst="rect"/>
          <a:noFill/>
          <a:ln>
            <a:noFill/>
          </a:ln>
        </p:spPr>
      </p:pic>
      <p:sp>
        <p:nvSpPr>
          <p:cNvPr id="1049060" name="Footer Placeholder 1"/>
          <p:cNvSpPr>
            <a:spLocks noGrp="1"/>
          </p:cNvSpPr>
          <p:nvPr>
            <p:ph type="ftr" sz="quarter" idx="11"/>
          </p:nvPr>
        </p:nvSpPr>
        <p:spPr/>
        <p:txBody>
          <a:bodyPr/>
          <a:p>
            <a:r>
              <a:rPr lang="en-US"/>
              <a:t>Department of Mathematics/ICT - KMCE</a:t>
            </a:r>
            <a:endParaRPr lang="en-GB"/>
          </a:p>
        </p:txBody>
      </p:sp>
      <p:sp>
        <p:nvSpPr>
          <p:cNvPr id="1049061" name="Slide Number Placeholder 3"/>
          <p:cNvSpPr>
            <a:spLocks noGrp="1"/>
          </p:cNvSpPr>
          <p:nvPr>
            <p:ph type="sldNum" sz="quarter" idx="12"/>
          </p:nvPr>
        </p:nvSpPr>
        <p:spPr/>
        <p:txBody>
          <a:bodyPr/>
          <a:p>
            <a:fld id="{ED16614D-C76D-436E-898C-B0588749FA22}" type="slidenum">
              <a:rPr lang="en-GB" smtClean="0"/>
              <a:t>102</a:t>
            </a:fld>
            <a:endParaRPr lang="en-GB"/>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062"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Many Other Ways to Connect…</a:t>
            </a:r>
          </a:p>
        </p:txBody>
      </p:sp>
      <p:sp>
        <p:nvSpPr>
          <p:cNvPr id="1049063"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1pPr>
            <a:lvl2pPr indent="-284163" marL="741363">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2pPr>
            <a:lvl3pPr indent="-228600" marL="11430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3pPr>
            <a:lvl4pPr indent="-228600" marL="16002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4pPr>
            <a:lvl5pPr indent="-228600" marL="20574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Gill Sans MT"/>
              <a:buChar char="•"/>
            </a:pPr>
            <a:r>
              <a:rPr sz="2400">
                <a:solidFill>
                  <a:srgbClr val="000000"/>
                </a:solidFill>
                <a:latin typeface="Gill Sans MT"/>
                <a:ea typeface="MS Gothic"/>
              </a:rPr>
              <a:t>Curriki</a:t>
            </a:r>
          </a:p>
          <a:p>
            <a:pPr lvl="1">
              <a:buClr>
                <a:srgbClr val="009999"/>
              </a:buClr>
              <a:buSzPct val="100000"/>
              <a:buFont typeface="Gill Sans MT"/>
              <a:buChar char="–"/>
            </a:pPr>
            <a:r>
              <a:rPr sz="2100">
                <a:solidFill>
                  <a:srgbClr val="009999"/>
                </a:solidFill>
                <a:latin typeface="Gill Sans MT"/>
                <a:ea typeface="MS Gothic"/>
                <a:hlinkClick r:id="rId1"/>
              </a:rPr>
              <a:t>http://www.curriki.org</a:t>
            </a:r>
          </a:p>
          <a:p>
            <a:pPr lvl="1">
              <a:buClr>
                <a:srgbClr val="000000"/>
              </a:buClr>
              <a:buSzPct val="100000"/>
              <a:buFont typeface="Gill Sans MT"/>
              <a:buChar char="–"/>
            </a:pPr>
            <a:r>
              <a:rPr sz="2100">
                <a:solidFill>
                  <a:srgbClr val="000000"/>
                </a:solidFill>
                <a:latin typeface="Gill Sans MT"/>
                <a:ea typeface="MS Gothic"/>
              </a:rPr>
              <a:t>Share lesson plans</a:t>
            </a:r>
          </a:p>
          <a:p>
            <a:pPr>
              <a:buClr>
                <a:srgbClr val="000000"/>
              </a:buClr>
              <a:buSzPct val="100000"/>
              <a:buFont typeface="Gill Sans MT"/>
              <a:buChar char="•"/>
            </a:pPr>
            <a:r>
              <a:rPr sz="2400">
                <a:solidFill>
                  <a:srgbClr val="000000"/>
                </a:solidFill>
                <a:latin typeface="Gill Sans MT"/>
                <a:ea typeface="MS Gothic"/>
              </a:rPr>
              <a:t>Platform/Software specific discussions</a:t>
            </a:r>
          </a:p>
          <a:p>
            <a:pPr lvl="1">
              <a:buClr>
                <a:srgbClr val="009999"/>
              </a:buClr>
              <a:buSzPct val="100000"/>
              <a:buFont typeface="Gill Sans MT"/>
              <a:buChar char="–"/>
            </a:pPr>
            <a:r>
              <a:rPr sz="2100">
                <a:solidFill>
                  <a:srgbClr val="009999"/>
                </a:solidFill>
                <a:latin typeface="Gill Sans MT"/>
                <a:ea typeface="MS Gothic"/>
                <a:hlinkClick r:id="rId2"/>
              </a:rPr>
              <a:t>http://www.moodle.org</a:t>
            </a:r>
          </a:p>
        </p:txBody>
      </p:sp>
      <p:sp>
        <p:nvSpPr>
          <p:cNvPr id="1049064" name="Footer Placeholder 1"/>
          <p:cNvSpPr>
            <a:spLocks noGrp="1"/>
          </p:cNvSpPr>
          <p:nvPr>
            <p:ph type="ftr" sz="quarter" idx="11"/>
          </p:nvPr>
        </p:nvSpPr>
        <p:spPr/>
        <p:txBody>
          <a:bodyPr/>
          <a:p>
            <a:r>
              <a:rPr lang="en-US"/>
              <a:t>Department of Mathematics/ICT - KMCE</a:t>
            </a:r>
            <a:endParaRPr lang="en-GB"/>
          </a:p>
        </p:txBody>
      </p:sp>
      <p:sp>
        <p:nvSpPr>
          <p:cNvPr id="1049065" name="Slide Number Placeholder 2"/>
          <p:cNvSpPr>
            <a:spLocks noGrp="1"/>
          </p:cNvSpPr>
          <p:nvPr>
            <p:ph type="sldNum" sz="quarter" idx="12"/>
          </p:nvPr>
        </p:nvSpPr>
        <p:spPr/>
        <p:txBody>
          <a:bodyPr/>
          <a:p>
            <a:fld id="{ED16614D-C76D-436E-898C-B0588749FA22}" type="slidenum">
              <a:rPr lang="en-GB" smtClean="0"/>
              <a:t>103</a:t>
            </a:fld>
            <a:endParaRPr lang="en-GB"/>
          </a:p>
        </p:txBody>
      </p:sp>
    </p:spTree>
  </p:cSld>
  <p:clrMapOvr>
    <a:masterClrMapping/>
  </p:clrMapOvr>
  <p:transition spd="med"/>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069" name="Title 1"/>
          <p:cNvSpPr>
            <a:spLocks noGrp="1"/>
          </p:cNvSpPr>
          <p:nvPr>
            <p:ph type="title"/>
          </p:nvPr>
        </p:nvSpPr>
        <p:spPr/>
        <p:txBody>
          <a:bodyPr>
            <a:normAutofit fontScale="90000"/>
          </a:bodyPr>
          <a:p>
            <a:br>
              <a:rPr sz="3000">
                <a:solidFill>
                  <a:schemeClr val="tx1">
                    <a:lumMod val="75000"/>
                    <a:lumOff val="25000"/>
                  </a:schemeClr>
                </a:solidFill>
              </a:rPr>
            </a:br>
            <a:r>
              <a:rPr sz="3000">
                <a:solidFill>
                  <a:schemeClr val="tx1">
                    <a:lumMod val="75000"/>
                    <a:lumOff val="25000"/>
                  </a:schemeClr>
                </a:solidFill>
              </a:rPr>
              <a:t>How can PLNs help teachers? </a:t>
            </a:r>
            <a:br>
              <a:rPr sz="3000">
                <a:solidFill>
                  <a:schemeClr val="tx1">
                    <a:lumMod val="75000"/>
                    <a:lumOff val="25000"/>
                  </a:schemeClr>
                </a:solidFill>
              </a:rPr>
            </a:br>
            <a:endParaRPr sz="3000">
              <a:solidFill>
                <a:schemeClr val="tx1">
                  <a:lumMod val="75000"/>
                  <a:lumOff val="25000"/>
                </a:schemeClr>
              </a:solidFill>
            </a:endParaRPr>
          </a:p>
        </p:txBody>
      </p:sp>
      <p:sp>
        <p:nvSpPr>
          <p:cNvPr id="1049070" name="Content Placeholder 2"/>
          <p:cNvSpPr>
            <a:spLocks noGrp="1"/>
          </p:cNvSpPr>
          <p:nvPr>
            <p:ph idx="1"/>
          </p:nvPr>
        </p:nvSpPr>
        <p:spPr/>
        <p:txBody>
          <a:bodyPr>
            <a:normAutofit/>
          </a:bodyPr>
          <a:p>
            <a:r>
              <a:t>Professional development – learn from content-area specialists;</a:t>
            </a:r>
          </a:p>
          <a:p>
            <a:r>
              <a:t>Locate resources for your classroom, such as free websites and software;</a:t>
            </a:r>
          </a:p>
          <a:p>
            <a:r>
              <a:t>Get lesson plan ideas from master teachers;</a:t>
            </a:r>
          </a:p>
          <a:p>
            <a:r>
              <a:t>Learn about new technology and how to integrate it into your teaching;</a:t>
            </a:r>
          </a:p>
          <a:p>
            <a:r>
              <a:t>Find collaborative solutions;</a:t>
            </a:r>
          </a:p>
          <a:p>
            <a:r>
              <a:t>Find interesting links to education news. </a:t>
            </a:r>
          </a:p>
          <a:p/>
        </p:txBody>
      </p:sp>
      <p:sp>
        <p:nvSpPr>
          <p:cNvPr id="1049071" name="Footer Placeholder 1"/>
          <p:cNvSpPr>
            <a:spLocks noGrp="1"/>
          </p:cNvSpPr>
          <p:nvPr>
            <p:ph type="ftr" sz="quarter" idx="11"/>
          </p:nvPr>
        </p:nvSpPr>
        <p:spPr/>
        <p:txBody>
          <a:bodyPr/>
          <a:p>
            <a:r>
              <a:rPr lang="en-US"/>
              <a:t>Department of Mathematics/ICT - KMCE</a:t>
            </a:r>
            <a:endParaRPr lang="en-GB"/>
          </a:p>
        </p:txBody>
      </p:sp>
      <p:sp>
        <p:nvSpPr>
          <p:cNvPr id="1049072" name="Slide Number Placeholder 3"/>
          <p:cNvSpPr>
            <a:spLocks noGrp="1"/>
          </p:cNvSpPr>
          <p:nvPr>
            <p:ph type="sldNum" sz="quarter" idx="12"/>
          </p:nvPr>
        </p:nvSpPr>
        <p:spPr/>
        <p:txBody>
          <a:bodyPr/>
          <a:p>
            <a:fld id="{ED16614D-C76D-436E-898C-B0588749FA22}" type="slidenum">
              <a:rPr lang="en-GB" smtClean="0"/>
              <a:t>104</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9070">
                                            <p:txEl>
                                              <p:pRg st="0" end="0"/>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9070">
                                            <p:txEl>
                                              <p:pRg st="1" end="1"/>
                                            </p:txEl>
                                          </p:spTgt>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1049070">
                                            <p:txEl>
                                              <p:pRg st="2" end="2"/>
                                            </p:txEl>
                                          </p:spTgt>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1049070">
                                            <p:txEl>
                                              <p:pRg st="3" end="3"/>
                                            </p:txEl>
                                          </p:spTgt>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1049070">
                                            <p:txEl>
                                              <p:pRg st="4" end="4"/>
                                            </p:txEl>
                                          </p:spTgt>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10490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073"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PLN Extends That Tradition</a:t>
            </a:r>
          </a:p>
        </p:txBody>
      </p:sp>
      <p:sp>
        <p:nvSpPr>
          <p:cNvPr id="1049074" name="Text Box 2"/>
          <p:cNvSpPr txBox="1">
            <a:spLocks noChangeArrowheads="1"/>
          </p:cNvSpPr>
          <p:nvPr/>
        </p:nvSpPr>
        <p:spPr bwMode="auto">
          <a:xfrm>
            <a:off x="1991916" y="1920482"/>
            <a:ext cx="8370089" cy="3074198"/>
          </a:xfrm>
          <a:prstGeom prst="rect"/>
          <a:noFill/>
          <a:ln>
            <a:noFill/>
          </a:ln>
          <a:effectLst/>
        </p:spPr>
        <p:txBody>
          <a:bodyPr/>
          <a:lstStyle>
            <a:lvl1pPr indent="-341313" marL="341313">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1pPr>
            <a:lvl2pPr>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2pPr>
            <a:lvl3pPr indent="-228600" marL="11430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3pPr>
            <a:lvl4pPr indent="-228600" marL="16002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4pPr>
            <a:lvl5pPr indent="-228600" marL="20574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9pPr>
          </a:lstStyle>
          <a:p>
            <a:pPr>
              <a:lnSpc>
                <a:spcPct val="90000"/>
              </a:lnSpc>
              <a:spcBef>
                <a:spcPts val="450"/>
              </a:spcBef>
              <a:buClr>
                <a:srgbClr val="000000"/>
              </a:buClr>
              <a:buSzPct val="100000"/>
              <a:buFont typeface="Gill Sans MT"/>
              <a:buChar char="•"/>
            </a:pPr>
          </a:p>
          <a:p>
            <a:pPr>
              <a:lnSpc>
                <a:spcPct val="90000"/>
              </a:lnSpc>
              <a:spcBef>
                <a:spcPts val="450"/>
              </a:spcBef>
              <a:buClr>
                <a:srgbClr val="000000"/>
              </a:buClr>
              <a:buSzPct val="100000"/>
              <a:buFont typeface="Gill Sans MT"/>
              <a:buChar char="•"/>
            </a:pPr>
            <a:r>
              <a:rPr>
                <a:solidFill>
                  <a:srgbClr val="000000"/>
                </a:solidFill>
                <a:latin typeface="Gill Sans MT"/>
                <a:ea typeface="MS Gothic"/>
              </a:rPr>
              <a:t>PLNs helps teachers to get recommendations from other professionals, which makes it easier for me to find great resources.</a:t>
            </a:r>
          </a:p>
          <a:p>
            <a:pPr lvl="1">
              <a:lnSpc>
                <a:spcPct val="90000"/>
              </a:lnSpc>
              <a:spcBef>
                <a:spcPts val="450"/>
              </a:spcBef>
              <a:buClr>
                <a:srgbClr val="000000"/>
              </a:buClr>
              <a:buSzPct val="100000"/>
              <a:buFont typeface="Gill Sans MT"/>
              <a:buChar char="•"/>
            </a:pPr>
            <a:r>
              <a:rPr>
                <a:solidFill>
                  <a:srgbClr val="000000"/>
                </a:solidFill>
                <a:latin typeface="Gill Sans MT"/>
                <a:ea typeface="MS Gothic"/>
              </a:rPr>
              <a:t>Therefore teachers can share ideas, give their opinions and add their suggestions. Thus, making the internet human again.</a:t>
            </a:r>
          </a:p>
          <a:p>
            <a:pPr>
              <a:lnSpc>
                <a:spcPct val="90000"/>
              </a:lnSpc>
              <a:spcBef>
                <a:spcPts val="450"/>
              </a:spcBef>
              <a:buClr>
                <a:srgbClr val="000000"/>
              </a:buClr>
              <a:buSzPct val="100000"/>
              <a:buFont typeface="Gill Sans MT"/>
              <a:buChar char="•"/>
            </a:pPr>
            <a:r>
              <a:rPr>
                <a:solidFill>
                  <a:srgbClr val="000000"/>
                </a:solidFill>
                <a:latin typeface="Gill Sans MT"/>
                <a:ea typeface="MS Gothic"/>
              </a:rPr>
              <a:t>For example, </a:t>
            </a:r>
          </a:p>
          <a:p>
            <a:pPr lvl="1">
              <a:lnSpc>
                <a:spcPct val="90000"/>
              </a:lnSpc>
              <a:spcBef>
                <a:spcPts val="450"/>
              </a:spcBef>
              <a:buClr>
                <a:srgbClr val="000000"/>
              </a:buClr>
              <a:buSzPct val="100000"/>
              <a:buFont typeface="Gill Sans MT"/>
              <a:buChar char="•"/>
            </a:pPr>
            <a:r>
              <a:rPr>
                <a:ea typeface="MS Gothic"/>
              </a:rPr>
              <a:t>If you have a favorite lesson, but don’t want to set up a website to share your opinions, knowledge, experience, and lesson plans you can jump into active online communities and get positive feedback!</a:t>
            </a:r>
          </a:p>
          <a:p>
            <a:pPr lvl="1">
              <a:lnSpc>
                <a:spcPct val="90000"/>
              </a:lnSpc>
              <a:spcBef>
                <a:spcPts val="450"/>
              </a:spcBef>
              <a:buClr>
                <a:srgbClr val="000000"/>
              </a:buClr>
              <a:buSzPct val="100000"/>
              <a:buFont typeface="Gill Sans MT"/>
              <a:buChar char="•"/>
            </a:pPr>
            <a:endParaRPr>
              <a:ea typeface="MS Gothic"/>
            </a:endParaRPr>
          </a:p>
          <a:p>
            <a:pPr>
              <a:lnSpc>
                <a:spcPct val="90000"/>
              </a:lnSpc>
              <a:spcBef>
                <a:spcPts val="450"/>
              </a:spcBef>
              <a:buClr>
                <a:srgbClr val="000000"/>
              </a:buClr>
              <a:buSzPct val="100000"/>
            </a:pPr>
            <a:endParaRPr>
              <a:ea typeface="MS Gothic"/>
            </a:endParaRPr>
          </a:p>
        </p:txBody>
      </p:sp>
      <p:sp>
        <p:nvSpPr>
          <p:cNvPr id="1049075" name="Footer Placeholder 1"/>
          <p:cNvSpPr>
            <a:spLocks noGrp="1"/>
          </p:cNvSpPr>
          <p:nvPr>
            <p:ph type="ftr" sz="quarter" idx="11"/>
          </p:nvPr>
        </p:nvSpPr>
        <p:spPr/>
        <p:txBody>
          <a:bodyPr/>
          <a:p>
            <a:r>
              <a:rPr lang="en-US"/>
              <a:t>Department of Mathematics/ICT - KMCE</a:t>
            </a:r>
            <a:endParaRPr lang="en-GB"/>
          </a:p>
        </p:txBody>
      </p:sp>
      <p:sp>
        <p:nvSpPr>
          <p:cNvPr id="1049076" name="Slide Number Placeholder 2"/>
          <p:cNvSpPr>
            <a:spLocks noGrp="1"/>
          </p:cNvSpPr>
          <p:nvPr>
            <p:ph type="sldNum" sz="quarter" idx="12"/>
          </p:nvPr>
        </p:nvSpPr>
        <p:spPr/>
        <p:txBody>
          <a:bodyPr/>
          <a:p>
            <a:fld id="{ED16614D-C76D-436E-898C-B0588749FA22}" type="slidenum">
              <a:rPr lang="en-GB" smtClean="0"/>
              <a:t>105</a:t>
            </a:fld>
            <a:endParaRPr lang="en-GB"/>
          </a:p>
        </p:txBody>
      </p:sp>
    </p:spTree>
  </p:cSld>
  <p:clrMapOvr>
    <a:masterClrMapping/>
  </p:clrMapOvr>
  <p:transition spd="med"/>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081"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Five Steps to building your PLN via Twitter</a:t>
            </a:r>
          </a:p>
        </p:txBody>
      </p:sp>
      <p:sp>
        <p:nvSpPr>
          <p:cNvPr id="1049082"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3pPr>
            <a:lvl4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4pPr>
            <a:lvl5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9pPr>
          </a:lstStyle>
          <a:p>
            <a:pPr lvl="1">
              <a:lnSpc>
                <a:spcPct val="90000"/>
              </a:lnSpc>
              <a:spcBef>
                <a:spcPts val="450"/>
              </a:spcBef>
            </a:pPr>
          </a:p>
          <a:p>
            <a:pPr>
              <a:lnSpc>
                <a:spcPct val="90000"/>
              </a:lnSpc>
              <a:spcBef>
                <a:spcPts val="450"/>
              </a:spcBef>
            </a:pPr>
            <a:r>
              <a:rPr>
                <a:solidFill>
                  <a:srgbClr val="000000"/>
                </a:solidFill>
                <a:latin typeface="+mj-lt"/>
              </a:rPr>
              <a:t>1. Join</a:t>
            </a:r>
          </a:p>
          <a:p>
            <a:pPr indent="-257175" marL="257175">
              <a:lnSpc>
                <a:spcPct val="90000"/>
              </a:lnSpc>
              <a:spcBef>
                <a:spcPts val="450"/>
              </a:spcBef>
              <a:buFont typeface="Arial"/>
              <a:buChar char="•"/>
            </a:pPr>
            <a:r>
              <a:rPr>
                <a:solidFill>
                  <a:srgbClr val="000000"/>
                </a:solidFill>
                <a:latin typeface="+mj-lt"/>
              </a:rPr>
              <a:t>Sign up for twitter.com and create a username.</a:t>
            </a:r>
          </a:p>
          <a:p>
            <a:pPr indent="-257175" lvl="1" marL="344085">
              <a:lnSpc>
                <a:spcPct val="90000"/>
              </a:lnSpc>
              <a:spcBef>
                <a:spcPts val="450"/>
              </a:spcBef>
              <a:buFont typeface="Arial"/>
              <a:buChar char="•"/>
            </a:pPr>
            <a:r>
              <a:rPr>
                <a:solidFill>
                  <a:srgbClr val="000000"/>
                </a:solidFill>
                <a:latin typeface="+mj-lt"/>
              </a:rPr>
              <a:t>Username should not be too long</a:t>
            </a:r>
          </a:p>
          <a:p>
            <a:pPr indent="-257175" marL="257175">
              <a:lnSpc>
                <a:spcPct val="90000"/>
              </a:lnSpc>
              <a:spcBef>
                <a:spcPts val="450"/>
              </a:spcBef>
              <a:buFont typeface="Arial"/>
              <a:buChar char="•"/>
            </a:pPr>
            <a:r>
              <a:rPr>
                <a:solidFill>
                  <a:srgbClr val="000000"/>
                </a:solidFill>
                <a:latin typeface="+mj-lt"/>
              </a:rPr>
              <a:t>Complete your bio so people know who you are, and add an image.</a:t>
            </a:r>
          </a:p>
          <a:p>
            <a:pPr indent="0" marL="0">
              <a:lnSpc>
                <a:spcPct val="90000"/>
              </a:lnSpc>
              <a:spcBef>
                <a:spcPts val="450"/>
              </a:spcBef>
            </a:pPr>
            <a:r>
              <a:rPr>
                <a:solidFill>
                  <a:srgbClr val="000000"/>
                </a:solidFill>
                <a:latin typeface="+mj-lt"/>
              </a:rPr>
              <a:t>2. Follow</a:t>
            </a:r>
          </a:p>
          <a:p>
            <a:pPr indent="-257175" marL="257175">
              <a:lnSpc>
                <a:spcPct val="90000"/>
              </a:lnSpc>
              <a:spcBef>
                <a:spcPts val="450"/>
              </a:spcBef>
              <a:buFont typeface="Arial"/>
              <a:buChar char="•"/>
            </a:pPr>
            <a:r>
              <a:rPr>
                <a:solidFill>
                  <a:srgbClr val="000000"/>
                </a:solidFill>
                <a:latin typeface="+mj-lt"/>
              </a:rPr>
              <a:t>There are thousands of teachers around the world on Twitter.</a:t>
            </a:r>
          </a:p>
          <a:p>
            <a:pPr indent="-257175" marL="257175">
              <a:lnSpc>
                <a:spcPct val="90000"/>
              </a:lnSpc>
              <a:spcBef>
                <a:spcPts val="450"/>
              </a:spcBef>
              <a:buFont typeface="Arial"/>
              <a:buChar char="•"/>
            </a:pPr>
            <a:r>
              <a:rPr>
                <a:solidFill>
                  <a:srgbClr val="000000"/>
                </a:solidFill>
                <a:latin typeface="+mj-lt"/>
              </a:rPr>
              <a:t>Once you have a few people to follow, look at who they are following and you will start to build a PLN.	</a:t>
            </a:r>
          </a:p>
        </p:txBody>
      </p:sp>
      <p:sp>
        <p:nvSpPr>
          <p:cNvPr id="1049083" name="Footer Placeholder 1"/>
          <p:cNvSpPr>
            <a:spLocks noGrp="1"/>
          </p:cNvSpPr>
          <p:nvPr>
            <p:ph type="ftr" sz="quarter" idx="11"/>
          </p:nvPr>
        </p:nvSpPr>
        <p:spPr/>
        <p:txBody>
          <a:bodyPr/>
          <a:p>
            <a:r>
              <a:rPr lang="en-US"/>
              <a:t>Department of Mathematics/ICT - KMCE</a:t>
            </a:r>
            <a:endParaRPr lang="en-GB"/>
          </a:p>
        </p:txBody>
      </p:sp>
      <p:sp>
        <p:nvSpPr>
          <p:cNvPr id="1049084" name="Slide Number Placeholder 3"/>
          <p:cNvSpPr>
            <a:spLocks noGrp="1"/>
          </p:cNvSpPr>
          <p:nvPr>
            <p:ph type="sldNum" sz="quarter" idx="12"/>
          </p:nvPr>
        </p:nvSpPr>
        <p:spPr/>
        <p:txBody>
          <a:bodyPr/>
          <a:p>
            <a:fld id="{ED16614D-C76D-436E-898C-B0588749FA22}" type="slidenum">
              <a:rPr lang="en-GB" smtClean="0"/>
              <a:t>106</a:t>
            </a:fld>
            <a:endParaRPr lang="en-GB"/>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085"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Five Steps to building your PLN via Twitter cont…</a:t>
            </a:r>
          </a:p>
        </p:txBody>
      </p:sp>
      <p:sp>
        <p:nvSpPr>
          <p:cNvPr id="1049086"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3pPr>
            <a:lvl4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4pPr>
            <a:lvl5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9pPr>
          </a:lstStyle>
          <a:p>
            <a:pPr lvl="1">
              <a:lnSpc>
                <a:spcPct val="90000"/>
              </a:lnSpc>
              <a:spcBef>
                <a:spcPts val="450"/>
              </a:spcBef>
            </a:pPr>
          </a:p>
          <a:p>
            <a:pPr>
              <a:lnSpc>
                <a:spcPct val="90000"/>
              </a:lnSpc>
              <a:spcBef>
                <a:spcPts val="450"/>
              </a:spcBef>
            </a:pPr>
            <a:r>
              <a:rPr>
                <a:solidFill>
                  <a:srgbClr val="000000"/>
                </a:solidFill>
                <a:latin typeface="+mj-lt"/>
              </a:rPr>
              <a:t>3. Lurk</a:t>
            </a:r>
          </a:p>
          <a:p>
            <a:pPr indent="-257175" marL="257175">
              <a:lnSpc>
                <a:spcPct val="90000"/>
              </a:lnSpc>
              <a:spcBef>
                <a:spcPts val="450"/>
              </a:spcBef>
              <a:buFont typeface="Arial"/>
              <a:buChar char="•"/>
            </a:pPr>
            <a:r>
              <a:rPr>
                <a:solidFill>
                  <a:srgbClr val="000000"/>
                </a:solidFill>
                <a:latin typeface="+mj-lt"/>
              </a:rPr>
              <a:t>You’ll need to spend some time checking out the streams of tweets and getting hang of </a:t>
            </a:r>
          </a:p>
          <a:p>
            <a:pPr indent="-257175" lvl="1" marL="344085">
              <a:lnSpc>
                <a:spcPct val="90000"/>
              </a:lnSpc>
              <a:spcBef>
                <a:spcPts val="450"/>
              </a:spcBef>
              <a:buFont typeface="Arial"/>
              <a:buChar char="•"/>
            </a:pPr>
            <a:r>
              <a:rPr>
                <a:solidFill>
                  <a:srgbClr val="000000"/>
                </a:solidFill>
                <a:latin typeface="+mj-lt"/>
              </a:rPr>
              <a:t>Tweeting</a:t>
            </a:r>
          </a:p>
          <a:p>
            <a:pPr indent="-257175" lvl="1" marL="344085">
              <a:lnSpc>
                <a:spcPct val="90000"/>
              </a:lnSpc>
              <a:spcBef>
                <a:spcPts val="450"/>
              </a:spcBef>
              <a:buFont typeface="Arial"/>
              <a:buChar char="•"/>
            </a:pPr>
            <a:r>
              <a:rPr>
                <a:solidFill>
                  <a:srgbClr val="000000"/>
                </a:solidFill>
                <a:latin typeface="+mj-lt"/>
              </a:rPr>
              <a:t>Retweeting</a:t>
            </a:r>
          </a:p>
          <a:p>
            <a:pPr indent="-257175" lvl="1" marL="344085">
              <a:lnSpc>
                <a:spcPct val="90000"/>
              </a:lnSpc>
              <a:spcBef>
                <a:spcPts val="450"/>
              </a:spcBef>
              <a:buFont typeface="Arial"/>
              <a:buChar char="•"/>
            </a:pPr>
            <a:r>
              <a:rPr>
                <a:solidFill>
                  <a:srgbClr val="000000"/>
                </a:solidFill>
                <a:latin typeface="+mj-lt"/>
              </a:rPr>
              <a:t>Direct messaging</a:t>
            </a:r>
          </a:p>
          <a:p>
            <a:pPr indent="-257175" lvl="1" marL="344085">
              <a:lnSpc>
                <a:spcPct val="90000"/>
              </a:lnSpc>
              <a:spcBef>
                <a:spcPts val="450"/>
              </a:spcBef>
              <a:buFont typeface="Arial"/>
              <a:buChar char="•"/>
            </a:pPr>
            <a:r>
              <a:rPr>
                <a:solidFill>
                  <a:srgbClr val="000000"/>
                </a:solidFill>
                <a:latin typeface="+mj-lt"/>
              </a:rPr>
              <a:t>Hashtags</a:t>
            </a:r>
          </a:p>
          <a:p>
            <a:pPr indent="0" marL="0">
              <a:lnSpc>
                <a:spcPct val="90000"/>
              </a:lnSpc>
              <a:spcBef>
                <a:spcPts val="450"/>
              </a:spcBef>
            </a:pPr>
            <a:r>
              <a:rPr>
                <a:solidFill>
                  <a:srgbClr val="000000"/>
                </a:solidFill>
                <a:latin typeface="+mj-lt"/>
              </a:rPr>
              <a:t>	</a:t>
            </a:r>
          </a:p>
        </p:txBody>
      </p:sp>
      <p:sp>
        <p:nvSpPr>
          <p:cNvPr id="1049087" name="Footer Placeholder 1"/>
          <p:cNvSpPr>
            <a:spLocks noGrp="1"/>
          </p:cNvSpPr>
          <p:nvPr>
            <p:ph type="ftr" sz="quarter" idx="11"/>
          </p:nvPr>
        </p:nvSpPr>
        <p:spPr/>
        <p:txBody>
          <a:bodyPr/>
          <a:p>
            <a:r>
              <a:rPr lang="en-US"/>
              <a:t>Department of Mathematics/ICT - KMCE</a:t>
            </a:r>
            <a:endParaRPr lang="en-GB"/>
          </a:p>
        </p:txBody>
      </p:sp>
      <p:sp>
        <p:nvSpPr>
          <p:cNvPr id="1049088" name="Slide Number Placeholder 3"/>
          <p:cNvSpPr>
            <a:spLocks noGrp="1"/>
          </p:cNvSpPr>
          <p:nvPr>
            <p:ph type="sldNum" sz="quarter" idx="12"/>
          </p:nvPr>
        </p:nvSpPr>
        <p:spPr/>
        <p:txBody>
          <a:bodyPr/>
          <a:p>
            <a:fld id="{ED16614D-C76D-436E-898C-B0588749FA22}" type="slidenum">
              <a:rPr lang="en-GB" smtClean="0"/>
              <a:t>107</a:t>
            </a:fld>
            <a:endParaRPr lang="en-GB"/>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089"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Five Steps to building your PLN via Twitter cont…</a:t>
            </a:r>
          </a:p>
        </p:txBody>
      </p:sp>
      <p:sp>
        <p:nvSpPr>
          <p:cNvPr id="1049090"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3pPr>
            <a:lvl4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4pPr>
            <a:lvl5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9pPr>
          </a:lstStyle>
          <a:p>
            <a:pPr lvl="1">
              <a:lnSpc>
                <a:spcPct val="90000"/>
              </a:lnSpc>
              <a:spcBef>
                <a:spcPts val="450"/>
              </a:spcBef>
            </a:pPr>
          </a:p>
          <a:p>
            <a:pPr>
              <a:lnSpc>
                <a:spcPct val="90000"/>
              </a:lnSpc>
              <a:spcBef>
                <a:spcPts val="450"/>
              </a:spcBef>
            </a:pPr>
            <a:r>
              <a:rPr>
                <a:solidFill>
                  <a:srgbClr val="000000"/>
                </a:solidFill>
                <a:latin typeface="+mj-lt"/>
              </a:rPr>
              <a:t>4. Contribute</a:t>
            </a:r>
          </a:p>
          <a:p>
            <a:pPr indent="-257175" marL="257175">
              <a:lnSpc>
                <a:spcPct val="90000"/>
              </a:lnSpc>
              <a:spcBef>
                <a:spcPts val="450"/>
              </a:spcBef>
              <a:buFont typeface="Arial"/>
              <a:buChar char="•"/>
            </a:pPr>
            <a:r>
              <a:rPr>
                <a:solidFill>
                  <a:srgbClr val="000000"/>
                </a:solidFill>
                <a:latin typeface="+mj-lt"/>
              </a:rPr>
              <a:t>The more you put in, the more you get out.</a:t>
            </a:r>
          </a:p>
          <a:p>
            <a:pPr indent="-257175" marL="257175">
              <a:lnSpc>
                <a:spcPct val="90000"/>
              </a:lnSpc>
              <a:spcBef>
                <a:spcPts val="450"/>
              </a:spcBef>
              <a:buFont typeface="Arial"/>
              <a:buChar char="•"/>
            </a:pPr>
            <a:r>
              <a:rPr>
                <a:solidFill>
                  <a:srgbClr val="000000"/>
                </a:solidFill>
                <a:latin typeface="+mj-lt"/>
              </a:rPr>
              <a:t>Make sure you</a:t>
            </a:r>
          </a:p>
          <a:p>
            <a:pPr indent="-257175" lvl="1" marL="344085">
              <a:lnSpc>
                <a:spcPct val="90000"/>
              </a:lnSpc>
              <a:spcBef>
                <a:spcPts val="450"/>
              </a:spcBef>
              <a:buFont typeface="Arial"/>
              <a:buChar char="•"/>
            </a:pPr>
            <a:r>
              <a:rPr>
                <a:solidFill>
                  <a:srgbClr val="000000"/>
                </a:solidFill>
                <a:latin typeface="+mj-lt"/>
              </a:rPr>
              <a:t>Reply people</a:t>
            </a:r>
          </a:p>
          <a:p>
            <a:pPr indent="-257175" lvl="1" marL="344085">
              <a:lnSpc>
                <a:spcPct val="90000"/>
              </a:lnSpc>
              <a:spcBef>
                <a:spcPts val="450"/>
              </a:spcBef>
              <a:buFont typeface="Arial"/>
              <a:buChar char="•"/>
            </a:pPr>
            <a:r>
              <a:rPr>
                <a:solidFill>
                  <a:srgbClr val="000000"/>
                </a:solidFill>
                <a:latin typeface="+mj-lt"/>
              </a:rPr>
              <a:t>Retweet tweets</a:t>
            </a:r>
          </a:p>
          <a:p>
            <a:pPr indent="-257175" lvl="1" marL="344085">
              <a:lnSpc>
                <a:spcPct val="90000"/>
              </a:lnSpc>
              <a:spcBef>
                <a:spcPts val="450"/>
              </a:spcBef>
              <a:buFont typeface="Arial"/>
              <a:buChar char="•"/>
            </a:pPr>
            <a:r>
              <a:rPr>
                <a:solidFill>
                  <a:srgbClr val="000000"/>
                </a:solidFill>
                <a:latin typeface="+mj-lt"/>
              </a:rPr>
              <a:t>Ask questions</a:t>
            </a:r>
          </a:p>
          <a:p>
            <a:pPr indent="-257175" lvl="1" marL="344085">
              <a:lnSpc>
                <a:spcPct val="90000"/>
              </a:lnSpc>
              <a:spcBef>
                <a:spcPts val="450"/>
              </a:spcBef>
              <a:buFont typeface="Arial"/>
              <a:buChar char="•"/>
            </a:pPr>
            <a:r>
              <a:rPr>
                <a:solidFill>
                  <a:srgbClr val="000000"/>
                </a:solidFill>
                <a:latin typeface="+mj-lt"/>
              </a:rPr>
              <a:t>Strike up conversations	</a:t>
            </a:r>
          </a:p>
        </p:txBody>
      </p:sp>
      <p:sp>
        <p:nvSpPr>
          <p:cNvPr id="1049091" name="Footer Placeholder 1"/>
          <p:cNvSpPr>
            <a:spLocks noGrp="1"/>
          </p:cNvSpPr>
          <p:nvPr>
            <p:ph type="ftr" sz="quarter" idx="11"/>
          </p:nvPr>
        </p:nvSpPr>
        <p:spPr/>
        <p:txBody>
          <a:bodyPr/>
          <a:p>
            <a:r>
              <a:rPr lang="en-US"/>
              <a:t>Department of Mathematics/ICT - KMCE</a:t>
            </a:r>
            <a:endParaRPr lang="en-GB"/>
          </a:p>
        </p:txBody>
      </p:sp>
      <p:sp>
        <p:nvSpPr>
          <p:cNvPr id="1049092" name="Slide Number Placeholder 3"/>
          <p:cNvSpPr>
            <a:spLocks noGrp="1"/>
          </p:cNvSpPr>
          <p:nvPr>
            <p:ph type="sldNum" sz="quarter" idx="12"/>
          </p:nvPr>
        </p:nvSpPr>
        <p:spPr/>
        <p:txBody>
          <a:bodyPr/>
          <a:p>
            <a:fld id="{ED16614D-C76D-436E-898C-B0588749FA22}" type="slidenum">
              <a:rPr lang="en-GB" smtClean="0"/>
              <a:t>108</a:t>
            </a:fld>
            <a:endParaRPr lang="en-GB"/>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9093"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Five Steps to building your PLN via Twitter cont…</a:t>
            </a:r>
          </a:p>
        </p:txBody>
      </p:sp>
      <p:sp>
        <p:nvSpPr>
          <p:cNvPr id="1049094"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3pPr>
            <a:lvl4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4pPr>
            <a:lvl5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9pPr>
          </a:lstStyle>
          <a:p>
            <a:pPr lvl="1">
              <a:lnSpc>
                <a:spcPct val="90000"/>
              </a:lnSpc>
              <a:spcBef>
                <a:spcPts val="450"/>
              </a:spcBef>
            </a:pPr>
          </a:p>
          <a:p>
            <a:pPr>
              <a:lnSpc>
                <a:spcPct val="90000"/>
              </a:lnSpc>
              <a:spcBef>
                <a:spcPts val="450"/>
              </a:spcBef>
            </a:pPr>
            <a:r>
              <a:rPr>
                <a:solidFill>
                  <a:srgbClr val="000000"/>
                </a:solidFill>
                <a:latin typeface="+mj-lt"/>
              </a:rPr>
              <a:t>5. Stick with it!</a:t>
            </a:r>
          </a:p>
          <a:p>
            <a:pPr indent="-257175" marL="257175">
              <a:lnSpc>
                <a:spcPct val="90000"/>
              </a:lnSpc>
              <a:spcBef>
                <a:spcPts val="450"/>
              </a:spcBef>
              <a:buFont typeface="Arial"/>
              <a:buChar char="•"/>
            </a:pPr>
            <a:r>
              <a:rPr>
                <a:solidFill>
                  <a:srgbClr val="000000"/>
                </a:solidFill>
                <a:latin typeface="+mj-lt"/>
              </a:rPr>
              <a:t>Check on Twitter daily for a month before you make decisions about whether it is for you</a:t>
            </a:r>
          </a:p>
          <a:p>
            <a:pPr indent="-257175" marL="257175">
              <a:lnSpc>
                <a:spcPct val="90000"/>
              </a:lnSpc>
              <a:spcBef>
                <a:spcPts val="450"/>
              </a:spcBef>
              <a:buFont typeface="Arial"/>
              <a:buChar char="•"/>
            </a:pPr>
            <a:r>
              <a:rPr>
                <a:solidFill>
                  <a:srgbClr val="000000"/>
                </a:solidFill>
                <a:latin typeface="+mj-lt"/>
              </a:rPr>
              <a:t>It is about rapports with people and your professional world will be so enlightened. 	</a:t>
            </a:r>
          </a:p>
        </p:txBody>
      </p:sp>
      <p:sp>
        <p:nvSpPr>
          <p:cNvPr id="1049095" name="Footer Placeholder 1"/>
          <p:cNvSpPr>
            <a:spLocks noGrp="1"/>
          </p:cNvSpPr>
          <p:nvPr>
            <p:ph type="ftr" sz="quarter" idx="11"/>
          </p:nvPr>
        </p:nvSpPr>
        <p:spPr/>
        <p:txBody>
          <a:bodyPr/>
          <a:p>
            <a:r>
              <a:rPr lang="en-US"/>
              <a:t>Department of Mathematics/ICT - KMCE</a:t>
            </a:r>
            <a:endParaRPr lang="en-GB"/>
          </a:p>
        </p:txBody>
      </p:sp>
      <p:sp>
        <p:nvSpPr>
          <p:cNvPr id="1049096" name="Slide Number Placeholder 3"/>
          <p:cNvSpPr>
            <a:spLocks noGrp="1"/>
          </p:cNvSpPr>
          <p:nvPr>
            <p:ph type="sldNum" sz="quarter" idx="12"/>
          </p:nvPr>
        </p:nvSpPr>
        <p:spPr/>
        <p:txBody>
          <a:bodyPr/>
          <a:p>
            <a:fld id="{ED16614D-C76D-436E-898C-B0588749FA22}" type="slidenum">
              <a:rPr lang="en-GB" smtClean="0"/>
              <a:t>109</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30" name="Title 1"/>
          <p:cNvSpPr>
            <a:spLocks noGrp="1"/>
          </p:cNvSpPr>
          <p:nvPr>
            <p:ph type="title"/>
          </p:nvPr>
        </p:nvSpPr>
        <p:spPr/>
        <p:txBody>
          <a:bodyPr/>
          <a:p>
            <a:r>
              <a:t>Cont…</a:t>
            </a:r>
          </a:p>
        </p:txBody>
      </p:sp>
      <p:sp>
        <p:nvSpPr>
          <p:cNvPr id="1048631" name="Content Placeholder 2"/>
          <p:cNvSpPr>
            <a:spLocks noGrp="1"/>
          </p:cNvSpPr>
          <p:nvPr>
            <p:ph idx="1"/>
          </p:nvPr>
        </p:nvSpPr>
        <p:spPr/>
        <p:txBody>
          <a:bodyPr>
            <a:normAutofit/>
          </a:bodyPr>
          <a:p>
            <a:r>
              <a:t>4) Engage in authentic learning: Use real-life examples and simulations of real-life activities, such as making an assessment, analyzing a problem, identifying solutions, and making a proposal. </a:t>
            </a:r>
          </a:p>
          <a:p>
            <a:r>
              <a:t>5) Help participants build on prior knowledge and professional experience and make connections between these and the training content. Design activities to get participants with varied levels of experience and expertise on the topic.</a:t>
            </a:r>
          </a:p>
        </p:txBody>
      </p:sp>
      <p:sp>
        <p:nvSpPr>
          <p:cNvPr id="1048632" name="Footer Placeholder 3"/>
          <p:cNvSpPr>
            <a:spLocks noGrp="1"/>
          </p:cNvSpPr>
          <p:nvPr>
            <p:ph type="ftr" sz="quarter" idx="11"/>
          </p:nvPr>
        </p:nvSpPr>
        <p:spPr/>
        <p:txBody>
          <a:bodyPr/>
          <a:p>
            <a:r>
              <a:rPr lang="en-US"/>
              <a:t>Department of Mathematics/ICT - KMCE</a:t>
            </a:r>
            <a:endParaRPr lang="en-GB"/>
          </a:p>
        </p:txBody>
      </p:sp>
      <p:sp>
        <p:nvSpPr>
          <p:cNvPr id="1048633" name="Slide Number Placeholder 4"/>
          <p:cNvSpPr>
            <a:spLocks noGrp="1"/>
          </p:cNvSpPr>
          <p:nvPr>
            <p:ph type="sldNum" sz="quarter" idx="12"/>
          </p:nvPr>
        </p:nvSpPr>
        <p:spPr/>
        <p:txBody>
          <a:bodyPr/>
          <a:p>
            <a:fld id="{ED16614D-C76D-436E-898C-B0588749FA22}" type="slidenum">
              <a:rPr lang="en-GB" smtClean="0"/>
              <a:t>11</a:t>
            </a:fld>
            <a:endParaRPr lang="en-GB"/>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097"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Blogging</a:t>
            </a:r>
          </a:p>
        </p:txBody>
      </p:sp>
      <p:sp>
        <p:nvSpPr>
          <p:cNvPr id="1049098"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1pPr>
            <a:lvl2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2pPr>
            <a:lvl3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3pPr>
            <a:lvl4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4pPr>
            <a:lvl5pPr>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bg1"/>
                </a:solidFill>
                <a:latin typeface="Arial" panose="020B0604020202020204" pitchFamily="34" charset="0"/>
                <a:ea typeface="MS Gothic" panose="020B0609070205080204" pitchFamily="49" charset="-128"/>
              </a:defRPr>
            </a:lvl9pPr>
          </a:lstStyle>
          <a:p>
            <a:pPr lvl="1">
              <a:lnSpc>
                <a:spcPct val="90000"/>
              </a:lnSpc>
              <a:spcBef>
                <a:spcPts val="450"/>
              </a:spcBef>
            </a:pPr>
          </a:p>
          <a:p>
            <a:pPr>
              <a:lnSpc>
                <a:spcPct val="90000"/>
              </a:lnSpc>
              <a:spcBef>
                <a:spcPts val="450"/>
              </a:spcBef>
            </a:pPr>
            <a:r>
              <a:rPr>
                <a:solidFill>
                  <a:srgbClr val="000000"/>
                </a:solidFill>
                <a:latin typeface="+mj-lt"/>
              </a:rPr>
              <a:t>A blog is a way of sharing your knowledge with the world by writing regularly about your ideas in a particular area.</a:t>
            </a:r>
          </a:p>
          <a:p>
            <a:pPr>
              <a:lnSpc>
                <a:spcPct val="90000"/>
              </a:lnSpc>
              <a:spcBef>
                <a:spcPts val="450"/>
              </a:spcBef>
            </a:pPr>
            <a:r>
              <a:rPr b="1">
                <a:solidFill>
                  <a:srgbClr val="000000"/>
                </a:solidFill>
                <a:latin typeface="+mj-lt"/>
              </a:rPr>
              <a:t>Steps</a:t>
            </a:r>
          </a:p>
          <a:p>
            <a:pPr indent="-257175" marL="257175">
              <a:lnSpc>
                <a:spcPct val="90000"/>
              </a:lnSpc>
              <a:spcBef>
                <a:spcPts val="450"/>
              </a:spcBef>
              <a:buFont typeface="Arial"/>
              <a:buChar char="•"/>
            </a:pPr>
            <a:r>
              <a:rPr>
                <a:solidFill>
                  <a:srgbClr val="000000"/>
                </a:solidFill>
                <a:latin typeface="+mj-lt"/>
              </a:rPr>
              <a:t>Decide what you are going to blog about</a:t>
            </a:r>
          </a:p>
          <a:p>
            <a:pPr indent="-257175" marL="257175">
              <a:lnSpc>
                <a:spcPct val="90000"/>
              </a:lnSpc>
              <a:spcBef>
                <a:spcPts val="450"/>
              </a:spcBef>
              <a:buFont typeface="Arial"/>
              <a:buChar char="•"/>
            </a:pPr>
            <a:r>
              <a:rPr>
                <a:solidFill>
                  <a:srgbClr val="000000"/>
                </a:solidFill>
                <a:latin typeface="+mj-lt"/>
              </a:rPr>
              <a:t>Choose a domain</a:t>
            </a:r>
          </a:p>
          <a:p>
            <a:pPr indent="-257175" marL="257175">
              <a:lnSpc>
                <a:spcPct val="90000"/>
              </a:lnSpc>
              <a:spcBef>
                <a:spcPts val="450"/>
              </a:spcBef>
              <a:buFont typeface="Arial"/>
              <a:buChar char="•"/>
            </a:pPr>
            <a:r>
              <a:rPr>
                <a:solidFill>
                  <a:srgbClr val="000000"/>
                </a:solidFill>
                <a:latin typeface="+mj-lt"/>
              </a:rPr>
              <a:t>Decide on the blogging platform</a:t>
            </a:r>
          </a:p>
          <a:p>
            <a:pPr indent="-257175" marL="257175">
              <a:lnSpc>
                <a:spcPct val="90000"/>
              </a:lnSpc>
              <a:spcBef>
                <a:spcPts val="450"/>
              </a:spcBef>
              <a:buFont typeface="Arial"/>
              <a:buChar char="•"/>
            </a:pPr>
            <a:r>
              <a:rPr>
                <a:solidFill>
                  <a:srgbClr val="000000"/>
                </a:solidFill>
                <a:latin typeface="+mj-lt"/>
              </a:rPr>
              <a:t>Start your blog</a:t>
            </a:r>
          </a:p>
          <a:p>
            <a:pPr indent="-257175" marL="257175">
              <a:lnSpc>
                <a:spcPct val="90000"/>
              </a:lnSpc>
              <a:spcBef>
                <a:spcPts val="450"/>
              </a:spcBef>
              <a:buFont typeface="Arial"/>
              <a:buChar char="•"/>
            </a:pPr>
            <a:r>
              <a:rPr>
                <a:solidFill>
                  <a:srgbClr val="000000"/>
                </a:solidFill>
                <a:latin typeface="+mj-lt"/>
              </a:rPr>
              <a:t>Design your blog</a:t>
            </a:r>
          </a:p>
          <a:p>
            <a:pPr indent="-257175" marL="257175">
              <a:lnSpc>
                <a:spcPct val="90000"/>
              </a:lnSpc>
              <a:spcBef>
                <a:spcPts val="450"/>
              </a:spcBef>
              <a:buFont typeface="Arial"/>
              <a:buChar char="•"/>
            </a:pPr>
            <a:r>
              <a:rPr>
                <a:solidFill>
                  <a:srgbClr val="000000"/>
                </a:solidFill>
                <a:latin typeface="+mj-lt"/>
              </a:rPr>
              <a:t>Start blogging</a:t>
            </a:r>
          </a:p>
          <a:p>
            <a:pPr>
              <a:lnSpc>
                <a:spcPct val="90000"/>
              </a:lnSpc>
              <a:spcBef>
                <a:spcPts val="450"/>
              </a:spcBef>
            </a:pPr>
            <a:r>
              <a:rPr>
                <a:solidFill>
                  <a:srgbClr val="000000"/>
                </a:solidFill>
                <a:latin typeface="+mj-lt"/>
              </a:rPr>
              <a:t>	</a:t>
            </a:r>
          </a:p>
        </p:txBody>
      </p:sp>
      <p:sp>
        <p:nvSpPr>
          <p:cNvPr id="1049099" name="Footer Placeholder 1"/>
          <p:cNvSpPr>
            <a:spLocks noGrp="1"/>
          </p:cNvSpPr>
          <p:nvPr>
            <p:ph type="ftr" sz="quarter" idx="11"/>
          </p:nvPr>
        </p:nvSpPr>
        <p:spPr/>
        <p:txBody>
          <a:bodyPr/>
          <a:p>
            <a:r>
              <a:rPr lang="en-US"/>
              <a:t>Department of Mathematics/ICT - KMCE</a:t>
            </a:r>
            <a:endParaRPr lang="en-GB"/>
          </a:p>
        </p:txBody>
      </p:sp>
      <p:sp>
        <p:nvSpPr>
          <p:cNvPr id="1049100" name="Slide Number Placeholder 3"/>
          <p:cNvSpPr>
            <a:spLocks noGrp="1"/>
          </p:cNvSpPr>
          <p:nvPr>
            <p:ph type="sldNum" sz="quarter" idx="12"/>
          </p:nvPr>
        </p:nvSpPr>
        <p:spPr/>
        <p:txBody>
          <a:bodyPr/>
          <a:p>
            <a:fld id="{ED16614D-C76D-436E-898C-B0588749FA22}" type="slidenum">
              <a:rPr lang="en-GB" smtClean="0"/>
              <a:t>110</a:t>
            </a:fld>
            <a:endParaRPr lang="en-GB"/>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101" name="Title 1"/>
          <p:cNvSpPr>
            <a:spLocks noGrp="1"/>
          </p:cNvSpPr>
          <p:nvPr>
            <p:ph type="title"/>
          </p:nvPr>
        </p:nvSpPr>
        <p:spPr/>
        <p:txBody>
          <a:bodyPr/>
          <a:p>
            <a:r>
              <a:rPr>
                <a:solidFill>
                  <a:schemeClr val="tx1">
                    <a:lumMod val="75000"/>
                    <a:lumOff val="25000"/>
                  </a:schemeClr>
                </a:solidFill>
              </a:rPr>
              <a:t>Assignment</a:t>
            </a:r>
          </a:p>
        </p:txBody>
      </p:sp>
      <p:sp>
        <p:nvSpPr>
          <p:cNvPr id="1049102" name="Rectangle 4"/>
          <p:cNvSpPr/>
          <p:nvPr/>
        </p:nvSpPr>
        <p:spPr>
          <a:xfrm>
            <a:off x="1981200" y="1970490"/>
            <a:ext cx="8111728" cy="3000821"/>
          </a:xfrm>
          <a:prstGeom prst="rect"/>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
            <a:pPr>
              <a:buFont typeface="Lucida Sans Unicode"/>
              <a:buAutoNum type="arabicPeriod"/>
            </a:pPr>
            <a:r>
              <a:rPr sz="2100">
                <a:latin typeface="Lucida Sans Unicode"/>
              </a:rPr>
              <a:t>Investigate &amp; explore some online Professional Learning Networks</a:t>
            </a:r>
          </a:p>
          <a:p>
            <a:pPr>
              <a:buFont typeface="Lucida Sans Unicode"/>
              <a:buAutoNum type="arabicPeriod"/>
            </a:pPr>
            <a:endParaRPr sz="2100">
              <a:latin typeface="Lucida Sans Unicode"/>
            </a:endParaRPr>
          </a:p>
          <a:p>
            <a:pPr>
              <a:buFont typeface="Lucida Sans Unicode"/>
              <a:buAutoNum type="arabicPeriod"/>
            </a:pPr>
            <a:r>
              <a:rPr sz="2100">
                <a:latin typeface="Lucida Sans Unicode"/>
              </a:rPr>
              <a:t>Based on your experience in (1) above design and develop your own Professional learning network (Twitter, Blog, LinkedIn Academia etc) and share with professionals in your learning community.</a:t>
            </a:r>
          </a:p>
          <a:p>
            <a:endParaRPr sz="2100">
              <a:latin typeface="Lucida Sans Unicode"/>
            </a:endParaRPr>
          </a:p>
        </p:txBody>
      </p:sp>
      <p:sp>
        <p:nvSpPr>
          <p:cNvPr id="1049103" name="Footer Placeholder 1"/>
          <p:cNvSpPr>
            <a:spLocks noGrp="1"/>
          </p:cNvSpPr>
          <p:nvPr>
            <p:ph type="ftr" sz="quarter" idx="11"/>
          </p:nvPr>
        </p:nvSpPr>
        <p:spPr/>
        <p:txBody>
          <a:bodyPr/>
          <a:p>
            <a:r>
              <a:rPr lang="en-US"/>
              <a:t>Department of Mathematics/ICT - KMCE</a:t>
            </a:r>
            <a:endParaRPr lang="en-GB"/>
          </a:p>
        </p:txBody>
      </p:sp>
      <p:sp>
        <p:nvSpPr>
          <p:cNvPr id="1049104" name="Slide Number Placeholder 2"/>
          <p:cNvSpPr>
            <a:spLocks noGrp="1"/>
          </p:cNvSpPr>
          <p:nvPr>
            <p:ph type="sldNum" sz="quarter" idx="12"/>
          </p:nvPr>
        </p:nvSpPr>
        <p:spPr/>
        <p:txBody>
          <a:bodyPr/>
          <a:p>
            <a:fld id="{ED16614D-C76D-436E-898C-B0588749FA22}" type="slidenum">
              <a:rPr lang="en-GB" smtClean="0"/>
              <a:t>111</a:t>
            </a:fld>
            <a:endParaRPr lang="en-GB"/>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105" name="Content Placeholder 1"/>
          <p:cNvSpPr>
            <a:spLocks noGrp="1"/>
          </p:cNvSpPr>
          <p:nvPr>
            <p:ph idx="1"/>
          </p:nvPr>
        </p:nvSpPr>
        <p:spPr/>
        <p:txBody>
          <a:bodyPr/>
          <a:p>
            <a:r>
              <a:rPr sz="3000"/>
              <a:t>“It is not the strongest of the species that survives, nor the most intelligent that survives. It is the one that is most adaptable to change”</a:t>
            </a:r>
          </a:p>
          <a:p>
            <a:endParaRPr sz="3000"/>
          </a:p>
          <a:p>
            <a:endParaRPr sz="3000"/>
          </a:p>
          <a:p>
            <a:pPr algn="ctr">
              <a:buNone/>
            </a:pPr>
            <a:r>
              <a:rPr sz="1800"/>
              <a:t>Charles Darwin</a:t>
            </a:r>
          </a:p>
        </p:txBody>
      </p:sp>
      <p:sp>
        <p:nvSpPr>
          <p:cNvPr id="1049106" name="Footer Placeholder 1"/>
          <p:cNvSpPr>
            <a:spLocks noGrp="1"/>
          </p:cNvSpPr>
          <p:nvPr>
            <p:ph type="ftr" sz="quarter" idx="11"/>
          </p:nvPr>
        </p:nvSpPr>
        <p:spPr/>
        <p:txBody>
          <a:bodyPr/>
          <a:p>
            <a:r>
              <a:rPr lang="en-US"/>
              <a:t>Department of Mathematics/ICT - KMCE</a:t>
            </a:r>
            <a:endParaRPr lang="en-GB"/>
          </a:p>
        </p:txBody>
      </p:sp>
      <p:sp>
        <p:nvSpPr>
          <p:cNvPr id="1049107" name="Slide Number Placeholder 2"/>
          <p:cNvSpPr>
            <a:spLocks noGrp="1"/>
          </p:cNvSpPr>
          <p:nvPr>
            <p:ph type="sldNum" sz="quarter" idx="12"/>
          </p:nvPr>
        </p:nvSpPr>
        <p:spPr/>
        <p:txBody>
          <a:bodyPr/>
          <a:p>
            <a:fld id="{ED16614D-C76D-436E-898C-B0588749FA22}" type="slidenum">
              <a:rPr lang="en-GB" smtClean="0"/>
              <a:t>112</a:t>
            </a:fld>
            <a:endParaRPr lang="en-GB"/>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108" name="Rectangle 2"/>
          <p:cNvSpPr>
            <a:spLocks noGrp="1" noChangeArrowheads="1"/>
          </p:cNvSpPr>
          <p:nvPr>
            <p:ph type="ctrTitle"/>
          </p:nvPr>
        </p:nvSpPr>
        <p:spPr/>
        <p:txBody>
          <a:bodyPr/>
          <a:p>
            <a:r>
              <a:t>Using Instructional Software in Teaching and Learning</a:t>
            </a:r>
          </a:p>
        </p:txBody>
      </p:sp>
      <p:sp>
        <p:nvSpPr>
          <p:cNvPr id="1049109" name="Footer Placeholder 1"/>
          <p:cNvSpPr>
            <a:spLocks noGrp="1"/>
          </p:cNvSpPr>
          <p:nvPr>
            <p:ph type="ftr" sz="quarter" idx="11"/>
          </p:nvPr>
        </p:nvSpPr>
        <p:spPr/>
        <p:txBody>
          <a:bodyPr/>
          <a:p>
            <a:r>
              <a:rPr lang="en-US"/>
              <a:t>Department of Mathematics/ICT - KMCE</a:t>
            </a:r>
            <a:endParaRPr dirty="0" lang="en-GB"/>
          </a:p>
        </p:txBody>
      </p:sp>
      <p:sp>
        <p:nvSpPr>
          <p:cNvPr id="1049110" name="Slide Number Placeholder 2"/>
          <p:cNvSpPr>
            <a:spLocks noGrp="1"/>
          </p:cNvSpPr>
          <p:nvPr>
            <p:ph type="sldNum" sz="quarter" idx="12"/>
          </p:nvPr>
        </p:nvSpPr>
        <p:spPr/>
        <p:txBody>
          <a:bodyPr/>
          <a:p>
            <a:fld id="{ED16614D-C76D-436E-898C-B0588749FA22}" type="slidenum">
              <a:rPr lang="en-GB" smtClean="0"/>
              <a:t>113</a:t>
            </a:fld>
            <a:endParaRPr lang="en-GB"/>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111" name="Title 1"/>
          <p:cNvSpPr>
            <a:spLocks noGrp="1"/>
          </p:cNvSpPr>
          <p:nvPr>
            <p:ph type="title"/>
          </p:nvPr>
        </p:nvSpPr>
        <p:spPr/>
        <p:txBody>
          <a:bodyPr/>
          <a:p>
            <a:r>
              <a:t>Objectives</a:t>
            </a:r>
          </a:p>
        </p:txBody>
      </p:sp>
      <p:sp>
        <p:nvSpPr>
          <p:cNvPr id="1049112" name="Content Placeholder 2"/>
          <p:cNvSpPr>
            <a:spLocks noGrp="1"/>
          </p:cNvSpPr>
          <p:nvPr>
            <p:ph idx="1"/>
          </p:nvPr>
        </p:nvSpPr>
        <p:spPr/>
        <p:txBody>
          <a:bodyPr/>
          <a:p>
            <a:pPr indent="0" marL="0">
              <a:buNone/>
            </a:pPr>
            <a:r>
              <a:t>By the end of the unit, students should be able to;</a:t>
            </a:r>
          </a:p>
          <a:p>
            <a:r>
              <a:t>discuss the following instructional software:</a:t>
            </a:r>
          </a:p>
          <a:p>
            <a:pPr lvl="1"/>
            <a:r>
              <a:t>Drill-and-practice</a:t>
            </a:r>
          </a:p>
          <a:p>
            <a:pPr lvl="1"/>
            <a:r>
              <a:t>Tutorials </a:t>
            </a:r>
          </a:p>
          <a:p>
            <a:pPr lvl="1"/>
            <a:r>
              <a:t>Simulations</a:t>
            </a:r>
          </a:p>
          <a:p>
            <a:pPr lvl="1"/>
            <a:r>
              <a:t>Educational/Instructional games</a:t>
            </a:r>
          </a:p>
          <a:p>
            <a:pPr lvl="1"/>
            <a:r>
              <a:t>Problem-Solving courseware</a:t>
            </a:r>
          </a:p>
        </p:txBody>
      </p:sp>
      <p:sp>
        <p:nvSpPr>
          <p:cNvPr id="1049113" name="Footer Placeholder 3"/>
          <p:cNvSpPr>
            <a:spLocks noGrp="1"/>
          </p:cNvSpPr>
          <p:nvPr>
            <p:ph type="ftr" sz="quarter" idx="11"/>
          </p:nvPr>
        </p:nvSpPr>
        <p:spPr/>
        <p:txBody>
          <a:bodyPr/>
          <a:p>
            <a:r>
              <a:rPr lang="en-US"/>
              <a:t>Department of Mathematics/ICT - KMCE</a:t>
            </a:r>
            <a:endParaRPr lang="en-GB"/>
          </a:p>
        </p:txBody>
      </p:sp>
      <p:sp>
        <p:nvSpPr>
          <p:cNvPr id="1049114" name="Slide Number Placeholder 4"/>
          <p:cNvSpPr>
            <a:spLocks noGrp="1"/>
          </p:cNvSpPr>
          <p:nvPr>
            <p:ph type="sldNum" sz="quarter" idx="12"/>
          </p:nvPr>
        </p:nvSpPr>
        <p:spPr/>
        <p:txBody>
          <a:bodyPr/>
          <a:p>
            <a:fld id="{ED16614D-C76D-436E-898C-B0588749FA22}" type="slidenum">
              <a:rPr lang="en-GB" smtClean="0"/>
              <a:t>114</a:t>
            </a:fld>
            <a:endParaRPr lang="en-GB"/>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115" name="Rectangle 2"/>
          <p:cNvSpPr>
            <a:spLocks noGrp="1" noChangeArrowheads="1"/>
          </p:cNvSpPr>
          <p:nvPr>
            <p:ph type="title"/>
          </p:nvPr>
        </p:nvSpPr>
        <p:spPr>
          <a:xfrm>
            <a:off x="2362204" y="304795"/>
            <a:ext cx="7772400" cy="609604"/>
          </a:xfrm>
        </p:spPr>
        <p:txBody>
          <a:bodyPr>
            <a:normAutofit fontScale="90000"/>
          </a:bodyPr>
          <a:p>
            <a:r>
              <a:t>Drill and Practice Activities</a:t>
            </a:r>
          </a:p>
        </p:txBody>
      </p:sp>
      <p:sp>
        <p:nvSpPr>
          <p:cNvPr id="1049116" name="Rectangle 3"/>
          <p:cNvSpPr>
            <a:spLocks noGrp="1" noChangeArrowheads="1"/>
          </p:cNvSpPr>
          <p:nvPr>
            <p:ph idx="1"/>
          </p:nvPr>
        </p:nvSpPr>
        <p:spPr/>
        <p:txBody>
          <a:bodyPr/>
          <a:p>
            <a:r>
              <a:t>The well-designed drill and practice programs should have the following elements:</a:t>
            </a:r>
          </a:p>
          <a:p>
            <a:pPr>
              <a:buNone/>
            </a:pPr>
            <a:r>
              <a:t>1. Control over the presentation rate.</a:t>
            </a:r>
          </a:p>
          <a:p>
            <a:pPr>
              <a:buNone/>
            </a:pPr>
            <a:r>
              <a:t>2. Appropriate feedback for correct answers.</a:t>
            </a:r>
          </a:p>
          <a:p>
            <a:pPr>
              <a:buNone/>
            </a:pPr>
            <a:r>
              <a:t>3. Better reinforcement for correct answers.</a:t>
            </a:r>
          </a:p>
          <a:p>
            <a:pPr>
              <a:buNone/>
            </a:pPr>
          </a:p>
          <a:p>
            <a:r>
              <a:t>Most basic drill and practice functions are often described as  a </a:t>
            </a:r>
            <a:r>
              <a:rPr i="1"/>
              <a:t>flashcard</a:t>
            </a:r>
            <a:r>
              <a:t> activity.</a:t>
            </a:r>
          </a:p>
          <a:p/>
        </p:txBody>
      </p:sp>
      <p:sp>
        <p:nvSpPr>
          <p:cNvPr id="1049117" name="Footer Placeholder 1"/>
          <p:cNvSpPr>
            <a:spLocks noGrp="1"/>
          </p:cNvSpPr>
          <p:nvPr>
            <p:ph type="ftr" sz="quarter" idx="11"/>
          </p:nvPr>
        </p:nvSpPr>
        <p:spPr/>
        <p:txBody>
          <a:bodyPr/>
          <a:p>
            <a:r>
              <a:rPr lang="en-US"/>
              <a:t>Department of Mathematics/ICT - KMCE</a:t>
            </a:r>
            <a:endParaRPr lang="en-GB"/>
          </a:p>
        </p:txBody>
      </p:sp>
      <p:sp>
        <p:nvSpPr>
          <p:cNvPr id="1049118" name="Slide Number Placeholder 2"/>
          <p:cNvSpPr>
            <a:spLocks noGrp="1"/>
          </p:cNvSpPr>
          <p:nvPr>
            <p:ph type="sldNum" sz="quarter" idx="12"/>
          </p:nvPr>
        </p:nvSpPr>
        <p:spPr/>
        <p:txBody>
          <a:bodyPr/>
          <a:p>
            <a:fld id="{ED16614D-C76D-436E-898C-B0588749FA22}" type="slidenum">
              <a:rPr lang="en-GB" smtClean="0"/>
              <a:t>115</a:t>
            </a:fld>
            <a:endParaRPr lang="en-GB"/>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119" name="Rectangle 2"/>
          <p:cNvSpPr>
            <a:spLocks noGrp="1" noChangeArrowheads="1"/>
          </p:cNvSpPr>
          <p:nvPr>
            <p:ph type="title"/>
          </p:nvPr>
        </p:nvSpPr>
        <p:spPr>
          <a:xfrm>
            <a:off x="2819405" y="228600"/>
            <a:ext cx="6934195" cy="1143000"/>
          </a:xfrm>
        </p:spPr>
        <p:txBody>
          <a:bodyPr>
            <a:normAutofit fontScale="90000"/>
          </a:bodyPr>
          <a:p>
            <a:r>
              <a:t>Using Drill and Practice  Software in Teaching</a:t>
            </a:r>
          </a:p>
        </p:txBody>
      </p:sp>
      <p:sp>
        <p:nvSpPr>
          <p:cNvPr id="1049120" name="Rectangle 3"/>
          <p:cNvSpPr>
            <a:spLocks noGrp="1" noChangeArrowheads="1"/>
          </p:cNvSpPr>
          <p:nvPr>
            <p:ph idx="1"/>
          </p:nvPr>
        </p:nvSpPr>
        <p:spPr>
          <a:xfrm>
            <a:off x="3352801" y="1904995"/>
            <a:ext cx="6705595" cy="4572000"/>
          </a:xfrm>
        </p:spPr>
        <p:txBody>
          <a:bodyPr/>
          <a:p>
            <a:r>
              <a:t>Immediate feedback</a:t>
            </a:r>
          </a:p>
          <a:p>
            <a:r>
              <a:t>Motivation</a:t>
            </a:r>
          </a:p>
          <a:p>
            <a:r>
              <a:t>Saving teacher time</a:t>
            </a:r>
          </a:p>
          <a:p>
            <a:r>
              <a:t>In place of or supplemental to worksheets and homework</a:t>
            </a:r>
          </a:p>
          <a:p>
            <a:r>
              <a:t>In preparation for tests</a:t>
            </a:r>
          </a:p>
        </p:txBody>
      </p:sp>
      <p:sp>
        <p:nvSpPr>
          <p:cNvPr id="1049121" name="Footer Placeholder 1"/>
          <p:cNvSpPr>
            <a:spLocks noGrp="1"/>
          </p:cNvSpPr>
          <p:nvPr>
            <p:ph type="ftr" sz="quarter" idx="11"/>
          </p:nvPr>
        </p:nvSpPr>
        <p:spPr/>
        <p:txBody>
          <a:bodyPr/>
          <a:p>
            <a:r>
              <a:rPr lang="en-US"/>
              <a:t>Department of Mathematics/ICT - KMCE</a:t>
            </a:r>
            <a:endParaRPr lang="en-GB"/>
          </a:p>
        </p:txBody>
      </p:sp>
      <p:sp>
        <p:nvSpPr>
          <p:cNvPr id="1049122" name="Slide Number Placeholder 2"/>
          <p:cNvSpPr>
            <a:spLocks noGrp="1"/>
          </p:cNvSpPr>
          <p:nvPr>
            <p:ph type="sldNum" sz="quarter" idx="12"/>
          </p:nvPr>
        </p:nvSpPr>
        <p:spPr/>
        <p:txBody>
          <a:bodyPr/>
          <a:p>
            <a:fld id="{ED16614D-C76D-436E-898C-B0588749FA22}" type="slidenum">
              <a:rPr lang="en-GB" smtClean="0"/>
              <a:t>116</a:t>
            </a:fld>
            <a:endParaRPr lang="en-GB"/>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123" name="Rectangle 2"/>
          <p:cNvSpPr>
            <a:spLocks noGrp="1" noChangeArrowheads="1"/>
          </p:cNvSpPr>
          <p:nvPr>
            <p:ph type="title"/>
          </p:nvPr>
        </p:nvSpPr>
        <p:spPr>
          <a:xfrm>
            <a:off x="3352800" y="0"/>
            <a:ext cx="5943600" cy="1143000"/>
          </a:xfrm>
        </p:spPr>
        <p:txBody>
          <a:bodyPr/>
          <a:p>
            <a:r>
              <a:t>Tutorial Activities</a:t>
            </a:r>
          </a:p>
        </p:txBody>
      </p:sp>
      <p:sp>
        <p:nvSpPr>
          <p:cNvPr id="1049124" name="Rectangle 3"/>
          <p:cNvSpPr>
            <a:spLocks noGrp="1" noChangeArrowheads="1"/>
          </p:cNvSpPr>
          <p:nvPr>
            <p:ph idx="1"/>
          </p:nvPr>
        </p:nvSpPr>
        <p:spPr/>
        <p:txBody>
          <a:bodyPr>
            <a:normAutofit/>
          </a:bodyPr>
          <a:p>
            <a:r>
              <a:t>Tutorials are used to deliver entire instructional sequences similar to a teacher’s classroom instruction.</a:t>
            </a:r>
          </a:p>
          <a:p/>
          <a:p>
            <a:r>
              <a:t>Courseware focuses on the </a:t>
            </a:r>
            <a:r>
              <a:rPr i="1"/>
              <a:t>acquisition stage of learning.</a:t>
            </a:r>
          </a:p>
          <a:p>
            <a:endParaRPr i="1"/>
          </a:p>
          <a:p>
            <a:r>
              <a:t>Tutorials are often categorized as linear and branching (Alessi and Trollip,1991).</a:t>
            </a:r>
          </a:p>
        </p:txBody>
      </p:sp>
      <p:sp>
        <p:nvSpPr>
          <p:cNvPr id="1049125" name="Footer Placeholder 1"/>
          <p:cNvSpPr>
            <a:spLocks noGrp="1"/>
          </p:cNvSpPr>
          <p:nvPr>
            <p:ph type="ftr" sz="quarter" idx="11"/>
          </p:nvPr>
        </p:nvSpPr>
        <p:spPr/>
        <p:txBody>
          <a:bodyPr/>
          <a:p>
            <a:r>
              <a:rPr lang="en-US"/>
              <a:t>Department of Mathematics/ICT - KMCE</a:t>
            </a:r>
            <a:endParaRPr lang="en-GB"/>
          </a:p>
        </p:txBody>
      </p:sp>
      <p:sp>
        <p:nvSpPr>
          <p:cNvPr id="1049126" name="Slide Number Placeholder 2"/>
          <p:cNvSpPr>
            <a:spLocks noGrp="1"/>
          </p:cNvSpPr>
          <p:nvPr>
            <p:ph type="sldNum" sz="quarter" idx="12"/>
          </p:nvPr>
        </p:nvSpPr>
        <p:spPr/>
        <p:txBody>
          <a:bodyPr/>
          <a:p>
            <a:fld id="{ED16614D-C76D-436E-898C-B0588749FA22}" type="slidenum">
              <a:rPr lang="en-GB" smtClean="0"/>
              <a:t>117</a:t>
            </a:fld>
            <a:endParaRPr lang="en-GB"/>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9127" name="Rectangle 2"/>
          <p:cNvSpPr>
            <a:spLocks noGrp="1" noChangeArrowheads="1"/>
          </p:cNvSpPr>
          <p:nvPr>
            <p:ph type="title"/>
          </p:nvPr>
        </p:nvSpPr>
        <p:spPr>
          <a:xfrm>
            <a:off x="2285995" y="228600"/>
            <a:ext cx="7772400" cy="838204"/>
          </a:xfrm>
        </p:spPr>
        <p:txBody>
          <a:bodyPr/>
          <a:p>
            <a:r>
              <a:t>	Tutorial Activities( cont.)</a:t>
            </a:r>
          </a:p>
        </p:txBody>
      </p:sp>
      <p:sp>
        <p:nvSpPr>
          <p:cNvPr id="1049128" name="Rectangle 3"/>
          <p:cNvSpPr>
            <a:spLocks noGrp="1" noChangeArrowheads="1"/>
          </p:cNvSpPr>
          <p:nvPr>
            <p:ph idx="1"/>
          </p:nvPr>
        </p:nvSpPr>
        <p:spPr>
          <a:xfrm>
            <a:off x="1752600" y="1676395"/>
            <a:ext cx="8915400" cy="3810004"/>
          </a:xfrm>
        </p:spPr>
        <p:txBody>
          <a:bodyPr>
            <a:normAutofit/>
          </a:bodyPr>
          <a:p>
            <a:r>
              <a:t>A linear tutorial gives its user the same instructional sequence of explanation, practice, and feedback regardless of differences in user performance (IETIT p.89).</a:t>
            </a:r>
          </a:p>
          <a:p/>
          <a:p>
            <a:r>
              <a:t>Some tutorials have computer-management capabilities. Data collection and management features make tutorials more useful to teachers.</a:t>
            </a:r>
          </a:p>
          <a:p/>
        </p:txBody>
      </p:sp>
      <p:sp>
        <p:nvSpPr>
          <p:cNvPr id="1049129" name="Footer Placeholder 1"/>
          <p:cNvSpPr>
            <a:spLocks noGrp="1"/>
          </p:cNvSpPr>
          <p:nvPr>
            <p:ph type="ftr" sz="quarter" idx="11"/>
          </p:nvPr>
        </p:nvSpPr>
        <p:spPr/>
        <p:txBody>
          <a:bodyPr/>
          <a:p>
            <a:r>
              <a:rPr lang="en-US"/>
              <a:t>Department of Mathematics/ICT - KMCE</a:t>
            </a:r>
            <a:endParaRPr lang="en-GB"/>
          </a:p>
        </p:txBody>
      </p:sp>
      <p:sp>
        <p:nvSpPr>
          <p:cNvPr id="1049130" name="Slide Number Placeholder 2"/>
          <p:cNvSpPr>
            <a:spLocks noGrp="1"/>
          </p:cNvSpPr>
          <p:nvPr>
            <p:ph type="sldNum" sz="quarter" idx="12"/>
          </p:nvPr>
        </p:nvSpPr>
        <p:spPr/>
        <p:txBody>
          <a:bodyPr/>
          <a:p>
            <a:fld id="{ED16614D-C76D-436E-898C-B0588749FA22}" type="slidenum">
              <a:rPr lang="en-GB" smtClean="0"/>
              <a:t>118</a:t>
            </a:fld>
            <a:endParaRPr lang="en-GB"/>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131" name="Rectangle 2"/>
          <p:cNvSpPr>
            <a:spLocks noGrp="1" noChangeArrowheads="1"/>
          </p:cNvSpPr>
          <p:nvPr>
            <p:ph type="title"/>
          </p:nvPr>
        </p:nvSpPr>
        <p:spPr/>
        <p:txBody>
          <a:bodyPr>
            <a:normAutofit/>
          </a:bodyPr>
          <a:p>
            <a:r>
              <a:t>	The Elements of Well-Designed Tutorial Programs</a:t>
            </a:r>
          </a:p>
        </p:txBody>
      </p:sp>
      <p:sp>
        <p:nvSpPr>
          <p:cNvPr id="1049132" name="Rectangle 3"/>
          <p:cNvSpPr>
            <a:spLocks noGrp="1" noChangeArrowheads="1"/>
          </p:cNvSpPr>
          <p:nvPr>
            <p:ph idx="1"/>
          </p:nvPr>
        </p:nvSpPr>
        <p:spPr>
          <a:xfrm>
            <a:off x="1828796" y="1676395"/>
            <a:ext cx="8534395" cy="4572000"/>
          </a:xfrm>
        </p:spPr>
        <p:txBody>
          <a:bodyPr>
            <a:normAutofit/>
          </a:bodyPr>
          <a:p>
            <a:r>
              <a:t>Tutorials are geared toward learners who can read fairly well and  usually older students or adults.</a:t>
            </a:r>
          </a:p>
          <a:p/>
          <a:p>
            <a:pPr lvl="1"/>
            <a:r>
              <a:t>Extensive interactivity.</a:t>
            </a:r>
          </a:p>
          <a:p>
            <a:pPr lvl="1"/>
            <a:r>
              <a:t>Thorough user control.</a:t>
            </a:r>
          </a:p>
          <a:p>
            <a:pPr lvl="1"/>
            <a:r>
              <a:t>Appropriate and comprehensive teaching sequences.</a:t>
            </a:r>
          </a:p>
          <a:p>
            <a:pPr lvl="1"/>
            <a:r>
              <a:t>Adequate answer-judging and feedback capabilities.</a:t>
            </a:r>
          </a:p>
          <a:p/>
        </p:txBody>
      </p:sp>
      <p:sp>
        <p:nvSpPr>
          <p:cNvPr id="1049133" name="Footer Placeholder 1"/>
          <p:cNvSpPr>
            <a:spLocks noGrp="1"/>
          </p:cNvSpPr>
          <p:nvPr>
            <p:ph type="ftr" sz="quarter" idx="11"/>
          </p:nvPr>
        </p:nvSpPr>
        <p:spPr/>
        <p:txBody>
          <a:bodyPr/>
          <a:p>
            <a:r>
              <a:rPr lang="en-US"/>
              <a:t>Department of Mathematics/ICT - KMCE</a:t>
            </a:r>
            <a:endParaRPr lang="en-GB"/>
          </a:p>
        </p:txBody>
      </p:sp>
      <p:sp>
        <p:nvSpPr>
          <p:cNvPr id="1049134" name="Slide Number Placeholder 2"/>
          <p:cNvSpPr>
            <a:spLocks noGrp="1"/>
          </p:cNvSpPr>
          <p:nvPr>
            <p:ph type="sldNum" sz="quarter" idx="12"/>
          </p:nvPr>
        </p:nvSpPr>
        <p:spPr/>
        <p:txBody>
          <a:bodyPr/>
          <a:p>
            <a:fld id="{ED16614D-C76D-436E-898C-B0588749FA22}" type="slidenum">
              <a:rPr lang="en-GB" smtClean="0"/>
              <a:t>119</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634" name="Title 1"/>
          <p:cNvSpPr>
            <a:spLocks noGrp="1"/>
          </p:cNvSpPr>
          <p:nvPr>
            <p:ph type="title"/>
          </p:nvPr>
        </p:nvSpPr>
        <p:spPr/>
        <p:txBody>
          <a:bodyPr/>
          <a:p>
            <a:r>
              <a:rPr b="1"/>
              <a:t>Interactive lectures </a:t>
            </a:r>
          </a:p>
        </p:txBody>
      </p:sp>
      <p:sp>
        <p:nvSpPr>
          <p:cNvPr id="1048635" name="Content Placeholder 2"/>
          <p:cNvSpPr>
            <a:spLocks noGrp="1"/>
          </p:cNvSpPr>
          <p:nvPr>
            <p:ph idx="1"/>
          </p:nvPr>
        </p:nvSpPr>
        <p:spPr>
          <a:xfrm>
            <a:off x="1981200" y="1600201"/>
            <a:ext cx="8229600" cy="4876795"/>
          </a:xfrm>
        </p:spPr>
        <p:txBody>
          <a:bodyPr>
            <a:normAutofit/>
          </a:bodyPr>
          <a:p>
            <a:r>
              <a:t>It fosters active learning by getting learners to engage with the content by answering a question, interpreting a case or situation, or solving a problem. </a:t>
            </a:r>
          </a:p>
          <a:p>
            <a:r>
              <a:t>The activities are designed to allow everyone to participate, and increase their chances of retaining what they are learning through immediate practice. </a:t>
            </a:r>
          </a:p>
          <a:p>
            <a:r>
              <a:t>For instructors or lecturers, the activities provide feedback on the level and extent of understanding of the topic. </a:t>
            </a:r>
          </a:p>
        </p:txBody>
      </p:sp>
      <p:sp>
        <p:nvSpPr>
          <p:cNvPr id="1048636" name="Footer Placeholder 3"/>
          <p:cNvSpPr>
            <a:spLocks noGrp="1"/>
          </p:cNvSpPr>
          <p:nvPr>
            <p:ph type="ftr" sz="quarter" idx="11"/>
          </p:nvPr>
        </p:nvSpPr>
        <p:spPr/>
        <p:txBody>
          <a:bodyPr/>
          <a:p>
            <a:r>
              <a:rPr lang="en-US"/>
              <a:t>Department of Mathematics/ICT - KMCE</a:t>
            </a:r>
            <a:endParaRPr lang="en-GB"/>
          </a:p>
        </p:txBody>
      </p:sp>
      <p:sp>
        <p:nvSpPr>
          <p:cNvPr id="1048637" name="Slide Number Placeholder 4"/>
          <p:cNvSpPr>
            <a:spLocks noGrp="1"/>
          </p:cNvSpPr>
          <p:nvPr>
            <p:ph type="sldNum" sz="quarter" idx="12"/>
          </p:nvPr>
        </p:nvSpPr>
        <p:spPr/>
        <p:txBody>
          <a:bodyPr/>
          <a:p>
            <a:fld id="{ED16614D-C76D-436E-898C-B0588749FA22}" type="slidenum">
              <a:rPr lang="en-GB" smtClean="0"/>
              <a:t>12</a:t>
            </a:fld>
            <a:endParaRPr lang="en-GB"/>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135" name="Rectangle 2"/>
          <p:cNvSpPr>
            <a:spLocks noGrp="1" noChangeArrowheads="1"/>
          </p:cNvSpPr>
          <p:nvPr>
            <p:ph type="title"/>
          </p:nvPr>
        </p:nvSpPr>
        <p:spPr>
          <a:xfrm>
            <a:off x="2209800" y="381004"/>
            <a:ext cx="7772400" cy="838204"/>
          </a:xfrm>
        </p:spPr>
        <p:txBody>
          <a:bodyPr/>
          <a:p>
            <a:r>
              <a:t>Tutorials</a:t>
            </a:r>
          </a:p>
        </p:txBody>
      </p:sp>
      <p:sp>
        <p:nvSpPr>
          <p:cNvPr id="1049136" name="Rectangle 3"/>
          <p:cNvSpPr>
            <a:spLocks noGrp="1" noChangeArrowheads="1"/>
          </p:cNvSpPr>
          <p:nvPr>
            <p:ph idx="1"/>
          </p:nvPr>
        </p:nvSpPr>
        <p:spPr>
          <a:xfrm>
            <a:off x="1828796" y="1676395"/>
            <a:ext cx="8534395" cy="4343400"/>
          </a:xfrm>
        </p:spPr>
        <p:txBody>
          <a:bodyPr>
            <a:normAutofit/>
          </a:bodyPr>
          <a:p>
            <a:r>
              <a:t>Tutorials (teacher-directed methods) deliver traditional instruction in skills rather than letting students create learning experiences through generative exercises and project development.</a:t>
            </a:r>
          </a:p>
          <a:p>
            <a:r>
              <a:rPr i="1" u="sng"/>
              <a:t>Tutorials in Teaching:</a:t>
            </a:r>
          </a:p>
          <a:p>
            <a:pPr>
              <a:buNone/>
            </a:pPr>
            <a:r>
              <a:t>	1. Self-paced reviews of instruction</a:t>
            </a:r>
          </a:p>
          <a:p>
            <a:pPr>
              <a:buNone/>
            </a:pPr>
            <a:r>
              <a:t>	2. An alternative learning strategy.</a:t>
            </a:r>
          </a:p>
          <a:p>
            <a:pPr>
              <a:buNone/>
            </a:pPr>
            <a:r>
              <a:t>	3. Permit instruction when teachers are 			unavailable. </a:t>
            </a:r>
          </a:p>
        </p:txBody>
      </p:sp>
      <p:sp>
        <p:nvSpPr>
          <p:cNvPr id="1049137" name="Footer Placeholder 1"/>
          <p:cNvSpPr>
            <a:spLocks noGrp="1"/>
          </p:cNvSpPr>
          <p:nvPr>
            <p:ph type="ftr" sz="quarter" idx="11"/>
          </p:nvPr>
        </p:nvSpPr>
        <p:spPr/>
        <p:txBody>
          <a:bodyPr/>
          <a:p>
            <a:r>
              <a:rPr lang="en-US"/>
              <a:t>Department of Mathematics/ICT - KMCE</a:t>
            </a:r>
            <a:endParaRPr lang="en-GB"/>
          </a:p>
        </p:txBody>
      </p:sp>
      <p:sp>
        <p:nvSpPr>
          <p:cNvPr id="1049138" name="Slide Number Placeholder 2"/>
          <p:cNvSpPr>
            <a:spLocks noGrp="1"/>
          </p:cNvSpPr>
          <p:nvPr>
            <p:ph type="sldNum" sz="quarter" idx="12"/>
          </p:nvPr>
        </p:nvSpPr>
        <p:spPr/>
        <p:txBody>
          <a:bodyPr/>
          <a:p>
            <a:fld id="{ED16614D-C76D-436E-898C-B0588749FA22}" type="slidenum">
              <a:rPr lang="en-GB" smtClean="0"/>
              <a:t>120</a:t>
            </a:fld>
            <a:endParaRPr lang="en-GB"/>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139" name="Rectangle 2"/>
          <p:cNvSpPr>
            <a:spLocks noGrp="1" noChangeArrowheads="1"/>
          </p:cNvSpPr>
          <p:nvPr>
            <p:ph type="title"/>
          </p:nvPr>
        </p:nvSpPr>
        <p:spPr>
          <a:xfrm>
            <a:off x="2819404" y="304795"/>
            <a:ext cx="7086600" cy="914400"/>
          </a:xfrm>
        </p:spPr>
        <p:txBody>
          <a:bodyPr/>
          <a:p>
            <a:r>
              <a:t>Simulation Activities</a:t>
            </a:r>
          </a:p>
        </p:txBody>
      </p:sp>
      <p:sp>
        <p:nvSpPr>
          <p:cNvPr id="1049140" name="Rectangle 3"/>
          <p:cNvSpPr>
            <a:spLocks noGrp="1" noChangeArrowheads="1"/>
          </p:cNvSpPr>
          <p:nvPr>
            <p:ph idx="1"/>
          </p:nvPr>
        </p:nvSpPr>
        <p:spPr/>
        <p:txBody>
          <a:bodyPr>
            <a:normAutofit/>
          </a:bodyPr>
          <a:p>
            <a:r>
              <a:t>A simulation is a computerized model of a real or imagined system designed to teach how a certain system or a similar one works(IETIT p93).</a:t>
            </a:r>
          </a:p>
          <a:p/>
          <a:p>
            <a:r>
              <a:t>Simulations differ from tutorial and drill and practice activities because they provide less structured and more learner-directed activities.</a:t>
            </a:r>
          </a:p>
        </p:txBody>
      </p:sp>
      <p:sp>
        <p:nvSpPr>
          <p:cNvPr id="1049141" name="Footer Placeholder 1"/>
          <p:cNvSpPr>
            <a:spLocks noGrp="1"/>
          </p:cNvSpPr>
          <p:nvPr>
            <p:ph type="ftr" sz="quarter" idx="11"/>
          </p:nvPr>
        </p:nvSpPr>
        <p:spPr/>
        <p:txBody>
          <a:bodyPr/>
          <a:p>
            <a:r>
              <a:rPr lang="en-US"/>
              <a:t>Department of Mathematics/ICT - KMCE</a:t>
            </a:r>
            <a:endParaRPr lang="en-GB"/>
          </a:p>
        </p:txBody>
      </p:sp>
      <p:sp>
        <p:nvSpPr>
          <p:cNvPr id="1049142" name="Slide Number Placeholder 2"/>
          <p:cNvSpPr>
            <a:spLocks noGrp="1"/>
          </p:cNvSpPr>
          <p:nvPr>
            <p:ph type="sldNum" sz="quarter" idx="12"/>
          </p:nvPr>
        </p:nvSpPr>
        <p:spPr/>
        <p:txBody>
          <a:bodyPr/>
          <a:p>
            <a:fld id="{ED16614D-C76D-436E-898C-B0588749FA22}" type="slidenum">
              <a:rPr lang="en-GB" smtClean="0"/>
              <a:t>121</a:t>
            </a:fld>
            <a:endParaRPr lang="en-GB"/>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143" name="Rectangle 2"/>
          <p:cNvSpPr>
            <a:spLocks noGrp="1" noChangeArrowheads="1"/>
          </p:cNvSpPr>
          <p:nvPr>
            <p:ph type="title"/>
          </p:nvPr>
        </p:nvSpPr>
        <p:spPr>
          <a:xfrm>
            <a:off x="2057395" y="0"/>
            <a:ext cx="7772400" cy="1143000"/>
          </a:xfrm>
        </p:spPr>
        <p:txBody>
          <a:bodyPr/>
          <a:p>
            <a:r>
              <a:t>	Types of Simulations</a:t>
            </a:r>
          </a:p>
        </p:txBody>
      </p:sp>
      <p:sp>
        <p:nvSpPr>
          <p:cNvPr id="1049144" name="Rectangle 3"/>
          <p:cNvSpPr>
            <a:spLocks noGrp="1" noChangeArrowheads="1"/>
          </p:cNvSpPr>
          <p:nvPr>
            <p:ph idx="1"/>
          </p:nvPr>
        </p:nvSpPr>
        <p:spPr>
          <a:xfrm>
            <a:off x="2285995" y="1524004"/>
            <a:ext cx="7772400" cy="4267204"/>
          </a:xfrm>
        </p:spPr>
        <p:txBody>
          <a:bodyPr>
            <a:normAutofit fontScale="92500" lnSpcReduction="10000"/>
          </a:bodyPr>
          <a:p>
            <a:r>
              <a:rPr u="sng"/>
              <a:t>Physical simulations</a:t>
            </a:r>
            <a:r>
              <a:t>: </a:t>
            </a:r>
          </a:p>
          <a:p>
            <a:pPr>
              <a:buNone/>
            </a:pPr>
            <a:r>
              <a:t>   		Users manipulate objects</a:t>
            </a:r>
          </a:p>
          <a:p>
            <a:r>
              <a:rPr u="sng"/>
              <a:t>Process simulations</a:t>
            </a:r>
            <a:r>
              <a:t>:</a:t>
            </a:r>
          </a:p>
          <a:p>
            <a:pPr>
              <a:buNone/>
            </a:pPr>
            <a:r>
              <a:t>   		Usually use for biological simulations</a:t>
            </a:r>
          </a:p>
          <a:p>
            <a:r>
              <a:rPr u="sng"/>
              <a:t>Procedural simulations:</a:t>
            </a:r>
            <a:r>
              <a:t> </a:t>
            </a:r>
          </a:p>
          <a:p>
            <a:pPr>
              <a:buNone/>
            </a:pPr>
            <a:r>
              <a:t>    	Used for medical or mechanical 			problems and flight simulators</a:t>
            </a:r>
          </a:p>
          <a:p>
            <a:r>
              <a:rPr u="sng"/>
              <a:t>Situational simulations:</a:t>
            </a:r>
          </a:p>
          <a:p>
            <a:pPr>
              <a:buNone/>
            </a:pPr>
            <a:r>
              <a:t>		Hypothetical problem situations &amp; 		reactions to them</a:t>
            </a:r>
          </a:p>
        </p:txBody>
      </p:sp>
      <p:sp>
        <p:nvSpPr>
          <p:cNvPr id="1049145" name="Footer Placeholder 1"/>
          <p:cNvSpPr>
            <a:spLocks noGrp="1"/>
          </p:cNvSpPr>
          <p:nvPr>
            <p:ph type="ftr" sz="quarter" idx="11"/>
          </p:nvPr>
        </p:nvSpPr>
        <p:spPr/>
        <p:txBody>
          <a:bodyPr/>
          <a:p>
            <a:r>
              <a:rPr lang="en-US"/>
              <a:t>Department of Mathematics/ICT - KMCE</a:t>
            </a:r>
            <a:endParaRPr lang="en-GB"/>
          </a:p>
        </p:txBody>
      </p:sp>
      <p:sp>
        <p:nvSpPr>
          <p:cNvPr id="1049146" name="Slide Number Placeholder 2"/>
          <p:cNvSpPr>
            <a:spLocks noGrp="1"/>
          </p:cNvSpPr>
          <p:nvPr>
            <p:ph type="sldNum" sz="quarter" idx="12"/>
          </p:nvPr>
        </p:nvSpPr>
        <p:spPr/>
        <p:txBody>
          <a:bodyPr/>
          <a:p>
            <a:fld id="{ED16614D-C76D-436E-898C-B0588749FA22}" type="slidenum">
              <a:rPr lang="en-GB" smtClean="0"/>
              <a:t>122</a:t>
            </a:fld>
            <a:endParaRPr lang="en-GB"/>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147" name="Rectangle 2"/>
          <p:cNvSpPr>
            <a:spLocks noGrp="1" noChangeArrowheads="1"/>
          </p:cNvSpPr>
          <p:nvPr>
            <p:ph type="title"/>
          </p:nvPr>
        </p:nvSpPr>
        <p:spPr>
          <a:xfrm>
            <a:off x="2514595" y="228600"/>
            <a:ext cx="7467604" cy="1143000"/>
          </a:xfrm>
        </p:spPr>
        <p:txBody>
          <a:bodyPr>
            <a:normAutofit fontScale="90000"/>
          </a:bodyPr>
          <a:p>
            <a:r>
              <a:t>Using Simulations in 			Teaching</a:t>
            </a:r>
          </a:p>
        </p:txBody>
      </p:sp>
      <p:sp>
        <p:nvSpPr>
          <p:cNvPr id="1049148" name="Rectangle 3"/>
          <p:cNvSpPr>
            <a:spLocks noGrp="1" noChangeArrowheads="1"/>
          </p:cNvSpPr>
          <p:nvPr>
            <p:ph idx="1"/>
          </p:nvPr>
        </p:nvSpPr>
        <p:spPr>
          <a:xfrm>
            <a:off x="1828795" y="1447795"/>
            <a:ext cx="8610604" cy="4114800"/>
          </a:xfrm>
        </p:spPr>
        <p:txBody>
          <a:bodyPr>
            <a:normAutofit/>
          </a:bodyPr>
          <a:p>
            <a:pPr lvl="1"/>
            <a:r>
              <a:t>Compress time.</a:t>
            </a:r>
          </a:p>
          <a:p>
            <a:pPr lvl="1"/>
            <a:r>
              <a:t>Slow down processes.</a:t>
            </a:r>
          </a:p>
          <a:p>
            <a:pPr lvl="1"/>
            <a:r>
              <a:t>Get students involved.</a:t>
            </a:r>
          </a:p>
          <a:p>
            <a:pPr lvl="1"/>
            <a:r>
              <a:t>Make experimentation safe.</a:t>
            </a:r>
          </a:p>
          <a:p>
            <a:pPr lvl="1"/>
            <a:r>
              <a:t>Make the impossible possible.</a:t>
            </a:r>
          </a:p>
          <a:p>
            <a:pPr lvl="1"/>
            <a:r>
              <a:t>Save money and other resources.</a:t>
            </a:r>
          </a:p>
          <a:p>
            <a:pPr lvl="1"/>
            <a:r>
              <a:t>Repeat with variations.</a:t>
            </a:r>
          </a:p>
          <a:p>
            <a:pPr lvl="1"/>
            <a:r>
              <a:t>Make situations controllable.</a:t>
            </a:r>
          </a:p>
          <a:p>
            <a:pPr lvl="1"/>
            <a:r>
              <a:t>Supplement or replace lab experiments.</a:t>
            </a:r>
          </a:p>
        </p:txBody>
      </p:sp>
      <p:sp>
        <p:nvSpPr>
          <p:cNvPr id="1049149" name="Footer Placeholder 1"/>
          <p:cNvSpPr>
            <a:spLocks noGrp="1"/>
          </p:cNvSpPr>
          <p:nvPr>
            <p:ph type="ftr" sz="quarter" idx="11"/>
          </p:nvPr>
        </p:nvSpPr>
        <p:spPr/>
        <p:txBody>
          <a:bodyPr/>
          <a:p>
            <a:r>
              <a:rPr lang="en-US"/>
              <a:t>Department of Mathematics/ICT - KMCE</a:t>
            </a:r>
            <a:endParaRPr lang="en-GB"/>
          </a:p>
        </p:txBody>
      </p:sp>
      <p:sp>
        <p:nvSpPr>
          <p:cNvPr id="1049150" name="Slide Number Placeholder 2"/>
          <p:cNvSpPr>
            <a:spLocks noGrp="1"/>
          </p:cNvSpPr>
          <p:nvPr>
            <p:ph type="sldNum" sz="quarter" idx="12"/>
          </p:nvPr>
        </p:nvSpPr>
        <p:spPr/>
        <p:txBody>
          <a:bodyPr/>
          <a:p>
            <a:fld id="{ED16614D-C76D-436E-898C-B0588749FA22}" type="slidenum">
              <a:rPr lang="en-GB" smtClean="0"/>
              <a:t>123</a:t>
            </a:fld>
            <a:endParaRPr lang="en-GB"/>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9151" name="Rectangle 2"/>
          <p:cNvSpPr>
            <a:spLocks noGrp="1" noChangeArrowheads="1"/>
          </p:cNvSpPr>
          <p:nvPr>
            <p:ph type="title"/>
          </p:nvPr>
        </p:nvSpPr>
        <p:spPr>
          <a:xfrm>
            <a:off x="2209801" y="228600"/>
            <a:ext cx="6934195" cy="1143000"/>
          </a:xfrm>
        </p:spPr>
        <p:txBody>
          <a:bodyPr/>
          <a:p>
            <a:r>
              <a:t>	Instructional Games</a:t>
            </a:r>
          </a:p>
        </p:txBody>
      </p:sp>
      <p:sp>
        <p:nvSpPr>
          <p:cNvPr id="1049152" name="Rectangle 3"/>
          <p:cNvSpPr>
            <a:spLocks noGrp="1" noChangeArrowheads="1"/>
          </p:cNvSpPr>
          <p:nvPr>
            <p:ph idx="1"/>
          </p:nvPr>
        </p:nvSpPr>
        <p:spPr/>
        <p:txBody>
          <a:bodyPr/>
          <a:p>
            <a:r>
              <a:t>Games are usually listed as a separate form of courseware because their instructional connotation to students is slightly different. (IETIT p99).</a:t>
            </a:r>
          </a:p>
          <a:p/>
          <a:p>
            <a:r>
              <a:t>The function of a games is to hold student’s attention or supply a reward for accomplishing other activities.</a:t>
            </a:r>
          </a:p>
          <a:p/>
        </p:txBody>
      </p:sp>
      <p:sp>
        <p:nvSpPr>
          <p:cNvPr id="1049153" name="Footer Placeholder 1"/>
          <p:cNvSpPr>
            <a:spLocks noGrp="1"/>
          </p:cNvSpPr>
          <p:nvPr>
            <p:ph type="ftr" sz="quarter" idx="11"/>
          </p:nvPr>
        </p:nvSpPr>
        <p:spPr/>
        <p:txBody>
          <a:bodyPr/>
          <a:p>
            <a:r>
              <a:rPr lang="en-US"/>
              <a:t>Department of Mathematics/ICT - KMCE</a:t>
            </a:r>
            <a:endParaRPr lang="en-GB"/>
          </a:p>
        </p:txBody>
      </p:sp>
      <p:sp>
        <p:nvSpPr>
          <p:cNvPr id="1049154" name="Slide Number Placeholder 2"/>
          <p:cNvSpPr>
            <a:spLocks noGrp="1"/>
          </p:cNvSpPr>
          <p:nvPr>
            <p:ph type="sldNum" sz="quarter" idx="12"/>
          </p:nvPr>
        </p:nvSpPr>
        <p:spPr/>
        <p:txBody>
          <a:bodyPr/>
          <a:p>
            <a:fld id="{ED16614D-C76D-436E-898C-B0588749FA22}" type="slidenum">
              <a:rPr lang="en-GB" smtClean="0"/>
              <a:t>124</a:t>
            </a:fld>
            <a:endParaRPr lang="en-GB"/>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155" name="Rectangle 2"/>
          <p:cNvSpPr>
            <a:spLocks noGrp="1" noChangeArrowheads="1"/>
          </p:cNvSpPr>
          <p:nvPr>
            <p:ph type="title"/>
          </p:nvPr>
        </p:nvSpPr>
        <p:spPr>
          <a:xfrm>
            <a:off x="3276604" y="0"/>
            <a:ext cx="5638804" cy="1143000"/>
          </a:xfrm>
        </p:spPr>
        <p:txBody>
          <a:bodyPr/>
          <a:p>
            <a:r>
              <a:t>Types of Games</a:t>
            </a:r>
          </a:p>
        </p:txBody>
      </p:sp>
      <p:sp>
        <p:nvSpPr>
          <p:cNvPr id="1049156" name="Rectangle 3"/>
          <p:cNvSpPr>
            <a:spLocks noGrp="1" noChangeArrowheads="1"/>
          </p:cNvSpPr>
          <p:nvPr>
            <p:ph idx="1"/>
          </p:nvPr>
        </p:nvSpPr>
        <p:spPr>
          <a:xfrm>
            <a:off x="4114795" y="1676395"/>
            <a:ext cx="3657600" cy="4114800"/>
          </a:xfrm>
        </p:spPr>
        <p:txBody>
          <a:bodyPr>
            <a:normAutofit fontScale="92857" lnSpcReduction="10000"/>
          </a:bodyPr>
          <a:p>
            <a:r>
              <a:t>Adventure</a:t>
            </a:r>
          </a:p>
          <a:p>
            <a:r>
              <a:t>Arcade</a:t>
            </a:r>
          </a:p>
          <a:p>
            <a:r>
              <a:t>Board</a:t>
            </a:r>
          </a:p>
          <a:p>
            <a:r>
              <a:t>Cards </a:t>
            </a:r>
          </a:p>
          <a:p>
            <a:r>
              <a:t>Combat</a:t>
            </a:r>
          </a:p>
          <a:p>
            <a:r>
              <a:t>Logic </a:t>
            </a:r>
          </a:p>
          <a:p>
            <a:r>
              <a:t>Role-playing </a:t>
            </a:r>
          </a:p>
          <a:p>
            <a:r>
              <a:t>TV quizzes.</a:t>
            </a:r>
          </a:p>
          <a:p>
            <a:r>
              <a:t>Word </a:t>
            </a:r>
          </a:p>
          <a:p/>
        </p:txBody>
      </p:sp>
      <p:sp>
        <p:nvSpPr>
          <p:cNvPr id="1049157" name="Footer Placeholder 1"/>
          <p:cNvSpPr>
            <a:spLocks noGrp="1"/>
          </p:cNvSpPr>
          <p:nvPr>
            <p:ph type="ftr" sz="quarter" idx="11"/>
          </p:nvPr>
        </p:nvSpPr>
        <p:spPr/>
        <p:txBody>
          <a:bodyPr/>
          <a:p>
            <a:r>
              <a:rPr lang="en-US"/>
              <a:t>Department of Mathematics/ICT - KMCE</a:t>
            </a:r>
            <a:endParaRPr lang="en-GB"/>
          </a:p>
        </p:txBody>
      </p:sp>
      <p:sp>
        <p:nvSpPr>
          <p:cNvPr id="1049158" name="Slide Number Placeholder 2"/>
          <p:cNvSpPr>
            <a:spLocks noGrp="1"/>
          </p:cNvSpPr>
          <p:nvPr>
            <p:ph type="sldNum" sz="quarter" idx="12"/>
          </p:nvPr>
        </p:nvSpPr>
        <p:spPr/>
        <p:txBody>
          <a:bodyPr/>
          <a:p>
            <a:fld id="{ED16614D-C76D-436E-898C-B0588749FA22}" type="slidenum">
              <a:rPr lang="en-GB" smtClean="0"/>
              <a:t>125</a:t>
            </a:fld>
            <a:endParaRPr lang="en-GB"/>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159" name="Rectangle 2"/>
          <p:cNvSpPr>
            <a:spLocks noGrp="1" noChangeArrowheads="1"/>
          </p:cNvSpPr>
          <p:nvPr>
            <p:ph type="title"/>
          </p:nvPr>
        </p:nvSpPr>
        <p:spPr/>
        <p:txBody>
          <a:bodyPr/>
          <a:p>
            <a:r>
              <a:t>Instructional Game Issues</a:t>
            </a:r>
          </a:p>
        </p:txBody>
      </p:sp>
      <p:sp>
        <p:nvSpPr>
          <p:cNvPr id="1049160" name="Rectangle 3"/>
          <p:cNvSpPr>
            <a:spLocks noGrp="1" noChangeArrowheads="1"/>
          </p:cNvSpPr>
          <p:nvPr>
            <p:ph idx="1"/>
          </p:nvPr>
        </p:nvSpPr>
        <p:spPr>
          <a:xfrm>
            <a:off x="2362204" y="2133595"/>
            <a:ext cx="7772400" cy="4114800"/>
          </a:xfrm>
        </p:spPr>
        <p:txBody>
          <a:bodyPr>
            <a:normAutofit/>
          </a:bodyPr>
          <a:p>
            <a:r>
              <a:t>Many educators believe that games, especially computer-based ones, are overused and misused (McGinley, 1990).</a:t>
            </a:r>
          </a:p>
          <a:p/>
          <a:p>
            <a:r>
              <a:t>Others believe that games convince students that they are “escaping from learning,” and games draw attention away from learning.</a:t>
            </a:r>
          </a:p>
          <a:p/>
        </p:txBody>
      </p:sp>
      <p:sp>
        <p:nvSpPr>
          <p:cNvPr id="1049161" name="Footer Placeholder 1"/>
          <p:cNvSpPr>
            <a:spLocks noGrp="1"/>
          </p:cNvSpPr>
          <p:nvPr>
            <p:ph type="ftr" sz="quarter" idx="11"/>
          </p:nvPr>
        </p:nvSpPr>
        <p:spPr/>
        <p:txBody>
          <a:bodyPr/>
          <a:p>
            <a:r>
              <a:rPr lang="en-US"/>
              <a:t>Department of Mathematics/ICT - KMCE</a:t>
            </a:r>
            <a:endParaRPr lang="en-GB"/>
          </a:p>
        </p:txBody>
      </p:sp>
      <p:sp>
        <p:nvSpPr>
          <p:cNvPr id="1049162" name="Slide Number Placeholder 2"/>
          <p:cNvSpPr>
            <a:spLocks noGrp="1"/>
          </p:cNvSpPr>
          <p:nvPr>
            <p:ph type="sldNum" sz="quarter" idx="12"/>
          </p:nvPr>
        </p:nvSpPr>
        <p:spPr/>
        <p:txBody>
          <a:bodyPr/>
          <a:p>
            <a:fld id="{ED16614D-C76D-436E-898C-B0588749FA22}" type="slidenum">
              <a:rPr lang="en-GB" smtClean="0"/>
              <a:t>126</a:t>
            </a:fld>
            <a:endParaRPr lang="en-GB"/>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9163" name="Rectangle 2"/>
          <p:cNvSpPr>
            <a:spLocks noGrp="1" noChangeArrowheads="1"/>
          </p:cNvSpPr>
          <p:nvPr>
            <p:ph type="title"/>
          </p:nvPr>
        </p:nvSpPr>
        <p:spPr>
          <a:xfrm>
            <a:off x="1905004" y="0"/>
            <a:ext cx="8382004" cy="1371600"/>
          </a:xfrm>
        </p:spPr>
        <p:txBody>
          <a:bodyPr>
            <a:normAutofit/>
          </a:bodyPr>
          <a:p>
            <a:r>
              <a:t>Problems with Games &amp; Their 	Use in Teaching</a:t>
            </a:r>
          </a:p>
        </p:txBody>
      </p:sp>
      <p:sp>
        <p:nvSpPr>
          <p:cNvPr id="1049164" name="Rectangle 3"/>
          <p:cNvSpPr>
            <a:spLocks noGrp="1" noChangeArrowheads="1"/>
          </p:cNvSpPr>
          <p:nvPr>
            <p:ph idx="1"/>
          </p:nvPr>
        </p:nvSpPr>
        <p:spPr>
          <a:xfrm>
            <a:off x="1828795" y="1447795"/>
            <a:ext cx="8839204" cy="5410204"/>
          </a:xfrm>
        </p:spPr>
        <p:txBody>
          <a:bodyPr/>
          <a:p>
            <a:r>
              <a:t>Other teachers worry that students can become confused about which part of the activity is the game and which part is the skill they are learning.</a:t>
            </a:r>
          </a:p>
          <a:p/>
          <a:p>
            <a:r>
              <a:t>Difficulty transferring skills to nongame situations.</a:t>
            </a:r>
          </a:p>
          <a:p>
            <a:r>
              <a:rPr u="sng"/>
              <a:t>Teaching with Games:</a:t>
            </a:r>
          </a:p>
          <a:p>
            <a:pPr lvl="1"/>
            <a:r>
              <a:t>Replacement for worksheets and exercises</a:t>
            </a:r>
          </a:p>
          <a:p>
            <a:pPr lvl="1"/>
            <a:r>
              <a:t>Foster cooperation and group work</a:t>
            </a:r>
          </a:p>
          <a:p>
            <a:pPr lvl="1"/>
            <a:r>
              <a:t>As a reward</a:t>
            </a:r>
          </a:p>
        </p:txBody>
      </p:sp>
      <p:sp>
        <p:nvSpPr>
          <p:cNvPr id="1049165" name="Footer Placeholder 1"/>
          <p:cNvSpPr>
            <a:spLocks noGrp="1"/>
          </p:cNvSpPr>
          <p:nvPr>
            <p:ph type="ftr" sz="quarter" idx="11"/>
          </p:nvPr>
        </p:nvSpPr>
        <p:spPr/>
        <p:txBody>
          <a:bodyPr/>
          <a:p>
            <a:r>
              <a:rPr lang="en-US"/>
              <a:t>Department of Mathematics/ICT - KMCE</a:t>
            </a:r>
            <a:endParaRPr lang="en-GB"/>
          </a:p>
        </p:txBody>
      </p:sp>
      <p:sp>
        <p:nvSpPr>
          <p:cNvPr id="1049166" name="Slide Number Placeholder 2"/>
          <p:cNvSpPr>
            <a:spLocks noGrp="1"/>
          </p:cNvSpPr>
          <p:nvPr>
            <p:ph type="sldNum" sz="quarter" idx="12"/>
          </p:nvPr>
        </p:nvSpPr>
        <p:spPr/>
        <p:txBody>
          <a:bodyPr/>
          <a:p>
            <a:fld id="{ED16614D-C76D-436E-898C-B0588749FA22}" type="slidenum">
              <a:rPr lang="en-GB" smtClean="0"/>
              <a:t>127</a:t>
            </a:fld>
            <a:endParaRPr lang="en-GB"/>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9167" name="Rectangle 2"/>
          <p:cNvSpPr>
            <a:spLocks noGrp="1" noChangeArrowheads="1"/>
          </p:cNvSpPr>
          <p:nvPr>
            <p:ph type="title"/>
          </p:nvPr>
        </p:nvSpPr>
        <p:spPr>
          <a:xfrm>
            <a:off x="2209800" y="0"/>
            <a:ext cx="8458200" cy="1143000"/>
          </a:xfrm>
        </p:spPr>
        <p:txBody>
          <a:bodyPr/>
          <a:p>
            <a:r>
              <a:t>Problem-Solving Courseware </a:t>
            </a:r>
          </a:p>
        </p:txBody>
      </p:sp>
      <p:sp>
        <p:nvSpPr>
          <p:cNvPr id="1049168" name="Rectangle 3"/>
          <p:cNvSpPr>
            <a:spLocks noGrp="1" noChangeArrowheads="1"/>
          </p:cNvSpPr>
          <p:nvPr>
            <p:ph idx="1"/>
          </p:nvPr>
        </p:nvSpPr>
        <p:spPr/>
        <p:txBody>
          <a:bodyPr>
            <a:normAutofit/>
          </a:bodyPr>
          <a:p>
            <a:r>
              <a:t>Synonyms term for </a:t>
            </a:r>
            <a:r>
              <a:rPr i="1"/>
              <a:t>problem-solving</a:t>
            </a:r>
            <a:r>
              <a:t> include: critical thinking, thinking skills, higher level thinking, higher-order cognitive outcomes, reasoning, use of logic, decision making, and inference skills.</a:t>
            </a:r>
          </a:p>
          <a:p>
            <a:r>
              <a:t>Mayes(1992)- “ teaching-sequenced planning to solve problems to high ability learners could interfere with their own effective processing”(p101).</a:t>
            </a:r>
          </a:p>
        </p:txBody>
      </p:sp>
      <p:sp>
        <p:nvSpPr>
          <p:cNvPr id="1049169" name="Footer Placeholder 1"/>
          <p:cNvSpPr>
            <a:spLocks noGrp="1"/>
          </p:cNvSpPr>
          <p:nvPr>
            <p:ph type="ftr" sz="quarter" idx="11"/>
          </p:nvPr>
        </p:nvSpPr>
        <p:spPr/>
        <p:txBody>
          <a:bodyPr/>
          <a:p>
            <a:r>
              <a:rPr lang="en-US"/>
              <a:t>Department of Mathematics/ICT - KMCE</a:t>
            </a:r>
            <a:endParaRPr lang="en-GB"/>
          </a:p>
        </p:txBody>
      </p:sp>
      <p:sp>
        <p:nvSpPr>
          <p:cNvPr id="1049170" name="Slide Number Placeholder 2"/>
          <p:cNvSpPr>
            <a:spLocks noGrp="1"/>
          </p:cNvSpPr>
          <p:nvPr>
            <p:ph type="sldNum" sz="quarter" idx="12"/>
          </p:nvPr>
        </p:nvSpPr>
        <p:spPr/>
        <p:txBody>
          <a:bodyPr/>
          <a:p>
            <a:fld id="{ED16614D-C76D-436E-898C-B0588749FA22}" type="slidenum">
              <a:rPr lang="en-GB" smtClean="0"/>
              <a:t>128</a:t>
            </a:fld>
            <a:endParaRPr lang="en-GB"/>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171" name="Rectangle 2"/>
          <p:cNvSpPr>
            <a:spLocks noGrp="1" noChangeArrowheads="1"/>
          </p:cNvSpPr>
          <p:nvPr>
            <p:ph type="title"/>
          </p:nvPr>
        </p:nvSpPr>
        <p:spPr>
          <a:xfrm>
            <a:off x="2209800" y="228600"/>
            <a:ext cx="8229600" cy="1143000"/>
          </a:xfrm>
        </p:spPr>
        <p:txBody>
          <a:bodyPr>
            <a:normAutofit fontScale="90000"/>
          </a:bodyPr>
          <a:p>
            <a:r>
              <a:t>	Six Steps Help Teachers 	Integrate P-S Courseware</a:t>
            </a:r>
          </a:p>
        </p:txBody>
      </p:sp>
      <p:sp>
        <p:nvSpPr>
          <p:cNvPr id="1049172" name="Rectangle 3"/>
          <p:cNvSpPr>
            <a:spLocks noGrp="1" noChangeArrowheads="1"/>
          </p:cNvSpPr>
          <p:nvPr>
            <p:ph idx="1"/>
          </p:nvPr>
        </p:nvSpPr>
        <p:spPr>
          <a:xfrm>
            <a:off x="2209800" y="1676395"/>
            <a:ext cx="8458200" cy="4114800"/>
          </a:xfrm>
        </p:spPr>
        <p:txBody>
          <a:bodyPr>
            <a:normAutofit fontScale="92500" lnSpcReduction="20000"/>
          </a:bodyPr>
          <a:p>
            <a:pPr>
              <a:buNone/>
            </a:pPr>
            <a:r>
              <a:t>1. Identify problem-solving skills or general capabilities to build or foster:</a:t>
            </a:r>
          </a:p>
          <a:p>
            <a:pPr>
              <a:buNone/>
            </a:pPr>
            <a:r>
              <a:t>    a. Solving one or more kinds of content -</a:t>
            </a:r>
          </a:p>
          <a:p>
            <a:pPr>
              <a:buNone/>
            </a:pPr>
            <a:r>
              <a:t>        area problems.</a:t>
            </a:r>
          </a:p>
          <a:p>
            <a:pPr>
              <a:buNone/>
            </a:pPr>
            <a:r>
              <a:t>    b. Using a scientific approach to problem   </a:t>
            </a:r>
          </a:p>
          <a:p>
            <a:pPr>
              <a:buNone/>
            </a:pPr>
            <a:r>
              <a:t>        solving. </a:t>
            </a:r>
          </a:p>
          <a:p>
            <a:pPr>
              <a:buNone/>
            </a:pPr>
            <a:r>
              <a:t>    c. Components of problem solving.</a:t>
            </a:r>
          </a:p>
          <a:p>
            <a:pPr>
              <a:buNone/>
            </a:pPr>
          </a:p>
          <a:p>
            <a:pPr>
              <a:buNone/>
            </a:pPr>
            <a:r>
              <a:t>2. Decide on a series of activities that would</a:t>
            </a:r>
          </a:p>
          <a:p>
            <a:pPr>
              <a:buNone/>
            </a:pPr>
            <a:r>
              <a:t>		 help teach the desired skills.</a:t>
            </a:r>
          </a:p>
        </p:txBody>
      </p:sp>
      <p:sp>
        <p:nvSpPr>
          <p:cNvPr id="1049173" name="Footer Placeholder 1"/>
          <p:cNvSpPr>
            <a:spLocks noGrp="1"/>
          </p:cNvSpPr>
          <p:nvPr>
            <p:ph type="ftr" sz="quarter" idx="11"/>
          </p:nvPr>
        </p:nvSpPr>
        <p:spPr/>
        <p:txBody>
          <a:bodyPr/>
          <a:p>
            <a:r>
              <a:rPr lang="en-US"/>
              <a:t>Department of Mathematics/ICT - KMCE</a:t>
            </a:r>
            <a:endParaRPr lang="en-GB"/>
          </a:p>
        </p:txBody>
      </p:sp>
      <p:sp>
        <p:nvSpPr>
          <p:cNvPr id="1049174" name="Slide Number Placeholder 2"/>
          <p:cNvSpPr>
            <a:spLocks noGrp="1"/>
          </p:cNvSpPr>
          <p:nvPr>
            <p:ph type="sldNum" sz="quarter" idx="12"/>
          </p:nvPr>
        </p:nvSpPr>
        <p:spPr/>
        <p:txBody>
          <a:bodyPr/>
          <a:p>
            <a:fld id="{ED16614D-C76D-436E-898C-B0588749FA22}" type="slidenum">
              <a:rPr lang="en-GB" smtClean="0"/>
              <a:t>129</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638" name="TextBox 9"/>
          <p:cNvSpPr txBox="1"/>
          <p:nvPr/>
        </p:nvSpPr>
        <p:spPr>
          <a:xfrm>
            <a:off x="1738285" y="428598"/>
            <a:ext cx="8929715" cy="1424940"/>
          </a:xfrm>
          <a:prstGeom prst="rect"/>
          <a:noFill/>
        </p:spPr>
        <p:txBody>
          <a:bodyPr rtlCol="0" wrap="square">
            <a:spAutoFit/>
          </a:bodyPr>
          <a:p>
            <a:r>
              <a:rPr b="1" sz="3600">
                <a:latin typeface="Times New Roman"/>
                <a:cs typeface="Times New Roman"/>
              </a:rPr>
              <a:t>The process</a:t>
            </a:r>
          </a:p>
          <a:p>
            <a:pPr>
              <a:buChar char="-"/>
            </a:pPr>
            <a:r>
              <a:rPr>
                <a:latin typeface="Times New Roman"/>
                <a:cs typeface="Times New Roman"/>
              </a:rPr>
              <a:t>For the development of curriculum materials, teacher education programmes, interventions</a:t>
            </a:r>
          </a:p>
          <a:p>
            <a:pPr>
              <a:buChar char="-"/>
            </a:pPr>
            <a:r>
              <a:rPr>
                <a:latin typeface="Times New Roman"/>
                <a:cs typeface="Times New Roman"/>
              </a:rPr>
              <a:t>Cycle approach to design  and formative evaluation</a:t>
            </a:r>
          </a:p>
        </p:txBody>
      </p:sp>
      <p:grpSp>
        <p:nvGrpSpPr>
          <p:cNvPr id="195" name="Group 35"/>
          <p:cNvGrpSpPr/>
          <p:nvPr/>
        </p:nvGrpSpPr>
        <p:grpSpPr>
          <a:xfrm>
            <a:off x="1523974" y="2357431"/>
            <a:ext cx="9144026" cy="2721948"/>
            <a:chOff x="-27" y="2357430"/>
            <a:chExt cx="9144026" cy="2721948"/>
          </a:xfrm>
        </p:grpSpPr>
        <p:sp>
          <p:nvSpPr>
            <p:cNvPr id="1048639" name="TextBox 10"/>
            <p:cNvSpPr txBox="1"/>
            <p:nvPr/>
          </p:nvSpPr>
          <p:spPr>
            <a:xfrm>
              <a:off x="2071673" y="3357562"/>
              <a:ext cx="1236231" cy="523223"/>
            </a:xfrm>
            <a:prstGeom prst="rect"/>
            <a:noFill/>
          </p:spPr>
          <p:txBody>
            <a:bodyPr rtlCol="0" wrap="none">
              <a:spAutoFit/>
            </a:bodyPr>
            <a:p>
              <a:r>
                <a:rPr b="1" sz="1400">
                  <a:latin typeface="Times New Roman"/>
                  <a:cs typeface="Times New Roman"/>
                </a:rPr>
                <a:t>Development </a:t>
              </a:r>
            </a:p>
            <a:p>
              <a:r>
                <a:rPr b="1" sz="1400">
                  <a:latin typeface="Times New Roman"/>
                  <a:cs typeface="Times New Roman"/>
                </a:rPr>
                <a:t>of prototype</a:t>
              </a:r>
            </a:p>
          </p:txBody>
        </p:sp>
        <p:sp>
          <p:nvSpPr>
            <p:cNvPr id="1048640" name="TextBox 11"/>
            <p:cNvSpPr txBox="1"/>
            <p:nvPr/>
          </p:nvSpPr>
          <p:spPr>
            <a:xfrm>
              <a:off x="-27" y="3071812"/>
              <a:ext cx="2786076" cy="904240"/>
            </a:xfrm>
            <a:prstGeom prst="rect"/>
            <a:noFill/>
          </p:spPr>
          <p:txBody>
            <a:bodyPr rtlCol="0" wrap="square">
              <a:spAutoFit/>
            </a:bodyPr>
            <a:p>
              <a:r>
                <a:rPr b="1" sz="1400">
                  <a:latin typeface="Times New Roman"/>
                  <a:cs typeface="Times New Roman"/>
                </a:rPr>
                <a:t>Preliminary investigation</a:t>
              </a:r>
            </a:p>
            <a:p>
              <a:r>
                <a:rPr sz="1400">
                  <a:latin typeface="Times New Roman"/>
                  <a:cs typeface="Times New Roman"/>
                </a:rPr>
                <a:t>-Problem analysis</a:t>
              </a:r>
            </a:p>
            <a:p>
              <a:r>
                <a:rPr sz="1400">
                  <a:latin typeface="Times New Roman"/>
                  <a:cs typeface="Times New Roman"/>
                </a:rPr>
                <a:t>-Context analysis</a:t>
              </a:r>
            </a:p>
            <a:p>
              <a:r>
                <a:rPr sz="1400">
                  <a:latin typeface="Times New Roman"/>
                  <a:cs typeface="Times New Roman"/>
                </a:rPr>
                <a:t>-State-of –art knowledge</a:t>
              </a:r>
            </a:p>
          </p:txBody>
        </p:sp>
        <p:sp>
          <p:nvSpPr>
            <p:cNvPr id="1048641" name="TextBox 12"/>
            <p:cNvSpPr txBox="1"/>
            <p:nvPr/>
          </p:nvSpPr>
          <p:spPr>
            <a:xfrm>
              <a:off x="4071937" y="3000375"/>
              <a:ext cx="1000138" cy="1310640"/>
            </a:xfrm>
            <a:prstGeom prst="rect"/>
            <a:noFill/>
          </p:spPr>
          <p:txBody>
            <a:bodyPr rtlCol="0" wrap="square">
              <a:spAutoFit/>
            </a:bodyPr>
            <a:p>
              <a:r>
                <a:rPr b="1" sz="1400">
                  <a:latin typeface="Times New Roman"/>
                  <a:cs typeface="Times New Roman"/>
                </a:rPr>
                <a:t>Try-out: </a:t>
              </a:r>
              <a:r>
                <a:rPr sz="1400">
                  <a:latin typeface="Times New Roman"/>
                  <a:cs typeface="Times New Roman"/>
                </a:rPr>
                <a:t>by two teachers in their classrooms</a:t>
              </a:r>
            </a:p>
          </p:txBody>
        </p:sp>
        <p:sp>
          <p:nvSpPr>
            <p:cNvPr id="1048642" name="TextBox 13"/>
            <p:cNvSpPr txBox="1"/>
            <p:nvPr/>
          </p:nvSpPr>
          <p:spPr>
            <a:xfrm>
              <a:off x="5500687" y="3071812"/>
              <a:ext cx="1428763" cy="701040"/>
            </a:xfrm>
            <a:prstGeom prst="rect"/>
            <a:noFill/>
          </p:spPr>
          <p:txBody>
            <a:bodyPr rtlCol="0" wrap="square">
              <a:spAutoFit/>
            </a:bodyPr>
            <a:p>
              <a:r>
                <a:rPr b="1" sz="1400">
                  <a:latin typeface="Times New Roman"/>
                  <a:cs typeface="Times New Roman"/>
                </a:rPr>
                <a:t>User appraisal: </a:t>
              </a:r>
              <a:r>
                <a:rPr sz="1400">
                  <a:latin typeface="Times New Roman"/>
                  <a:cs typeface="Times New Roman"/>
                </a:rPr>
                <a:t>by teachers in the department</a:t>
              </a:r>
            </a:p>
          </p:txBody>
        </p:sp>
        <p:sp>
          <p:nvSpPr>
            <p:cNvPr id="1048643" name="TextBox 14"/>
            <p:cNvSpPr txBox="1"/>
            <p:nvPr/>
          </p:nvSpPr>
          <p:spPr>
            <a:xfrm>
              <a:off x="7143763" y="3000375"/>
              <a:ext cx="1571638" cy="1107440"/>
            </a:xfrm>
            <a:prstGeom prst="rect"/>
            <a:noFill/>
          </p:spPr>
          <p:txBody>
            <a:bodyPr rtlCol="0" wrap="square">
              <a:spAutoFit/>
            </a:bodyPr>
            <a:p>
              <a:r>
                <a:rPr b="1" sz="1400">
                  <a:latin typeface="Times New Roman"/>
                  <a:cs typeface="Times New Roman"/>
                </a:rPr>
                <a:t>Field-try out</a:t>
              </a:r>
              <a:r>
                <a:rPr sz="1400">
                  <a:latin typeface="Times New Roman"/>
                  <a:cs typeface="Times New Roman"/>
                </a:rPr>
                <a:t>: six teachers use the support material in their classrooms</a:t>
              </a:r>
            </a:p>
          </p:txBody>
        </p:sp>
        <p:cxnSp>
          <p:nvCxnSpPr>
            <p:cNvPr id="3145728" name="Straight Connector 16"/>
            <p:cNvCxnSpPr>
              <a:cxnSpLocks/>
            </p:cNvCxnSpPr>
            <p:nvPr/>
          </p:nvCxnSpPr>
          <p:spPr>
            <a:xfrm rot="5400000">
              <a:off x="2143906" y="3428204"/>
              <a:ext cx="2143138" cy="1590"/>
            </a:xfrm>
            <a:prstGeom prst="line"/>
          </p:spPr>
          <p:style>
            <a:lnRef idx="1">
              <a:schemeClr val="accent1"/>
            </a:lnRef>
            <a:fillRef idx="0">
              <a:schemeClr val="accent1"/>
            </a:fillRef>
            <a:effectRef idx="0">
              <a:schemeClr val="accent1"/>
            </a:effectRef>
            <a:fontRef idx="minor">
              <a:schemeClr val="tx1"/>
            </a:fontRef>
          </p:style>
        </p:cxnSp>
        <p:sp>
          <p:nvSpPr>
            <p:cNvPr id="1048644" name="Rectangle 17"/>
            <p:cNvSpPr/>
            <p:nvPr/>
          </p:nvSpPr>
          <p:spPr>
            <a:xfrm>
              <a:off x="4000500" y="2786062"/>
              <a:ext cx="1143013" cy="1500201"/>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45" name="Rectangle 18"/>
            <p:cNvSpPr/>
            <p:nvPr/>
          </p:nvSpPr>
          <p:spPr>
            <a:xfrm>
              <a:off x="5500687" y="2857500"/>
              <a:ext cx="1357326" cy="1500201"/>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46" name="Rectangle 19"/>
            <p:cNvSpPr/>
            <p:nvPr/>
          </p:nvSpPr>
          <p:spPr>
            <a:xfrm>
              <a:off x="7215201" y="2857500"/>
              <a:ext cx="1428763" cy="1500201"/>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cxnSp>
          <p:nvCxnSpPr>
            <p:cNvPr id="3145729" name="Straight Arrow Connector 21"/>
            <p:cNvCxnSpPr>
              <a:cxnSpLocks/>
              <a:stCxn id="1048639" idx="3"/>
            </p:cNvCxnSpPr>
            <p:nvPr/>
          </p:nvCxnSpPr>
          <p:spPr>
            <a:xfrm>
              <a:off x="3307905" y="3619174"/>
              <a:ext cx="549719" cy="25728"/>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0" name="Straight Arrow Connector 23"/>
            <p:cNvCxnSpPr>
              <a:cxnSpLocks/>
            </p:cNvCxnSpPr>
            <p:nvPr/>
          </p:nvCxnSpPr>
          <p:spPr>
            <a:xfrm>
              <a:off x="6858013" y="4286250"/>
              <a:ext cx="285750" cy="7143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1" name="Straight Arrow Connector 25"/>
            <p:cNvCxnSpPr>
              <a:cxnSpLocks/>
            </p:cNvCxnSpPr>
            <p:nvPr/>
          </p:nvCxnSpPr>
          <p:spPr>
            <a:xfrm>
              <a:off x="8643965" y="4357687"/>
              <a:ext cx="285750" cy="7143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2" name="Straight Arrow Connector 26"/>
            <p:cNvCxnSpPr>
              <a:cxnSpLocks/>
            </p:cNvCxnSpPr>
            <p:nvPr/>
          </p:nvCxnSpPr>
          <p:spPr>
            <a:xfrm>
              <a:off x="5072062" y="4286250"/>
              <a:ext cx="285750" cy="71437"/>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647" name="TextBox 30"/>
            <p:cNvSpPr txBox="1"/>
            <p:nvPr/>
          </p:nvSpPr>
          <p:spPr>
            <a:xfrm>
              <a:off x="3143236" y="4214812"/>
              <a:ext cx="928687" cy="650239"/>
            </a:xfrm>
            <a:prstGeom prst="rect"/>
            <a:noFill/>
          </p:spPr>
          <p:txBody>
            <a:bodyPr rtlCol="0" wrap="square">
              <a:spAutoFit/>
            </a:bodyPr>
            <a:p>
              <a:r>
                <a:rPr>
                  <a:latin typeface="Times New Roman"/>
                  <a:cs typeface="Times New Roman"/>
                </a:rPr>
                <a:t>1</a:t>
              </a:r>
              <a:r>
                <a:rPr baseline="30000">
                  <a:latin typeface="Times New Roman"/>
                  <a:cs typeface="Times New Roman"/>
                </a:rPr>
                <a:t>st</a:t>
              </a:r>
              <a:r>
                <a:rPr>
                  <a:latin typeface="Times New Roman"/>
                  <a:cs typeface="Times New Roman"/>
                </a:rPr>
                <a:t> draft</a:t>
              </a:r>
            </a:p>
          </p:txBody>
        </p:sp>
        <p:sp>
          <p:nvSpPr>
            <p:cNvPr id="1048648" name="TextBox 31"/>
            <p:cNvSpPr txBox="1"/>
            <p:nvPr/>
          </p:nvSpPr>
          <p:spPr>
            <a:xfrm>
              <a:off x="4286250" y="4357687"/>
              <a:ext cx="1143013" cy="369326"/>
            </a:xfrm>
            <a:prstGeom prst="rect"/>
            <a:noFill/>
          </p:spPr>
          <p:txBody>
            <a:bodyPr rtlCol="0" wrap="square">
              <a:spAutoFit/>
            </a:bodyPr>
            <a:p>
              <a:r>
                <a:rPr>
                  <a:latin typeface="Times New Roman"/>
                  <a:cs typeface="Times New Roman"/>
                </a:rPr>
                <a:t>2</a:t>
              </a:r>
              <a:r>
                <a:rPr baseline="30000">
                  <a:latin typeface="Times New Roman"/>
                  <a:cs typeface="Times New Roman"/>
                </a:rPr>
                <a:t>nd</a:t>
              </a:r>
              <a:r>
                <a:rPr>
                  <a:latin typeface="Times New Roman"/>
                  <a:cs typeface="Times New Roman"/>
                </a:rPr>
                <a:t> draft</a:t>
              </a:r>
            </a:p>
          </p:txBody>
        </p:sp>
        <p:sp>
          <p:nvSpPr>
            <p:cNvPr id="1048649" name="TextBox 32"/>
            <p:cNvSpPr txBox="1"/>
            <p:nvPr/>
          </p:nvSpPr>
          <p:spPr>
            <a:xfrm>
              <a:off x="5786451" y="4429138"/>
              <a:ext cx="928687" cy="650240"/>
            </a:xfrm>
            <a:prstGeom prst="rect"/>
            <a:noFill/>
          </p:spPr>
          <p:txBody>
            <a:bodyPr rtlCol="0" wrap="square">
              <a:spAutoFit/>
            </a:bodyPr>
            <a:p>
              <a:r>
                <a:rPr>
                  <a:latin typeface="Times New Roman"/>
                  <a:cs typeface="Times New Roman"/>
                </a:rPr>
                <a:t>3</a:t>
              </a:r>
              <a:r>
                <a:rPr baseline="30000">
                  <a:latin typeface="Times New Roman"/>
                  <a:cs typeface="Times New Roman"/>
                </a:rPr>
                <a:t>rt</a:t>
              </a:r>
              <a:r>
                <a:rPr>
                  <a:latin typeface="Times New Roman"/>
                  <a:cs typeface="Times New Roman"/>
                </a:rPr>
                <a:t> draft</a:t>
              </a:r>
            </a:p>
          </p:txBody>
        </p:sp>
        <p:sp>
          <p:nvSpPr>
            <p:cNvPr id="1048650" name="TextBox 34"/>
            <p:cNvSpPr txBox="1"/>
            <p:nvPr/>
          </p:nvSpPr>
          <p:spPr>
            <a:xfrm>
              <a:off x="7572402" y="4500576"/>
              <a:ext cx="1571597" cy="369326"/>
            </a:xfrm>
            <a:prstGeom prst="rect"/>
            <a:noFill/>
          </p:spPr>
          <p:txBody>
            <a:bodyPr rtlCol="0" wrap="square">
              <a:spAutoFit/>
            </a:bodyPr>
            <a:p>
              <a:r>
                <a:rPr>
                  <a:latin typeface="Times New Roman"/>
                  <a:cs typeface="Times New Roman"/>
                </a:rPr>
                <a:t>Final version</a:t>
              </a:r>
            </a:p>
          </p:txBody>
        </p:sp>
      </p:grpSp>
      <p:sp>
        <p:nvSpPr>
          <p:cNvPr id="1048651" name="Rectangle 36"/>
          <p:cNvSpPr/>
          <p:nvPr/>
        </p:nvSpPr>
        <p:spPr>
          <a:xfrm>
            <a:off x="1524000" y="5357827"/>
            <a:ext cx="9144000" cy="646327"/>
          </a:xfrm>
          <a:prstGeom prst="rect"/>
        </p:spPr>
        <p:txBody>
          <a:bodyPr wrap="square">
            <a:spAutoFit/>
          </a:bodyPr>
          <a:p>
            <a:pPr>
              <a:buChar char="-"/>
            </a:pPr>
            <a:r>
              <a:rPr>
                <a:latin typeface="Times New Roman"/>
                <a:cs typeface="Times New Roman"/>
              </a:rPr>
              <a:t>Combination of preliminary study, expert review (validity), try-out and appraisal by users (practicality), and field-test (achievement)</a:t>
            </a:r>
          </a:p>
        </p:txBody>
      </p:sp>
      <p:sp>
        <p:nvSpPr>
          <p:cNvPr id="1048652" name="Footer Placeholder 1"/>
          <p:cNvSpPr>
            <a:spLocks noGrp="1"/>
          </p:cNvSpPr>
          <p:nvPr>
            <p:ph type="ftr" sz="quarter" idx="11"/>
          </p:nvPr>
        </p:nvSpPr>
        <p:spPr/>
        <p:txBody>
          <a:bodyPr/>
          <a:p>
            <a:r>
              <a:rPr lang="en-US"/>
              <a:t>Department of Mathematics/ICT - KMCE</a:t>
            </a:r>
            <a:endParaRPr lang="en-GB"/>
          </a:p>
        </p:txBody>
      </p:sp>
      <p:sp>
        <p:nvSpPr>
          <p:cNvPr id="1048653" name="Slide Number Placeholder 2"/>
          <p:cNvSpPr>
            <a:spLocks noGrp="1"/>
          </p:cNvSpPr>
          <p:nvPr>
            <p:ph type="sldNum" sz="quarter" idx="12"/>
          </p:nvPr>
        </p:nvSpPr>
        <p:spPr/>
        <p:txBody>
          <a:bodyPr/>
          <a:p>
            <a:fld id="{ED16614D-C76D-436E-898C-B0588749FA22}" type="slidenum">
              <a:rPr lang="en-GB" smtClean="0"/>
              <a:t>13</a:t>
            </a:fld>
            <a:endParaRPr lang="en-GB"/>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175" name="Rectangle 2"/>
          <p:cNvSpPr>
            <a:spLocks noGrp="1" noChangeArrowheads="1"/>
          </p:cNvSpPr>
          <p:nvPr>
            <p:ph type="title"/>
          </p:nvPr>
        </p:nvSpPr>
        <p:spPr/>
        <p:txBody>
          <a:bodyPr>
            <a:normAutofit/>
          </a:bodyPr>
          <a:p>
            <a:r>
              <a:t>Cont…</a:t>
            </a:r>
          </a:p>
        </p:txBody>
      </p:sp>
      <p:sp>
        <p:nvSpPr>
          <p:cNvPr id="1049176" name="Rectangle 3"/>
          <p:cNvSpPr>
            <a:spLocks noGrp="1" noChangeArrowheads="1"/>
          </p:cNvSpPr>
          <p:nvPr>
            <p:ph idx="1"/>
          </p:nvPr>
        </p:nvSpPr>
        <p:spPr/>
        <p:txBody>
          <a:bodyPr>
            <a:normAutofit/>
          </a:bodyPr>
          <a:p>
            <a:pPr>
              <a:buNone/>
            </a:pPr>
            <a:r>
              <a:t>3. Examine courseware to locate materials that closely match the desired abilities.</a:t>
            </a:r>
          </a:p>
          <a:p>
            <a:pPr>
              <a:buNone/>
            </a:pPr>
            <a:r>
              <a:t>4. Determine where the courseware fits into the teaching sequence.</a:t>
            </a:r>
          </a:p>
          <a:p>
            <a:pPr>
              <a:buNone/>
            </a:pPr>
            <a:r>
              <a:t>5. Demonstrate the courseware and the steps to follow in solving problems.</a:t>
            </a:r>
          </a:p>
          <a:p>
            <a:pPr>
              <a:buNone/>
            </a:pPr>
            <a:r>
              <a:t>6. Build in transfer activities and make students aware of the skills they are using in the courseware (IETIT p103).</a:t>
            </a:r>
          </a:p>
        </p:txBody>
      </p:sp>
      <p:sp>
        <p:nvSpPr>
          <p:cNvPr id="1049177" name="Footer Placeholder 1"/>
          <p:cNvSpPr>
            <a:spLocks noGrp="1"/>
          </p:cNvSpPr>
          <p:nvPr>
            <p:ph type="ftr" sz="quarter" idx="11"/>
          </p:nvPr>
        </p:nvSpPr>
        <p:spPr/>
        <p:txBody>
          <a:bodyPr/>
          <a:p>
            <a:r>
              <a:rPr lang="en-US"/>
              <a:t>Department of Mathematics/ICT - KMCE</a:t>
            </a:r>
            <a:endParaRPr lang="en-GB"/>
          </a:p>
        </p:txBody>
      </p:sp>
      <p:sp>
        <p:nvSpPr>
          <p:cNvPr id="1049178" name="Slide Number Placeholder 2"/>
          <p:cNvSpPr>
            <a:spLocks noGrp="1"/>
          </p:cNvSpPr>
          <p:nvPr>
            <p:ph type="sldNum" sz="quarter" idx="12"/>
          </p:nvPr>
        </p:nvSpPr>
        <p:spPr/>
        <p:txBody>
          <a:bodyPr/>
          <a:p>
            <a:fld id="{ED16614D-C76D-436E-898C-B0588749FA22}" type="slidenum">
              <a:rPr lang="en-GB" smtClean="0"/>
              <a:t>130</a:t>
            </a:fld>
            <a:endParaRPr lang="en-GB"/>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9179" name="Rectangle 2"/>
          <p:cNvSpPr>
            <a:spLocks noGrp="1" noChangeArrowheads="1"/>
          </p:cNvSpPr>
          <p:nvPr>
            <p:ph type="title"/>
          </p:nvPr>
        </p:nvSpPr>
        <p:spPr>
          <a:xfrm>
            <a:off x="1295400" y="152404"/>
            <a:ext cx="9601200" cy="914400"/>
          </a:xfrm>
        </p:spPr>
        <p:txBody>
          <a:bodyPr>
            <a:normAutofit fontScale="90000"/>
          </a:bodyPr>
          <a:p>
            <a:br/>
            <a:r>
              <a:t>Seven Steps for Integrating Problem-Solving Courseware</a:t>
            </a:r>
          </a:p>
        </p:txBody>
      </p:sp>
      <p:sp>
        <p:nvSpPr>
          <p:cNvPr id="1049180" name="Rectangle 3"/>
          <p:cNvSpPr>
            <a:spLocks noGrp="1" noChangeArrowheads="1"/>
          </p:cNvSpPr>
          <p:nvPr>
            <p:ph idx="1"/>
          </p:nvPr>
        </p:nvSpPr>
        <p:spPr>
          <a:xfrm>
            <a:off x="2209800" y="1981205"/>
            <a:ext cx="7772400" cy="4419595"/>
          </a:xfrm>
        </p:spPr>
        <p:txBody>
          <a:bodyPr>
            <a:normAutofit/>
          </a:bodyPr>
          <a:p>
            <a:pPr>
              <a:buNone/>
            </a:pPr>
            <a:r>
              <a:t>1. Allow students sufficient time to explore and interact with the software; provide some structure in the form of directions, goals, a work schedule, and organized times for sharing and discussing results.</a:t>
            </a:r>
          </a:p>
          <a:p>
            <a:pPr>
              <a:buNone/>
            </a:pPr>
          </a:p>
          <a:p>
            <a:pPr>
              <a:buNone/>
            </a:pPr>
            <a:r>
              <a:t>2. Vary the amount of direction and assistance depending on the needs of each student.</a:t>
            </a:r>
          </a:p>
        </p:txBody>
      </p:sp>
      <p:sp>
        <p:nvSpPr>
          <p:cNvPr id="1049181" name="Footer Placeholder 1"/>
          <p:cNvSpPr>
            <a:spLocks noGrp="1"/>
          </p:cNvSpPr>
          <p:nvPr>
            <p:ph type="ftr" sz="quarter" idx="11"/>
          </p:nvPr>
        </p:nvSpPr>
        <p:spPr/>
        <p:txBody>
          <a:bodyPr/>
          <a:p>
            <a:r>
              <a:rPr lang="en-US"/>
              <a:t>Department of Mathematics/ICT - KMCE</a:t>
            </a:r>
            <a:endParaRPr lang="en-GB"/>
          </a:p>
        </p:txBody>
      </p:sp>
      <p:sp>
        <p:nvSpPr>
          <p:cNvPr id="1049182" name="Slide Number Placeholder 2"/>
          <p:cNvSpPr>
            <a:spLocks noGrp="1"/>
          </p:cNvSpPr>
          <p:nvPr>
            <p:ph type="sldNum" sz="quarter" idx="12"/>
          </p:nvPr>
        </p:nvSpPr>
        <p:spPr/>
        <p:txBody>
          <a:bodyPr/>
          <a:p>
            <a:fld id="{ED16614D-C76D-436E-898C-B0588749FA22}" type="slidenum">
              <a:rPr lang="en-GB" smtClean="0"/>
              <a:t>131</a:t>
            </a:fld>
            <a:endParaRPr lang="en-GB"/>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9183" name="Rectangle 2"/>
          <p:cNvSpPr>
            <a:spLocks noGrp="1" noChangeArrowheads="1"/>
          </p:cNvSpPr>
          <p:nvPr>
            <p:ph type="title"/>
          </p:nvPr>
        </p:nvSpPr>
        <p:spPr>
          <a:xfrm>
            <a:off x="2209800" y="381004"/>
            <a:ext cx="8458200" cy="1143000"/>
          </a:xfrm>
        </p:spPr>
        <p:txBody>
          <a:bodyPr>
            <a:normAutofit/>
          </a:bodyPr>
          <a:p>
            <a:r>
              <a:t>Cont…</a:t>
            </a:r>
          </a:p>
        </p:txBody>
      </p:sp>
      <p:sp>
        <p:nvSpPr>
          <p:cNvPr id="1049184" name="Rectangle 3"/>
          <p:cNvSpPr>
            <a:spLocks noGrp="1" noChangeArrowheads="1"/>
          </p:cNvSpPr>
          <p:nvPr>
            <p:ph idx="1"/>
          </p:nvPr>
        </p:nvSpPr>
        <p:spPr>
          <a:xfrm>
            <a:off x="2209800" y="1828800"/>
            <a:ext cx="7772400" cy="4114800"/>
          </a:xfrm>
        </p:spPr>
        <p:txBody>
          <a:bodyPr>
            <a:normAutofit/>
          </a:bodyPr>
          <a:p>
            <a:pPr>
              <a:buNone/>
            </a:pPr>
            <a:r>
              <a:t>3. Promote a “ reflective learning environment;” let students talk about their work and the methods they use.</a:t>
            </a:r>
          </a:p>
          <a:p>
            <a:pPr>
              <a:buNone/>
            </a:pPr>
            <a:r>
              <a:t>4. Stress thinking processes rather than correct answers.</a:t>
            </a:r>
          </a:p>
          <a:p>
            <a:pPr>
              <a:buNone/>
            </a:pPr>
            <a:r>
              <a:t>5. Point out the relationship of courseware skills and activities to other kinds of problem solving.</a:t>
            </a:r>
          </a:p>
          <a:p>
            <a:pPr>
              <a:buNone/>
            </a:pPr>
          </a:p>
        </p:txBody>
      </p:sp>
      <p:sp>
        <p:nvSpPr>
          <p:cNvPr id="1049185" name="Footer Placeholder 1"/>
          <p:cNvSpPr>
            <a:spLocks noGrp="1"/>
          </p:cNvSpPr>
          <p:nvPr>
            <p:ph type="ftr" sz="quarter" idx="11"/>
          </p:nvPr>
        </p:nvSpPr>
        <p:spPr/>
        <p:txBody>
          <a:bodyPr/>
          <a:p>
            <a:r>
              <a:rPr lang="en-US"/>
              <a:t>Department of Mathematics/ICT - KMCE</a:t>
            </a:r>
            <a:endParaRPr lang="en-GB"/>
          </a:p>
        </p:txBody>
      </p:sp>
      <p:sp>
        <p:nvSpPr>
          <p:cNvPr id="1049186" name="Slide Number Placeholder 2"/>
          <p:cNvSpPr>
            <a:spLocks noGrp="1"/>
          </p:cNvSpPr>
          <p:nvPr>
            <p:ph type="sldNum" sz="quarter" idx="12"/>
          </p:nvPr>
        </p:nvSpPr>
        <p:spPr/>
        <p:txBody>
          <a:bodyPr/>
          <a:p>
            <a:fld id="{ED16614D-C76D-436E-898C-B0588749FA22}" type="slidenum">
              <a:rPr lang="en-GB" smtClean="0"/>
              <a:t>132</a:t>
            </a:fld>
            <a:endParaRPr lang="en-GB"/>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187" name="Rectangle 2"/>
          <p:cNvSpPr>
            <a:spLocks noGrp="1" noChangeArrowheads="1"/>
          </p:cNvSpPr>
          <p:nvPr>
            <p:ph type="title"/>
          </p:nvPr>
        </p:nvSpPr>
        <p:spPr>
          <a:xfrm>
            <a:off x="2209800" y="0"/>
            <a:ext cx="8458200" cy="1600200"/>
          </a:xfrm>
        </p:spPr>
        <p:txBody>
          <a:bodyPr/>
          <a:p>
            <a:r>
              <a:t>Cont…</a:t>
            </a:r>
          </a:p>
        </p:txBody>
      </p:sp>
      <p:sp>
        <p:nvSpPr>
          <p:cNvPr id="1049188" name="Rectangle 3"/>
          <p:cNvSpPr>
            <a:spLocks noGrp="1" noChangeArrowheads="1"/>
          </p:cNvSpPr>
          <p:nvPr>
            <p:ph idx="1"/>
          </p:nvPr>
        </p:nvSpPr>
        <p:spPr>
          <a:xfrm>
            <a:off x="2209800" y="2057400"/>
            <a:ext cx="7772400" cy="4800600"/>
          </a:xfrm>
        </p:spPr>
        <p:txBody>
          <a:bodyPr/>
          <a:p>
            <a:pPr>
              <a:buNone/>
            </a:pPr>
            <a:r>
              <a:t>6. Let students work together in pairs or small group.</a:t>
            </a:r>
          </a:p>
          <a:p>
            <a:pPr>
              <a:buNone/>
            </a:pPr>
            <a:r>
              <a:t>7. If assessments are done, use alternatives to traditional paper-and pencil tests (IETIT p105). </a:t>
            </a:r>
          </a:p>
        </p:txBody>
      </p:sp>
      <p:sp>
        <p:nvSpPr>
          <p:cNvPr id="1049189" name="Footer Placeholder 1"/>
          <p:cNvSpPr>
            <a:spLocks noGrp="1"/>
          </p:cNvSpPr>
          <p:nvPr>
            <p:ph type="ftr" sz="quarter" idx="11"/>
          </p:nvPr>
        </p:nvSpPr>
        <p:spPr/>
        <p:txBody>
          <a:bodyPr/>
          <a:p>
            <a:r>
              <a:rPr lang="en-US"/>
              <a:t>Department of Mathematics/ICT - KMCE</a:t>
            </a:r>
            <a:endParaRPr lang="en-GB"/>
          </a:p>
        </p:txBody>
      </p:sp>
      <p:sp>
        <p:nvSpPr>
          <p:cNvPr id="1049190" name="Slide Number Placeholder 2"/>
          <p:cNvSpPr>
            <a:spLocks noGrp="1"/>
          </p:cNvSpPr>
          <p:nvPr>
            <p:ph type="sldNum" sz="quarter" idx="12"/>
          </p:nvPr>
        </p:nvSpPr>
        <p:spPr/>
        <p:txBody>
          <a:bodyPr/>
          <a:p>
            <a:fld id="{ED16614D-C76D-436E-898C-B0588749FA22}" type="slidenum">
              <a:rPr lang="en-GB" smtClean="0"/>
              <a:t>133</a:t>
            </a:fld>
            <a:endParaRPr lang="en-GB"/>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191" name="Rectangle 2"/>
          <p:cNvSpPr>
            <a:spLocks noGrp="1" noChangeArrowheads="1"/>
          </p:cNvSpPr>
          <p:nvPr>
            <p:ph type="title"/>
          </p:nvPr>
        </p:nvSpPr>
        <p:spPr>
          <a:xfrm>
            <a:off x="1524000" y="228600"/>
            <a:ext cx="9144000" cy="1143000"/>
          </a:xfrm>
        </p:spPr>
        <p:txBody>
          <a:bodyPr>
            <a:normAutofit fontScale="90000"/>
          </a:bodyPr>
          <a:p>
            <a:r>
              <a:t>Required Instructional Design and Pedagogy</a:t>
            </a:r>
          </a:p>
        </p:txBody>
      </p:sp>
      <p:sp>
        <p:nvSpPr>
          <p:cNvPr id="1049192" name="Rectangle 3"/>
          <p:cNvSpPr>
            <a:spLocks noGrp="1" noChangeArrowheads="1"/>
          </p:cNvSpPr>
          <p:nvPr>
            <p:ph idx="1"/>
          </p:nvPr>
        </p:nvSpPr>
        <p:spPr>
          <a:xfrm>
            <a:off x="1828795" y="1981204"/>
            <a:ext cx="8458200" cy="4114800"/>
          </a:xfrm>
        </p:spPr>
        <p:txBody>
          <a:bodyPr/>
          <a:p>
            <a:r>
              <a:t>Appropriate teaching strategy, based on best-known methods</a:t>
            </a:r>
          </a:p>
          <a:p>
            <a:r>
              <a:t>Presentations contains nothing that misleads or confuses students</a:t>
            </a:r>
          </a:p>
          <a:p>
            <a:r>
              <a:t>Comments that are not abusive or insulting</a:t>
            </a:r>
          </a:p>
          <a:p>
            <a:r>
              <a:t>Readability at an appropriate level for students </a:t>
            </a:r>
          </a:p>
          <a:p>
            <a:r>
              <a:t>Graphics that are not distracting to learners.</a:t>
            </a:r>
          </a:p>
        </p:txBody>
      </p:sp>
      <p:sp>
        <p:nvSpPr>
          <p:cNvPr id="1049193" name="Footer Placeholder 1"/>
          <p:cNvSpPr>
            <a:spLocks noGrp="1"/>
          </p:cNvSpPr>
          <p:nvPr>
            <p:ph type="ftr" sz="quarter" idx="11"/>
          </p:nvPr>
        </p:nvSpPr>
        <p:spPr/>
        <p:txBody>
          <a:bodyPr/>
          <a:p>
            <a:r>
              <a:rPr lang="en-US"/>
              <a:t>Department of Mathematics/ICT - KMCE</a:t>
            </a:r>
            <a:endParaRPr lang="en-GB"/>
          </a:p>
        </p:txBody>
      </p:sp>
      <p:sp>
        <p:nvSpPr>
          <p:cNvPr id="1049194" name="Slide Number Placeholder 2"/>
          <p:cNvSpPr>
            <a:spLocks noGrp="1"/>
          </p:cNvSpPr>
          <p:nvPr>
            <p:ph type="sldNum" sz="quarter" idx="12"/>
          </p:nvPr>
        </p:nvSpPr>
        <p:spPr/>
        <p:txBody>
          <a:bodyPr/>
          <a:p>
            <a:fld id="{ED16614D-C76D-436E-898C-B0588749FA22}" type="slidenum">
              <a:rPr lang="en-GB" smtClean="0"/>
              <a:t>134</a:t>
            </a:fld>
            <a:endParaRPr lang="en-GB"/>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195" name="Rectangle 2"/>
          <p:cNvSpPr>
            <a:spLocks noGrp="1" noChangeArrowheads="1"/>
          </p:cNvSpPr>
          <p:nvPr>
            <p:ph type="title"/>
          </p:nvPr>
        </p:nvSpPr>
        <p:spPr>
          <a:xfrm>
            <a:off x="2895600" y="0"/>
            <a:ext cx="7772400" cy="1143000"/>
          </a:xfrm>
        </p:spPr>
        <p:txBody>
          <a:bodyPr/>
          <a:p>
            <a:r>
              <a:t>Required for Content</a:t>
            </a:r>
          </a:p>
        </p:txBody>
      </p:sp>
      <p:sp>
        <p:nvSpPr>
          <p:cNvPr id="1049196" name="Rectangle 3"/>
          <p:cNvSpPr>
            <a:spLocks noGrp="1" noChangeArrowheads="1"/>
          </p:cNvSpPr>
          <p:nvPr>
            <p:ph idx="1"/>
          </p:nvPr>
        </p:nvSpPr>
        <p:spPr>
          <a:xfrm>
            <a:off x="1981200" y="1752604"/>
            <a:ext cx="8001000" cy="4114800"/>
          </a:xfrm>
        </p:spPr>
        <p:txBody>
          <a:bodyPr>
            <a:normAutofit fontScale="92857" lnSpcReduction="10000"/>
          </a:bodyPr>
          <a:p>
            <a:r>
              <a:t>No grammar, spelling, or punctuation errors on the screen</a:t>
            </a:r>
          </a:p>
          <a:p/>
          <a:p>
            <a:r>
              <a:t>Accurate, up-to date content</a:t>
            </a:r>
          </a:p>
          <a:p/>
          <a:p>
            <a:r>
              <a:t>No racial or gender stereotypes</a:t>
            </a:r>
          </a:p>
          <a:p/>
          <a:p>
            <a:r>
              <a:t>Social characteristics exhibiting sensitivity to moral values</a:t>
            </a:r>
          </a:p>
          <a:p/>
        </p:txBody>
      </p:sp>
      <p:sp>
        <p:nvSpPr>
          <p:cNvPr id="1049197" name="Footer Placeholder 1"/>
          <p:cNvSpPr>
            <a:spLocks noGrp="1"/>
          </p:cNvSpPr>
          <p:nvPr>
            <p:ph type="ftr" sz="quarter" idx="11"/>
          </p:nvPr>
        </p:nvSpPr>
        <p:spPr/>
        <p:txBody>
          <a:bodyPr/>
          <a:p>
            <a:r>
              <a:rPr lang="en-US"/>
              <a:t>Department of Mathematics/ICT - KMCE</a:t>
            </a:r>
            <a:endParaRPr lang="en-GB"/>
          </a:p>
        </p:txBody>
      </p:sp>
      <p:sp>
        <p:nvSpPr>
          <p:cNvPr id="1049198" name="Slide Number Placeholder 2"/>
          <p:cNvSpPr>
            <a:spLocks noGrp="1"/>
          </p:cNvSpPr>
          <p:nvPr>
            <p:ph type="sldNum" sz="quarter" idx="12"/>
          </p:nvPr>
        </p:nvSpPr>
        <p:spPr/>
        <p:txBody>
          <a:bodyPr/>
          <a:p>
            <a:fld id="{ED16614D-C76D-436E-898C-B0588749FA22}" type="slidenum">
              <a:rPr lang="en-GB" smtClean="0"/>
              <a:t>135</a:t>
            </a:fld>
            <a:endParaRPr lang="en-GB"/>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199" name="Rectangle 2"/>
          <p:cNvSpPr>
            <a:spLocks noGrp="1" noChangeArrowheads="1"/>
          </p:cNvSpPr>
          <p:nvPr>
            <p:ph type="title"/>
          </p:nvPr>
        </p:nvSpPr>
        <p:spPr>
          <a:xfrm>
            <a:off x="2209800" y="0"/>
            <a:ext cx="7772400" cy="1143000"/>
          </a:xfrm>
        </p:spPr>
        <p:txBody>
          <a:bodyPr/>
          <a:p>
            <a:r>
              <a:t>Required for User Flexibility</a:t>
            </a:r>
          </a:p>
        </p:txBody>
      </p:sp>
      <p:sp>
        <p:nvSpPr>
          <p:cNvPr id="1049200" name="Rectangle 3"/>
          <p:cNvSpPr>
            <a:spLocks noGrp="1" noChangeArrowheads="1"/>
          </p:cNvSpPr>
          <p:nvPr>
            <p:ph idx="1"/>
          </p:nvPr>
        </p:nvSpPr>
        <p:spPr>
          <a:xfrm>
            <a:off x="2209800" y="1904995"/>
            <a:ext cx="7772400" cy="2438404"/>
          </a:xfrm>
        </p:spPr>
        <p:txBody>
          <a:bodyPr/>
          <a:p>
            <a:r>
              <a:t>User has some control of movement within the program</a:t>
            </a:r>
          </a:p>
          <a:p/>
          <a:p>
            <a:r>
              <a:t>User can Can turn off sound, if desired</a:t>
            </a:r>
          </a:p>
        </p:txBody>
      </p:sp>
      <p:sp>
        <p:nvSpPr>
          <p:cNvPr id="1049201" name="Footer Placeholder 1"/>
          <p:cNvSpPr>
            <a:spLocks noGrp="1"/>
          </p:cNvSpPr>
          <p:nvPr>
            <p:ph type="ftr" sz="quarter" idx="11"/>
          </p:nvPr>
        </p:nvSpPr>
        <p:spPr/>
        <p:txBody>
          <a:bodyPr/>
          <a:p>
            <a:r>
              <a:rPr lang="en-US"/>
              <a:t>Department of Mathematics/ICT - KMCE</a:t>
            </a:r>
            <a:endParaRPr lang="en-GB"/>
          </a:p>
        </p:txBody>
      </p:sp>
      <p:sp>
        <p:nvSpPr>
          <p:cNvPr id="1049202" name="Slide Number Placeholder 2"/>
          <p:cNvSpPr>
            <a:spLocks noGrp="1"/>
          </p:cNvSpPr>
          <p:nvPr>
            <p:ph type="sldNum" sz="quarter" idx="12"/>
          </p:nvPr>
        </p:nvSpPr>
        <p:spPr/>
        <p:txBody>
          <a:bodyPr/>
          <a:p>
            <a:fld id="{ED16614D-C76D-436E-898C-B0588749FA22}" type="slidenum">
              <a:rPr lang="en-GB" smtClean="0"/>
              <a:t>136</a:t>
            </a:fld>
            <a:endParaRPr lang="en-GB"/>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9203" name="Rectangle 2"/>
          <p:cNvSpPr>
            <a:spLocks noGrp="1" noChangeArrowheads="1"/>
          </p:cNvSpPr>
          <p:nvPr>
            <p:ph type="title"/>
          </p:nvPr>
        </p:nvSpPr>
        <p:spPr>
          <a:xfrm>
            <a:off x="1905005" y="0"/>
            <a:ext cx="8762995" cy="1143000"/>
          </a:xfrm>
        </p:spPr>
        <p:txBody>
          <a:bodyPr/>
          <a:p>
            <a:r>
              <a:t>Required Technical Soundness</a:t>
            </a:r>
          </a:p>
        </p:txBody>
      </p:sp>
      <p:sp>
        <p:nvSpPr>
          <p:cNvPr id="1049204" name="Rectangle 3"/>
          <p:cNvSpPr>
            <a:spLocks noGrp="1" noChangeArrowheads="1"/>
          </p:cNvSpPr>
          <p:nvPr>
            <p:ph idx="1"/>
          </p:nvPr>
        </p:nvSpPr>
        <p:spPr/>
        <p:txBody>
          <a:bodyPr/>
          <a:p>
            <a:r>
              <a:t>Program loads consistently, without error</a:t>
            </a:r>
          </a:p>
          <a:p/>
          <a:p>
            <a:r>
              <a:t>Program does not break, no matter what the student enters</a:t>
            </a:r>
          </a:p>
          <a:p/>
          <a:p>
            <a:r>
              <a:t>Program does what the screen says it should do</a:t>
            </a:r>
          </a:p>
          <a:p/>
        </p:txBody>
      </p:sp>
      <p:sp>
        <p:nvSpPr>
          <p:cNvPr id="1049205" name="Footer Placeholder 1"/>
          <p:cNvSpPr>
            <a:spLocks noGrp="1"/>
          </p:cNvSpPr>
          <p:nvPr>
            <p:ph type="ftr" sz="quarter" idx="11"/>
          </p:nvPr>
        </p:nvSpPr>
        <p:spPr/>
        <p:txBody>
          <a:bodyPr/>
          <a:p>
            <a:r>
              <a:rPr lang="en-US"/>
              <a:t>Department of Mathematics/ICT - KMCE</a:t>
            </a:r>
            <a:endParaRPr lang="en-GB"/>
          </a:p>
        </p:txBody>
      </p:sp>
      <p:sp>
        <p:nvSpPr>
          <p:cNvPr id="1049206" name="Slide Number Placeholder 2"/>
          <p:cNvSpPr>
            <a:spLocks noGrp="1"/>
          </p:cNvSpPr>
          <p:nvPr>
            <p:ph type="sldNum" sz="quarter" idx="12"/>
          </p:nvPr>
        </p:nvSpPr>
        <p:spPr/>
        <p:txBody>
          <a:bodyPr/>
          <a:p>
            <a:fld id="{ED16614D-C76D-436E-898C-B0588749FA22}" type="slidenum">
              <a:rPr lang="en-GB" smtClean="0"/>
              <a:t>137</a:t>
            </a:fld>
            <a:endParaRPr lang="en-GB"/>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207" name="Rectangle 2"/>
          <p:cNvSpPr>
            <a:spLocks noGrp="1" noChangeArrowheads="1"/>
          </p:cNvSpPr>
          <p:nvPr>
            <p:ph type="title"/>
          </p:nvPr>
        </p:nvSpPr>
        <p:spPr>
          <a:xfrm>
            <a:off x="2209800" y="0"/>
            <a:ext cx="8915400" cy="1143000"/>
          </a:xfrm>
        </p:spPr>
        <p:txBody>
          <a:bodyPr/>
          <a:p>
            <a:r>
              <a:t>Optional Student Use Criteria</a:t>
            </a:r>
          </a:p>
        </p:txBody>
      </p:sp>
      <p:sp>
        <p:nvSpPr>
          <p:cNvPr id="1049208" name="Rectangle 3"/>
          <p:cNvSpPr>
            <a:spLocks noGrp="1" noChangeArrowheads="1"/>
          </p:cNvSpPr>
          <p:nvPr>
            <p:ph idx="1"/>
          </p:nvPr>
        </p:nvSpPr>
        <p:spPr>
          <a:xfrm>
            <a:off x="3124200" y="1676395"/>
            <a:ext cx="5638804" cy="4114800"/>
          </a:xfrm>
        </p:spPr>
        <p:txBody>
          <a:bodyPr>
            <a:normAutofit fontScale="92500" lnSpcReduction="10000"/>
          </a:bodyPr>
          <a:p>
            <a:r>
              <a:t>Student ease of use</a:t>
            </a:r>
          </a:p>
          <a:p>
            <a:r>
              <a:t>Required keys</a:t>
            </a:r>
          </a:p>
          <a:p>
            <a:r>
              <a:t>Input devices</a:t>
            </a:r>
          </a:p>
          <a:p>
            <a:r>
              <a:t>Directions</a:t>
            </a:r>
          </a:p>
          <a:p>
            <a:r>
              <a:t>Supportive materials</a:t>
            </a:r>
          </a:p>
          <a:p>
            <a:r>
              <a:t>Optional assistance</a:t>
            </a:r>
          </a:p>
          <a:p>
            <a:r>
              <a:t>Optional directions</a:t>
            </a:r>
          </a:p>
          <a:p>
            <a:r>
              <a:t>Creativity</a:t>
            </a:r>
          </a:p>
          <a:p>
            <a:r>
              <a:t>Summary feedback</a:t>
            </a:r>
          </a:p>
        </p:txBody>
      </p:sp>
      <p:sp>
        <p:nvSpPr>
          <p:cNvPr id="1049209" name="Footer Placeholder 1"/>
          <p:cNvSpPr>
            <a:spLocks noGrp="1"/>
          </p:cNvSpPr>
          <p:nvPr>
            <p:ph type="ftr" sz="quarter" idx="11"/>
          </p:nvPr>
        </p:nvSpPr>
        <p:spPr/>
        <p:txBody>
          <a:bodyPr/>
          <a:p>
            <a:r>
              <a:rPr lang="en-US"/>
              <a:t>Department of Mathematics/ICT - KMCE</a:t>
            </a:r>
            <a:endParaRPr lang="en-GB"/>
          </a:p>
        </p:txBody>
      </p:sp>
      <p:sp>
        <p:nvSpPr>
          <p:cNvPr id="1049210" name="Slide Number Placeholder 2"/>
          <p:cNvSpPr>
            <a:spLocks noGrp="1"/>
          </p:cNvSpPr>
          <p:nvPr>
            <p:ph type="sldNum" sz="quarter" idx="12"/>
          </p:nvPr>
        </p:nvSpPr>
        <p:spPr/>
        <p:txBody>
          <a:bodyPr/>
          <a:p>
            <a:fld id="{ED16614D-C76D-436E-898C-B0588749FA22}" type="slidenum">
              <a:rPr lang="en-GB" smtClean="0"/>
              <a:t>138</a:t>
            </a:fld>
            <a:endParaRPr lang="en-GB"/>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211" name="Rectangle 2"/>
          <p:cNvSpPr>
            <a:spLocks noGrp="1" noChangeArrowheads="1"/>
          </p:cNvSpPr>
          <p:nvPr>
            <p:ph type="title"/>
          </p:nvPr>
        </p:nvSpPr>
        <p:spPr>
          <a:xfrm>
            <a:off x="2209800" y="0"/>
            <a:ext cx="9296404" cy="1143000"/>
          </a:xfrm>
        </p:spPr>
        <p:txBody>
          <a:bodyPr/>
          <a:p>
            <a:r>
              <a:t>Optional Teacher Use Criteria</a:t>
            </a:r>
          </a:p>
        </p:txBody>
      </p:sp>
      <p:sp>
        <p:nvSpPr>
          <p:cNvPr id="1049212" name="Rectangle 3"/>
          <p:cNvSpPr>
            <a:spLocks noGrp="1" noChangeArrowheads="1"/>
          </p:cNvSpPr>
          <p:nvPr>
            <p:ph idx="1"/>
          </p:nvPr>
        </p:nvSpPr>
        <p:spPr>
          <a:xfrm>
            <a:off x="2667000" y="1904995"/>
            <a:ext cx="8001000" cy="4114800"/>
          </a:xfrm>
        </p:spPr>
        <p:txBody>
          <a:bodyPr/>
          <a:p>
            <a:r>
              <a:t>Teacher’s ease of use</a:t>
            </a:r>
          </a:p>
          <a:p>
            <a:r>
              <a:t>Management</a:t>
            </a:r>
          </a:p>
          <a:p>
            <a:r>
              <a:t>Teacher manuals</a:t>
            </a:r>
          </a:p>
          <a:p>
            <a:r>
              <a:t>Ease of integration</a:t>
            </a:r>
          </a:p>
          <a:p>
            <a:r>
              <a:t>Teacher assistance</a:t>
            </a:r>
          </a:p>
          <a:p>
            <a:r>
              <a:t>Adaptability</a:t>
            </a:r>
          </a:p>
        </p:txBody>
      </p:sp>
      <p:sp>
        <p:nvSpPr>
          <p:cNvPr id="1049213" name="Footer Placeholder 1"/>
          <p:cNvSpPr>
            <a:spLocks noGrp="1"/>
          </p:cNvSpPr>
          <p:nvPr>
            <p:ph type="ftr" sz="quarter" idx="11"/>
          </p:nvPr>
        </p:nvSpPr>
        <p:spPr/>
        <p:txBody>
          <a:bodyPr/>
          <a:p>
            <a:r>
              <a:rPr lang="en-US"/>
              <a:t>Department of Mathematics/ICT - KMCE</a:t>
            </a:r>
            <a:endParaRPr lang="en-GB"/>
          </a:p>
        </p:txBody>
      </p:sp>
      <p:sp>
        <p:nvSpPr>
          <p:cNvPr id="1049214" name="Slide Number Placeholder 2"/>
          <p:cNvSpPr>
            <a:spLocks noGrp="1"/>
          </p:cNvSpPr>
          <p:nvPr>
            <p:ph type="sldNum" sz="quarter" idx="12"/>
          </p:nvPr>
        </p:nvSpPr>
        <p:spPr/>
        <p:txBody>
          <a:bodyPr/>
          <a:p>
            <a:fld id="{ED16614D-C76D-436E-898C-B0588749FA22}" type="slidenum">
              <a:rPr lang="en-GB" smtClean="0"/>
              <a:t>139</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654" name="Title 1"/>
          <p:cNvSpPr>
            <a:spLocks noGrp="1"/>
          </p:cNvSpPr>
          <p:nvPr>
            <p:ph type="title"/>
          </p:nvPr>
        </p:nvSpPr>
        <p:spPr/>
        <p:txBody>
          <a:bodyPr/>
          <a:p>
            <a:r>
              <a:t>Ways forward (1)</a:t>
            </a:r>
          </a:p>
        </p:txBody>
      </p:sp>
      <p:sp>
        <p:nvSpPr>
          <p:cNvPr id="1048655" name="Content Placeholder 2"/>
          <p:cNvSpPr>
            <a:spLocks noGrp="1"/>
          </p:cNvSpPr>
          <p:nvPr>
            <p:ph idx="1"/>
          </p:nvPr>
        </p:nvSpPr>
        <p:spPr/>
        <p:txBody>
          <a:bodyPr>
            <a:normAutofit/>
          </a:bodyPr>
          <a:p>
            <a:pPr>
              <a:buNone/>
            </a:pPr>
            <a:r>
              <a:rPr b="1"/>
              <a:t>Teacher support materials</a:t>
            </a:r>
            <a:r>
              <a:t>,</a:t>
            </a:r>
          </a:p>
          <a:p>
            <a:r>
              <a:t>Showing ‘how to do it’</a:t>
            </a:r>
          </a:p>
          <a:p>
            <a:r>
              <a:t>By way of procedural specifications</a:t>
            </a:r>
          </a:p>
          <a:p>
            <a:r>
              <a:t>Focus on:</a:t>
            </a:r>
          </a:p>
          <a:p>
            <a:pPr>
              <a:buNone/>
            </a:pPr>
            <a:r>
              <a:t>	-Lesson preparation (computer-based program)</a:t>
            </a:r>
          </a:p>
          <a:p>
            <a:pPr>
              <a:buNone/>
            </a:pPr>
            <a:r>
              <a:t>	-Subject content</a:t>
            </a:r>
          </a:p>
          <a:p>
            <a:pPr>
              <a:buNone/>
            </a:pPr>
            <a:r>
              <a:t>	-Lesson execution</a:t>
            </a:r>
          </a:p>
          <a:p>
            <a:pPr>
              <a:buNone/>
            </a:pPr>
            <a:r>
              <a:t>	-Assessment of learning</a:t>
            </a:r>
          </a:p>
        </p:txBody>
      </p:sp>
      <p:sp>
        <p:nvSpPr>
          <p:cNvPr id="1048656" name="Footer Placeholder 3"/>
          <p:cNvSpPr>
            <a:spLocks noGrp="1"/>
          </p:cNvSpPr>
          <p:nvPr>
            <p:ph type="ftr" sz="quarter" idx="11"/>
          </p:nvPr>
        </p:nvSpPr>
        <p:spPr/>
        <p:txBody>
          <a:bodyPr/>
          <a:p>
            <a:r>
              <a:rPr lang="en-US"/>
              <a:t>Department of Mathematics/ICT - KMCE</a:t>
            </a:r>
            <a:endParaRPr lang="en-GB"/>
          </a:p>
        </p:txBody>
      </p:sp>
      <p:sp>
        <p:nvSpPr>
          <p:cNvPr id="1048657" name="Slide Number Placeholder 4"/>
          <p:cNvSpPr>
            <a:spLocks noGrp="1"/>
          </p:cNvSpPr>
          <p:nvPr>
            <p:ph type="sldNum" sz="quarter" idx="12"/>
          </p:nvPr>
        </p:nvSpPr>
        <p:spPr/>
        <p:txBody>
          <a:bodyPr/>
          <a:p>
            <a:fld id="{ED16614D-C76D-436E-898C-B0588749FA22}" type="slidenum">
              <a:rPr lang="en-GB" smtClean="0"/>
              <a:t>14</a:t>
            </a:fld>
            <a:endParaRPr lang="en-GB"/>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9215" name="Rectangle 2"/>
          <p:cNvSpPr>
            <a:spLocks noGrp="1" noChangeArrowheads="1"/>
          </p:cNvSpPr>
          <p:nvPr>
            <p:ph type="title"/>
          </p:nvPr>
        </p:nvSpPr>
        <p:spPr>
          <a:xfrm>
            <a:off x="2209801" y="0"/>
            <a:ext cx="8991595" cy="1143000"/>
          </a:xfrm>
        </p:spPr>
        <p:txBody>
          <a:bodyPr/>
          <a:p>
            <a:r>
              <a:t>Optional Presentation Criteria</a:t>
            </a:r>
          </a:p>
        </p:txBody>
      </p:sp>
      <p:sp>
        <p:nvSpPr>
          <p:cNvPr id="1049216" name="Rectangle 3"/>
          <p:cNvSpPr>
            <a:spLocks noGrp="1" noChangeArrowheads="1"/>
          </p:cNvSpPr>
          <p:nvPr>
            <p:ph idx="1"/>
          </p:nvPr>
        </p:nvSpPr>
        <p:spPr>
          <a:xfrm>
            <a:off x="2819405" y="2438404"/>
            <a:ext cx="7848595" cy="4114800"/>
          </a:xfrm>
        </p:spPr>
        <p:txBody>
          <a:bodyPr/>
          <a:p>
            <a:r>
              <a:t>Graphics features</a:t>
            </a:r>
          </a:p>
          <a:p>
            <a:r>
              <a:t>Screen layout</a:t>
            </a:r>
          </a:p>
          <a:p>
            <a:r>
              <a:t>Speech capabilities</a:t>
            </a:r>
          </a:p>
          <a:p>
            <a:r>
              <a:t>Required peripherals</a:t>
            </a:r>
          </a:p>
        </p:txBody>
      </p:sp>
      <p:sp>
        <p:nvSpPr>
          <p:cNvPr id="1049217" name="Footer Placeholder 1"/>
          <p:cNvSpPr>
            <a:spLocks noGrp="1"/>
          </p:cNvSpPr>
          <p:nvPr>
            <p:ph type="ftr" sz="quarter" idx="11"/>
          </p:nvPr>
        </p:nvSpPr>
        <p:spPr/>
        <p:txBody>
          <a:bodyPr/>
          <a:p>
            <a:r>
              <a:rPr lang="en-US"/>
              <a:t>Department of Mathematics/ICT - KMCE</a:t>
            </a:r>
            <a:endParaRPr lang="en-GB"/>
          </a:p>
        </p:txBody>
      </p:sp>
      <p:sp>
        <p:nvSpPr>
          <p:cNvPr id="1049218" name="Slide Number Placeholder 2"/>
          <p:cNvSpPr>
            <a:spLocks noGrp="1"/>
          </p:cNvSpPr>
          <p:nvPr>
            <p:ph type="sldNum" sz="quarter" idx="12"/>
          </p:nvPr>
        </p:nvSpPr>
        <p:spPr/>
        <p:txBody>
          <a:bodyPr/>
          <a:p>
            <a:fld id="{ED16614D-C76D-436E-898C-B0588749FA22}" type="slidenum">
              <a:rPr lang="en-GB" smtClean="0"/>
              <a:t>140</a:t>
            </a:fld>
            <a:endParaRPr lang="en-GB"/>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219" name="Rectangle 2"/>
          <p:cNvSpPr>
            <a:spLocks noGrp="1" noChangeArrowheads="1"/>
          </p:cNvSpPr>
          <p:nvPr>
            <p:ph type="title"/>
          </p:nvPr>
        </p:nvSpPr>
        <p:spPr>
          <a:xfrm>
            <a:off x="2209800" y="0"/>
            <a:ext cx="7772400" cy="1143000"/>
          </a:xfrm>
        </p:spPr>
        <p:txBody>
          <a:bodyPr/>
          <a:p>
            <a:r>
              <a:t>Optional Technical Criteria	</a:t>
            </a:r>
          </a:p>
        </p:txBody>
      </p:sp>
      <p:sp>
        <p:nvSpPr>
          <p:cNvPr id="1049220" name="Rectangle 3"/>
          <p:cNvSpPr>
            <a:spLocks noGrp="1" noChangeArrowheads="1"/>
          </p:cNvSpPr>
          <p:nvPr>
            <p:ph idx="1"/>
          </p:nvPr>
        </p:nvSpPr>
        <p:spPr>
          <a:xfrm>
            <a:off x="2743195" y="1828800"/>
            <a:ext cx="6400800" cy="4114800"/>
          </a:xfrm>
        </p:spPr>
        <p:txBody>
          <a:bodyPr/>
          <a:p>
            <a:r>
              <a:t>Response Judging</a:t>
            </a:r>
          </a:p>
          <a:p>
            <a:r>
              <a:t>Timing</a:t>
            </a:r>
          </a:p>
          <a:p>
            <a:r>
              <a:t>Portability</a:t>
            </a:r>
          </a:p>
          <a:p>
            <a:r>
              <a:t>Compatibility</a:t>
            </a:r>
          </a:p>
          <a:p>
            <a:r>
              <a:t>Technical Manuals</a:t>
            </a:r>
          </a:p>
        </p:txBody>
      </p:sp>
      <p:sp>
        <p:nvSpPr>
          <p:cNvPr id="1049221" name="Footer Placeholder 1"/>
          <p:cNvSpPr>
            <a:spLocks noGrp="1"/>
          </p:cNvSpPr>
          <p:nvPr>
            <p:ph type="ftr" sz="quarter" idx="11"/>
          </p:nvPr>
        </p:nvSpPr>
        <p:spPr/>
        <p:txBody>
          <a:bodyPr/>
          <a:p>
            <a:r>
              <a:rPr lang="en-US"/>
              <a:t>Department of Mathematics/ICT - KMCE</a:t>
            </a:r>
            <a:endParaRPr lang="en-GB"/>
          </a:p>
        </p:txBody>
      </p:sp>
      <p:sp>
        <p:nvSpPr>
          <p:cNvPr id="1049222" name="Slide Number Placeholder 2"/>
          <p:cNvSpPr>
            <a:spLocks noGrp="1"/>
          </p:cNvSpPr>
          <p:nvPr>
            <p:ph type="sldNum" sz="quarter" idx="12"/>
          </p:nvPr>
        </p:nvSpPr>
        <p:spPr/>
        <p:txBody>
          <a:bodyPr/>
          <a:p>
            <a:fld id="{ED16614D-C76D-436E-898C-B0588749FA22}" type="slidenum">
              <a:rPr lang="en-GB" smtClean="0"/>
              <a:t>141</a:t>
            </a:fld>
            <a:endParaRPr lang="en-GB"/>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223" name="Text Box 5"/>
          <p:cNvSpPr txBox="1">
            <a:spLocks noChangeArrowheads="1"/>
          </p:cNvSpPr>
          <p:nvPr/>
        </p:nvSpPr>
        <p:spPr bwMode="auto">
          <a:xfrm>
            <a:off x="2247904" y="2590796"/>
            <a:ext cx="7467604" cy="3477875"/>
          </a:xfrm>
          <a:prstGeom prst="rect"/>
          <a:noFill/>
          <a:ln>
            <a:noFill/>
          </a:ln>
        </p:spPr>
        <p:txBody>
          <a:bodyP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r>
              <a:rPr b="1" sz="4400">
                <a:latin typeface="Arial"/>
              </a:rPr>
              <a:t>Possible Internet resources and searching skills</a:t>
            </a:r>
          </a:p>
          <a:p>
            <a:pPr algn="ctr"/>
            <a:endParaRPr b="1" sz="4400">
              <a:latin typeface="Arial"/>
            </a:endParaRPr>
          </a:p>
          <a:p>
            <a:pPr algn="ctr"/>
            <a:endParaRPr b="1" sz="4400">
              <a:latin typeface="Arial"/>
            </a:endParaRPr>
          </a:p>
        </p:txBody>
      </p:sp>
      <p:sp>
        <p:nvSpPr>
          <p:cNvPr id="1049224" name="Footer Placeholder 1"/>
          <p:cNvSpPr>
            <a:spLocks noGrp="1"/>
          </p:cNvSpPr>
          <p:nvPr>
            <p:ph type="ftr" sz="quarter" idx="11"/>
          </p:nvPr>
        </p:nvSpPr>
        <p:spPr/>
        <p:txBody>
          <a:bodyPr/>
          <a:p>
            <a:r>
              <a:rPr lang="en-US"/>
              <a:t>Department of Mathematics/ICT - KMCE</a:t>
            </a:r>
            <a:endParaRPr lang="en-GB"/>
          </a:p>
        </p:txBody>
      </p:sp>
      <p:sp>
        <p:nvSpPr>
          <p:cNvPr id="1049225" name="Slide Number Placeholder 2"/>
          <p:cNvSpPr>
            <a:spLocks noGrp="1"/>
          </p:cNvSpPr>
          <p:nvPr>
            <p:ph type="sldNum" sz="quarter" idx="12"/>
          </p:nvPr>
        </p:nvSpPr>
        <p:spPr/>
        <p:txBody>
          <a:bodyPr/>
          <a:p>
            <a:fld id="{ED16614D-C76D-436E-898C-B0588749FA22}" type="slidenum">
              <a:rPr lang="en-GB" smtClean="0"/>
              <a:t>142</a:t>
            </a:fld>
            <a:endParaRPr lang="en-GB"/>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9229" name="Title 1"/>
          <p:cNvSpPr>
            <a:spLocks noGrp="1"/>
          </p:cNvSpPr>
          <p:nvPr>
            <p:ph type="title"/>
          </p:nvPr>
        </p:nvSpPr>
        <p:spPr/>
        <p:txBody>
          <a:bodyPr/>
          <a:p>
            <a:r>
              <a:t>Objectives</a:t>
            </a:r>
          </a:p>
        </p:txBody>
      </p:sp>
      <p:sp>
        <p:nvSpPr>
          <p:cNvPr id="1049230" name="Content Placeholder 2"/>
          <p:cNvSpPr>
            <a:spLocks noGrp="1"/>
          </p:cNvSpPr>
          <p:nvPr>
            <p:ph idx="1"/>
          </p:nvPr>
        </p:nvSpPr>
        <p:spPr/>
        <p:txBody>
          <a:bodyPr/>
          <a:p>
            <a:pPr indent="0" marL="0">
              <a:buNone/>
            </a:pPr>
            <a:r>
              <a:t>By the end of this unit, the student would be able to:</a:t>
            </a:r>
          </a:p>
          <a:p>
            <a:r>
              <a:t>Explain the three classification of ICT resources.</a:t>
            </a:r>
          </a:p>
          <a:p>
            <a:r>
              <a:t>Use a diagram to show a search strategy for finding information on the internet.</a:t>
            </a:r>
          </a:p>
          <a:p>
            <a:r>
              <a:t>Develop a PowerPoint presentation.</a:t>
            </a:r>
          </a:p>
        </p:txBody>
      </p:sp>
      <p:sp>
        <p:nvSpPr>
          <p:cNvPr id="1049231" name="Footer Placeholder 3"/>
          <p:cNvSpPr>
            <a:spLocks noGrp="1"/>
          </p:cNvSpPr>
          <p:nvPr>
            <p:ph type="ftr" sz="quarter" idx="11"/>
          </p:nvPr>
        </p:nvSpPr>
        <p:spPr/>
        <p:txBody>
          <a:bodyPr/>
          <a:p>
            <a:r>
              <a:rPr lang="en-US"/>
              <a:t>Department of Mathematics/ICT - KMCE</a:t>
            </a:r>
            <a:endParaRPr lang="en-GB"/>
          </a:p>
        </p:txBody>
      </p:sp>
      <p:sp>
        <p:nvSpPr>
          <p:cNvPr id="1049232" name="Slide Number Placeholder 4"/>
          <p:cNvSpPr>
            <a:spLocks noGrp="1"/>
          </p:cNvSpPr>
          <p:nvPr>
            <p:ph type="sldNum" sz="quarter" idx="12"/>
          </p:nvPr>
        </p:nvSpPr>
        <p:spPr/>
        <p:txBody>
          <a:bodyPr/>
          <a:p>
            <a:fld id="{ED16614D-C76D-436E-898C-B0588749FA22}" type="slidenum">
              <a:rPr lang="en-GB" smtClean="0"/>
              <a:t>143</a:t>
            </a:fld>
            <a:endParaRPr lang="en-GB"/>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233" name="Title 1"/>
          <p:cNvSpPr>
            <a:spLocks noGrp="1"/>
          </p:cNvSpPr>
          <p:nvPr>
            <p:ph type="title"/>
          </p:nvPr>
        </p:nvSpPr>
        <p:spPr/>
        <p:txBody>
          <a:bodyPr/>
          <a:p>
            <a:r>
              <a:t>Internet resources</a:t>
            </a:r>
          </a:p>
        </p:txBody>
      </p:sp>
      <p:sp>
        <p:nvSpPr>
          <p:cNvPr id="1049234" name="Content Placeholder 2"/>
          <p:cNvSpPr>
            <a:spLocks noGrp="1"/>
          </p:cNvSpPr>
          <p:nvPr>
            <p:ph idx="1"/>
          </p:nvPr>
        </p:nvSpPr>
        <p:spPr/>
        <p:txBody>
          <a:bodyPr/>
          <a:p>
            <a:r>
              <a:t>A classification of ICT resources is presented in three main areas: </a:t>
            </a:r>
          </a:p>
          <a:p>
            <a:pPr lvl="1"/>
            <a:r>
              <a:t>information resources (e.g., webgraphy and online databases), </a:t>
            </a:r>
          </a:p>
          <a:p>
            <a:pPr lvl="1"/>
            <a:r>
              <a:t>collaboration resources (e.g., blogs and wikis) </a:t>
            </a:r>
          </a:p>
          <a:p>
            <a:pPr lvl="1"/>
            <a:r>
              <a:t>learning resources (e.g., webquest, repositories of educational resources, podcasts and m-learning).</a:t>
            </a:r>
          </a:p>
        </p:txBody>
      </p:sp>
      <p:sp>
        <p:nvSpPr>
          <p:cNvPr id="1049235" name="Footer Placeholder 3"/>
          <p:cNvSpPr>
            <a:spLocks noGrp="1"/>
          </p:cNvSpPr>
          <p:nvPr>
            <p:ph type="ftr" sz="quarter" idx="11"/>
          </p:nvPr>
        </p:nvSpPr>
        <p:spPr/>
        <p:txBody>
          <a:bodyPr/>
          <a:p>
            <a:r>
              <a:rPr lang="en-US"/>
              <a:t>Department of Mathematics/ICT - KMCE</a:t>
            </a:r>
            <a:endParaRPr lang="en-GB"/>
          </a:p>
        </p:txBody>
      </p:sp>
      <p:sp>
        <p:nvSpPr>
          <p:cNvPr id="1049236" name="Slide Number Placeholder 4"/>
          <p:cNvSpPr>
            <a:spLocks noGrp="1"/>
          </p:cNvSpPr>
          <p:nvPr>
            <p:ph type="sldNum" sz="quarter" idx="12"/>
          </p:nvPr>
        </p:nvSpPr>
        <p:spPr/>
        <p:txBody>
          <a:bodyPr/>
          <a:p>
            <a:fld id="{ED16614D-C76D-436E-898C-B0588749FA22}" type="slidenum">
              <a:rPr lang="en-GB" smtClean="0"/>
              <a:t>144</a:t>
            </a:fld>
            <a:endParaRPr lang="en-GB"/>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237" name="Title 1"/>
          <p:cNvSpPr>
            <a:spLocks noGrp="1"/>
          </p:cNvSpPr>
          <p:nvPr>
            <p:ph type="title"/>
          </p:nvPr>
        </p:nvSpPr>
        <p:spPr/>
        <p:txBody>
          <a:bodyPr/>
          <a:p>
            <a:r>
              <a:t>ICT Information Resources </a:t>
            </a:r>
          </a:p>
        </p:txBody>
      </p:sp>
      <p:sp>
        <p:nvSpPr>
          <p:cNvPr id="1049238" name="Content Placeholder 2"/>
          <p:cNvSpPr>
            <a:spLocks noGrp="1"/>
          </p:cNvSpPr>
          <p:nvPr>
            <p:ph idx="1"/>
          </p:nvPr>
        </p:nvSpPr>
        <p:spPr/>
        <p:txBody>
          <a:bodyPr>
            <a:normAutofit/>
          </a:bodyPr>
          <a:p>
            <a:r>
              <a:t>ICT resources provide additional information to address a topic from basic to advanced levels.  </a:t>
            </a:r>
          </a:p>
          <a:p>
            <a:r>
              <a:t>Teachers are facing a new scenario which offers ample flexibility and availability of data sources and direct access to web resources. </a:t>
            </a:r>
          </a:p>
          <a:p>
            <a:r>
              <a:t>ICT and information resources can provide updated data in different media formats. </a:t>
            </a:r>
          </a:p>
          <a:p>
            <a:r>
              <a:t>Some ICT Information Resources will include the following: Webgraphy, virtual encyclopedias, online databases, web 2.0 tools (e.g., social bookmarks, YouTube and Slideshare) and visual search engines based on web 3.0 (semantic web)</a:t>
            </a:r>
          </a:p>
        </p:txBody>
      </p:sp>
      <p:sp>
        <p:nvSpPr>
          <p:cNvPr id="1049239" name="Footer Placeholder 3"/>
          <p:cNvSpPr>
            <a:spLocks noGrp="1"/>
          </p:cNvSpPr>
          <p:nvPr>
            <p:ph type="ftr" sz="quarter" idx="11"/>
          </p:nvPr>
        </p:nvSpPr>
        <p:spPr/>
        <p:txBody>
          <a:bodyPr/>
          <a:p>
            <a:r>
              <a:rPr lang="en-US"/>
              <a:t>Department of Mathematics/ICT - KMCE</a:t>
            </a:r>
            <a:endParaRPr lang="en-GB"/>
          </a:p>
        </p:txBody>
      </p:sp>
      <p:sp>
        <p:nvSpPr>
          <p:cNvPr id="1049240" name="Slide Number Placeholder 4"/>
          <p:cNvSpPr>
            <a:spLocks noGrp="1"/>
          </p:cNvSpPr>
          <p:nvPr>
            <p:ph type="sldNum" sz="quarter" idx="12"/>
          </p:nvPr>
        </p:nvSpPr>
        <p:spPr/>
        <p:txBody>
          <a:bodyPr/>
          <a:p>
            <a:fld id="{ED16614D-C76D-436E-898C-B0588749FA22}" type="slidenum">
              <a:rPr lang="en-GB" smtClean="0"/>
              <a:t>145</a:t>
            </a:fld>
            <a:endParaRPr lang="en-GB"/>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241" name="Title 1"/>
          <p:cNvSpPr>
            <a:spLocks noGrp="1"/>
          </p:cNvSpPr>
          <p:nvPr>
            <p:ph type="title"/>
          </p:nvPr>
        </p:nvSpPr>
        <p:spPr/>
        <p:txBody>
          <a:bodyPr/>
          <a:p>
            <a:r>
              <a:t>ICT Collaboration Resources </a:t>
            </a:r>
          </a:p>
        </p:txBody>
      </p:sp>
      <p:sp>
        <p:nvSpPr>
          <p:cNvPr id="1049242" name="Content Placeholder 2"/>
          <p:cNvSpPr>
            <a:spLocks noGrp="1"/>
          </p:cNvSpPr>
          <p:nvPr>
            <p:ph idx="1"/>
          </p:nvPr>
        </p:nvSpPr>
        <p:spPr/>
        <p:txBody>
          <a:bodyPr>
            <a:normAutofit/>
          </a:bodyPr>
          <a:p>
            <a:r>
              <a:t>ICT resources for collaboration offer users the opportunity to participate in professional networks and co-create resources. </a:t>
            </a:r>
          </a:p>
          <a:p>
            <a:r>
              <a:t>Collaborative work allows the assessment of existing resources and their use in different contexts and then analyzes these resources to enable their creative use in collaborative learning contexts. </a:t>
            </a:r>
          </a:p>
          <a:p>
            <a:r>
              <a:t>Some collaborative ICT resources are mailing lists, groups and collaborative web 2.0 tools such as wikis and blogs. Webinar is a widely used tool for organizing online seminars. </a:t>
            </a:r>
          </a:p>
        </p:txBody>
      </p:sp>
      <p:sp>
        <p:nvSpPr>
          <p:cNvPr id="1049243" name="Footer Placeholder 3"/>
          <p:cNvSpPr>
            <a:spLocks noGrp="1"/>
          </p:cNvSpPr>
          <p:nvPr>
            <p:ph type="ftr" sz="quarter" idx="11"/>
          </p:nvPr>
        </p:nvSpPr>
        <p:spPr/>
        <p:txBody>
          <a:bodyPr/>
          <a:p>
            <a:r>
              <a:rPr lang="en-US"/>
              <a:t>Department of Mathematics/ICT - KMCE</a:t>
            </a:r>
            <a:endParaRPr lang="en-GB"/>
          </a:p>
        </p:txBody>
      </p:sp>
      <p:sp>
        <p:nvSpPr>
          <p:cNvPr id="1049244" name="Slide Number Placeholder 4"/>
          <p:cNvSpPr>
            <a:spLocks noGrp="1"/>
          </p:cNvSpPr>
          <p:nvPr>
            <p:ph type="sldNum" sz="quarter" idx="12"/>
          </p:nvPr>
        </p:nvSpPr>
        <p:spPr/>
        <p:txBody>
          <a:bodyPr/>
          <a:p>
            <a:fld id="{ED16614D-C76D-436E-898C-B0588749FA22}" type="slidenum">
              <a:rPr lang="en-GB" smtClean="0"/>
              <a:t>146</a:t>
            </a:fld>
            <a:endParaRPr lang="en-GB"/>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245" name="Title 1"/>
          <p:cNvSpPr>
            <a:spLocks noGrp="1"/>
          </p:cNvSpPr>
          <p:nvPr>
            <p:ph type="title"/>
          </p:nvPr>
        </p:nvSpPr>
        <p:spPr/>
        <p:txBody>
          <a:bodyPr/>
          <a:p>
            <a:r>
              <a:t>ICT learning resources</a:t>
            </a:r>
          </a:p>
        </p:txBody>
      </p:sp>
      <p:sp>
        <p:nvSpPr>
          <p:cNvPr id="1049246" name="Content Placeholder 2"/>
          <p:cNvSpPr>
            <a:spLocks noGrp="1"/>
          </p:cNvSpPr>
          <p:nvPr>
            <p:ph idx="1"/>
          </p:nvPr>
        </p:nvSpPr>
        <p:spPr/>
        <p:txBody>
          <a:bodyPr>
            <a:normAutofit/>
          </a:bodyPr>
          <a:p>
            <a:r>
              <a:t>ICT resources for learning offer the possibility of acquiring knowledge, attitudes and procedures during the teaching process. ICT resources offer various forms of work with content and activities. An integrated design of learning resources is an important part of the instructional process that helps achieve the expected learning outcomes. Some ICT learning resources are repositories of educational resources, interactive tutorials, online quizzes, web 2.0 tools (e.g., eBooks, podcasts) and open online courses</a:t>
            </a:r>
          </a:p>
        </p:txBody>
      </p:sp>
      <p:sp>
        <p:nvSpPr>
          <p:cNvPr id="1049247" name="Footer Placeholder 3"/>
          <p:cNvSpPr>
            <a:spLocks noGrp="1"/>
          </p:cNvSpPr>
          <p:nvPr>
            <p:ph type="ftr" sz="quarter" idx="11"/>
          </p:nvPr>
        </p:nvSpPr>
        <p:spPr/>
        <p:txBody>
          <a:bodyPr/>
          <a:p>
            <a:r>
              <a:rPr lang="en-US"/>
              <a:t>Department of Mathematics/ICT - KMCE</a:t>
            </a:r>
            <a:endParaRPr lang="en-GB"/>
          </a:p>
        </p:txBody>
      </p:sp>
      <p:sp>
        <p:nvSpPr>
          <p:cNvPr id="1049248" name="Slide Number Placeholder 4"/>
          <p:cNvSpPr>
            <a:spLocks noGrp="1"/>
          </p:cNvSpPr>
          <p:nvPr>
            <p:ph type="sldNum" sz="quarter" idx="12"/>
          </p:nvPr>
        </p:nvSpPr>
        <p:spPr/>
        <p:txBody>
          <a:bodyPr/>
          <a:p>
            <a:fld id="{ED16614D-C76D-436E-898C-B0588749FA22}" type="slidenum">
              <a:rPr lang="en-GB" smtClean="0"/>
              <a:t>147</a:t>
            </a:fld>
            <a:endParaRPr lang="en-GB"/>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pic>
        <p:nvPicPr>
          <p:cNvPr id="2097174" name="Picture 2" descr="Developing a  Search Strategy Process Overview.bmp"/>
          <p:cNvPicPr>
            <a:picLocks noChangeAspect="1"/>
          </p:cNvPicPr>
          <p:nvPr/>
        </p:nvPicPr>
        <p:blipFill>
          <a:blip xmlns:r="http://schemas.openxmlformats.org/officeDocument/2006/relationships" r:embed="rId1"/>
          <a:srcRect/>
          <a:stretch>
            <a:fillRect/>
          </a:stretch>
        </p:blipFill>
        <p:spPr bwMode="auto">
          <a:xfrm>
            <a:off x="1752601" y="990596"/>
            <a:ext cx="8783631" cy="5048245"/>
          </a:xfrm>
          <a:prstGeom prst="rect"/>
          <a:noFill/>
          <a:ln>
            <a:noFill/>
          </a:ln>
        </p:spPr>
      </p:pic>
      <p:sp>
        <p:nvSpPr>
          <p:cNvPr id="1049249" name="Rectangle 1"/>
          <p:cNvSpPr>
            <a:spLocks noChangeArrowheads="1"/>
          </p:cNvSpPr>
          <p:nvPr/>
        </p:nvSpPr>
        <p:spPr bwMode="auto">
          <a:xfrm>
            <a:off x="2285995" y="228600"/>
            <a:ext cx="7315200" cy="584196"/>
          </a:xfrm>
          <a:prstGeom prst="rect"/>
          <a:noFill/>
          <a:ln>
            <a:noFill/>
          </a:ln>
        </p:spPr>
        <p:txBody>
          <a:bodyP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r>
              <a:rPr b="1">
                <a:solidFill>
                  <a:srgbClr val="387849"/>
                </a:solidFill>
              </a:rPr>
              <a:t>Planning a </a:t>
            </a:r>
            <a:r>
              <a:rPr b="1">
                <a:solidFill>
                  <a:srgbClr val="FF9900"/>
                </a:solidFill>
              </a:rPr>
              <a:t>Search Strategy</a:t>
            </a:r>
          </a:p>
        </p:txBody>
      </p:sp>
      <p:sp>
        <p:nvSpPr>
          <p:cNvPr id="1049250" name="Footer Placeholder 1"/>
          <p:cNvSpPr>
            <a:spLocks noGrp="1"/>
          </p:cNvSpPr>
          <p:nvPr>
            <p:ph type="ftr" sz="quarter" idx="11"/>
          </p:nvPr>
        </p:nvSpPr>
        <p:spPr/>
        <p:txBody>
          <a:bodyPr/>
          <a:p>
            <a:r>
              <a:rPr lang="en-US"/>
              <a:t>Department of Mathematics/ICT - KMCE</a:t>
            </a:r>
            <a:endParaRPr lang="en-GB"/>
          </a:p>
        </p:txBody>
      </p:sp>
      <p:sp>
        <p:nvSpPr>
          <p:cNvPr id="1049251" name="Slide Number Placeholder 2"/>
          <p:cNvSpPr>
            <a:spLocks noGrp="1"/>
          </p:cNvSpPr>
          <p:nvPr>
            <p:ph type="sldNum" sz="quarter" idx="12"/>
          </p:nvPr>
        </p:nvSpPr>
        <p:spPr/>
        <p:txBody>
          <a:bodyPr/>
          <a:p>
            <a:fld id="{ED16614D-C76D-436E-898C-B0588749FA22}" type="slidenum">
              <a:rPr lang="en-GB" smtClean="0"/>
              <a:t>148</a:t>
            </a:fld>
            <a:endParaRPr lang="en-GB"/>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255" name="Oval 6"/>
          <p:cNvSpPr>
            <a:spLocks noChangeArrowheads="1"/>
          </p:cNvSpPr>
          <p:nvPr/>
        </p:nvSpPr>
        <p:spPr bwMode="auto">
          <a:xfrm>
            <a:off x="4267200" y="2956721"/>
            <a:ext cx="2011356"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56" name="Oval 7"/>
          <p:cNvSpPr>
            <a:spLocks noChangeArrowheads="1"/>
          </p:cNvSpPr>
          <p:nvPr/>
        </p:nvSpPr>
        <p:spPr bwMode="auto">
          <a:xfrm>
            <a:off x="5486395" y="2956721"/>
            <a:ext cx="2011356"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57" name="Rectangle 8"/>
          <p:cNvSpPr/>
          <p:nvPr/>
        </p:nvSpPr>
        <p:spPr>
          <a:xfrm>
            <a:off x="2667001" y="228600"/>
            <a:ext cx="6934195" cy="1878010"/>
          </a:xfrm>
          <a:prstGeom prst="rect"/>
        </p:spPr>
        <p:txBody>
          <a:bodyPr>
            <a:spAutoFit/>
          </a:bodyPr>
          <a:p>
            <a:pPr algn="ctr"/>
            <a:r>
              <a:rPr b="1" sz="4400">
                <a:solidFill>
                  <a:srgbClr val="387849"/>
                </a:solidFill>
                <a:latin typeface="+mj-lt"/>
              </a:rPr>
              <a:t>Boolean Operators</a:t>
            </a:r>
          </a:p>
          <a:p>
            <a:pPr algn="ctr"/>
            <a:r>
              <a:rPr b="1" sz="3600">
                <a:solidFill>
                  <a:srgbClr val="387849"/>
                </a:solidFill>
                <a:latin typeface="+mj-lt"/>
              </a:rPr>
              <a:t>AND Operator </a:t>
            </a:r>
            <a:br>
              <a:rPr b="1" sz="3600">
                <a:solidFill>
                  <a:srgbClr val="387849"/>
                </a:solidFill>
              </a:rPr>
            </a:br>
            <a:r>
              <a:rPr b="1" sz="3600">
                <a:solidFill>
                  <a:srgbClr val="387849"/>
                </a:solidFill>
                <a:latin typeface="+mj-lt"/>
              </a:rPr>
              <a:t>(to combine two concepts)</a:t>
            </a:r>
          </a:p>
        </p:txBody>
      </p:sp>
      <p:sp>
        <p:nvSpPr>
          <p:cNvPr id="1049258" name="Rectangle 3"/>
          <p:cNvSpPr>
            <a:spLocks noChangeArrowheads="1"/>
          </p:cNvSpPr>
          <p:nvPr/>
        </p:nvSpPr>
        <p:spPr bwMode="auto">
          <a:xfrm>
            <a:off x="2514596" y="4572001"/>
            <a:ext cx="6748457" cy="1162045"/>
          </a:xfrm>
          <a:prstGeom prst="rect"/>
          <a:noFill/>
          <a:ln w="9525">
            <a:noFill/>
            <a:round/>
            <a:headEnd/>
            <a:tailEnd/>
          </a:ln>
        </p:spPr>
        <p:txBody>
          <a:bodyPr anchor="ctr" bIns="46800" lIns="90000" rIns="90000" tIns="61920">
            <a:spAutoFit/>
          </a:bodyPr>
          <a:p>
            <a:pPr algn="ctr">
              <a:lnSpc>
                <a:spcPct val="95000"/>
              </a:lnSpc>
            </a:pPr>
            <a:r>
              <a:rPr sz="2400">
                <a:latin typeface="+mj-lt"/>
                <a:ea typeface="Arial Unicode MS"/>
                <a:cs typeface="Arial Unicode MS"/>
              </a:rPr>
              <a:t>the </a:t>
            </a:r>
            <a:r>
              <a:rPr b="1" sz="2400">
                <a:latin typeface="+mj-lt"/>
                <a:ea typeface="Arial Unicode MS"/>
                <a:cs typeface="Arial Unicode MS"/>
              </a:rPr>
              <a:t>AND</a:t>
            </a:r>
            <a:r>
              <a:rPr sz="2400">
                <a:latin typeface="+mj-lt"/>
                <a:ea typeface="Arial Unicode MS"/>
                <a:cs typeface="Arial Unicode MS"/>
              </a:rPr>
              <a:t> operator is used to combine two concepts e.g. livestock AND drought – results are in the combined area of the two circles</a:t>
            </a:r>
          </a:p>
        </p:txBody>
      </p:sp>
      <p:sp>
        <p:nvSpPr>
          <p:cNvPr id="1049259" name="Line 6"/>
          <p:cNvSpPr>
            <a:spLocks noChangeShapeType="1"/>
          </p:cNvSpPr>
          <p:nvPr/>
        </p:nvSpPr>
        <p:spPr bwMode="auto">
          <a:xfrm flipV="1">
            <a:off x="3886195" y="3276595"/>
            <a:ext cx="838204" cy="0"/>
          </a:xfrm>
          <a:prstGeom prst="line"/>
          <a:noFill/>
          <a:ln w="9525">
            <a:solidFill>
              <a:schemeClr val="tx1"/>
            </a:solidFill>
            <a:round/>
            <a:headEnd/>
            <a:tailEnd type="triangle" w="med" len="med"/>
          </a:ln>
        </p:spPr>
        <p:txBody>
          <a:bodyPr/>
          <a:p/>
        </p:txBody>
      </p:sp>
      <p:sp>
        <p:nvSpPr>
          <p:cNvPr id="1049260" name="Line 6"/>
          <p:cNvSpPr>
            <a:spLocks noChangeShapeType="1"/>
          </p:cNvSpPr>
          <p:nvPr/>
        </p:nvSpPr>
        <p:spPr bwMode="auto">
          <a:xfrm flipH="1" flipV="1">
            <a:off x="7086595" y="3276595"/>
            <a:ext cx="838204" cy="0"/>
          </a:xfrm>
          <a:prstGeom prst="line"/>
          <a:noFill/>
          <a:ln w="9525">
            <a:solidFill>
              <a:schemeClr val="tx1"/>
            </a:solidFill>
            <a:round/>
            <a:headEnd/>
            <a:tailEnd type="triangle" w="med" len="med"/>
          </a:ln>
        </p:spPr>
        <p:txBody>
          <a:bodyPr/>
          <a:p/>
        </p:txBody>
      </p:sp>
      <p:sp>
        <p:nvSpPr>
          <p:cNvPr id="1049261" name="TextBox 13"/>
          <p:cNvSpPr txBox="1"/>
          <p:nvPr/>
        </p:nvSpPr>
        <p:spPr>
          <a:xfrm>
            <a:off x="2341584" y="3047995"/>
            <a:ext cx="1604927" cy="523220"/>
          </a:xfrm>
          <a:prstGeom prst="rect"/>
          <a:noFill/>
        </p:spPr>
        <p:txBody>
          <a:bodyPr wrap="none">
            <a:spAutoFit/>
          </a:bodyPr>
          <a:p>
            <a:pPr algn="ctr"/>
            <a:r>
              <a:rPr sz="2800">
                <a:latin typeface="+mj-lt"/>
              </a:rPr>
              <a:t>livestock</a:t>
            </a:r>
          </a:p>
        </p:txBody>
      </p:sp>
      <p:sp>
        <p:nvSpPr>
          <p:cNvPr id="1049262" name="TextBox 14"/>
          <p:cNvSpPr txBox="1"/>
          <p:nvPr/>
        </p:nvSpPr>
        <p:spPr>
          <a:xfrm>
            <a:off x="7989157" y="3047995"/>
            <a:ext cx="1430200" cy="523220"/>
          </a:xfrm>
          <a:prstGeom prst="rect"/>
          <a:noFill/>
        </p:spPr>
        <p:txBody>
          <a:bodyPr wrap="none">
            <a:spAutoFit/>
          </a:bodyPr>
          <a:p>
            <a:pPr algn="ctr"/>
            <a:r>
              <a:rPr sz="2800">
                <a:latin typeface="+mj-lt"/>
              </a:rPr>
              <a:t>drought</a:t>
            </a:r>
          </a:p>
        </p:txBody>
      </p:sp>
      <p:sp>
        <p:nvSpPr>
          <p:cNvPr id="1049263" name="Footer Placeholder 1"/>
          <p:cNvSpPr>
            <a:spLocks noGrp="1"/>
          </p:cNvSpPr>
          <p:nvPr>
            <p:ph type="ftr" sz="quarter" idx="11"/>
          </p:nvPr>
        </p:nvSpPr>
        <p:spPr/>
        <p:txBody>
          <a:bodyPr/>
          <a:p>
            <a:r>
              <a:rPr lang="en-US"/>
              <a:t>Department of Mathematics/ICT - KMCE</a:t>
            </a:r>
            <a:endParaRPr lang="en-GB"/>
          </a:p>
        </p:txBody>
      </p:sp>
      <p:sp>
        <p:nvSpPr>
          <p:cNvPr id="1049264" name="Slide Number Placeholder 2"/>
          <p:cNvSpPr>
            <a:spLocks noGrp="1"/>
          </p:cNvSpPr>
          <p:nvPr>
            <p:ph type="sldNum" sz="quarter" idx="12"/>
          </p:nvPr>
        </p:nvSpPr>
        <p:spPr/>
        <p:txBody>
          <a:bodyPr/>
          <a:p>
            <a:fld id="{ED16614D-C76D-436E-898C-B0588749FA22}" type="slidenum">
              <a:rPr lang="en-GB" smtClean="0"/>
              <a:t>149</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58" name="Title 1"/>
          <p:cNvSpPr>
            <a:spLocks noGrp="1"/>
          </p:cNvSpPr>
          <p:nvPr>
            <p:ph type="title"/>
          </p:nvPr>
        </p:nvSpPr>
        <p:spPr/>
        <p:txBody>
          <a:bodyPr/>
          <a:p>
            <a:r>
              <a:t>Ways forward (2)</a:t>
            </a:r>
          </a:p>
        </p:txBody>
      </p:sp>
      <p:sp>
        <p:nvSpPr>
          <p:cNvPr id="1048659" name="Content Placeholder 2"/>
          <p:cNvSpPr>
            <a:spLocks noGrp="1"/>
          </p:cNvSpPr>
          <p:nvPr>
            <p:ph idx="1"/>
          </p:nvPr>
        </p:nvSpPr>
        <p:spPr/>
        <p:txBody>
          <a:bodyPr/>
          <a:p>
            <a:pPr>
              <a:buNone/>
            </a:pPr>
            <a:r>
              <a:rPr b="1"/>
              <a:t>Professional development</a:t>
            </a:r>
          </a:p>
          <a:p>
            <a:r>
              <a:t>Preferably in combination with exemplary curriculum materials</a:t>
            </a:r>
          </a:p>
          <a:p>
            <a:r>
              <a:t>Should model the classroom situation, or</a:t>
            </a:r>
          </a:p>
          <a:p>
            <a:r>
              <a:t>Should be in the classroom</a:t>
            </a:r>
          </a:p>
          <a:p/>
        </p:txBody>
      </p:sp>
      <p:sp>
        <p:nvSpPr>
          <p:cNvPr id="1048660" name="Footer Placeholder 3"/>
          <p:cNvSpPr>
            <a:spLocks noGrp="1"/>
          </p:cNvSpPr>
          <p:nvPr>
            <p:ph type="ftr" sz="quarter" idx="11"/>
          </p:nvPr>
        </p:nvSpPr>
        <p:spPr/>
        <p:txBody>
          <a:bodyPr/>
          <a:p>
            <a:r>
              <a:rPr lang="en-US"/>
              <a:t>Department of Mathematics/ICT - KMCE</a:t>
            </a:r>
            <a:endParaRPr lang="en-GB"/>
          </a:p>
        </p:txBody>
      </p:sp>
      <p:sp>
        <p:nvSpPr>
          <p:cNvPr id="1048661" name="Slide Number Placeholder 4"/>
          <p:cNvSpPr>
            <a:spLocks noGrp="1"/>
          </p:cNvSpPr>
          <p:nvPr>
            <p:ph type="sldNum" sz="quarter" idx="12"/>
          </p:nvPr>
        </p:nvSpPr>
        <p:spPr/>
        <p:txBody>
          <a:bodyPr/>
          <a:p>
            <a:fld id="{ED16614D-C76D-436E-898C-B0588749FA22}" type="slidenum">
              <a:rPr lang="en-GB" smtClean="0"/>
              <a:t>15</a:t>
            </a:fld>
            <a:endParaRPr lang="en-GB"/>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9268" name="Oval 6"/>
          <p:cNvSpPr>
            <a:spLocks noChangeArrowheads="1"/>
          </p:cNvSpPr>
          <p:nvPr/>
        </p:nvSpPr>
        <p:spPr bwMode="auto">
          <a:xfrm>
            <a:off x="4267201" y="2012170"/>
            <a:ext cx="1646243"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69" name="Oval 7"/>
          <p:cNvSpPr>
            <a:spLocks noChangeArrowheads="1"/>
          </p:cNvSpPr>
          <p:nvPr/>
        </p:nvSpPr>
        <p:spPr bwMode="auto">
          <a:xfrm>
            <a:off x="5486396" y="2012170"/>
            <a:ext cx="1646243"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70" name="Rectangle 3"/>
          <p:cNvSpPr>
            <a:spLocks noChangeArrowheads="1"/>
          </p:cNvSpPr>
          <p:nvPr/>
        </p:nvSpPr>
        <p:spPr bwMode="auto">
          <a:xfrm>
            <a:off x="2514596" y="4495805"/>
            <a:ext cx="6748457" cy="1162045"/>
          </a:xfrm>
          <a:prstGeom prst="rect"/>
          <a:noFill/>
          <a:ln w="9525">
            <a:noFill/>
            <a:round/>
            <a:headEnd/>
            <a:tailEnd/>
          </a:ln>
        </p:spPr>
        <p:txBody>
          <a:bodyPr anchor="ctr" bIns="46800" lIns="90000" rIns="90000" tIns="61920">
            <a:spAutoFit/>
          </a:bodyPr>
          <a:p>
            <a:pPr algn="ctr">
              <a:lnSpc>
                <a:spcPct val="95000"/>
              </a:lnSpc>
            </a:pPr>
            <a:r>
              <a:rPr sz="2400">
                <a:latin typeface="+mj-lt"/>
                <a:ea typeface="Arial Unicode MS"/>
                <a:cs typeface="Arial Unicode MS"/>
              </a:rPr>
              <a:t>the </a:t>
            </a:r>
            <a:r>
              <a:rPr b="1" sz="2400">
                <a:latin typeface="+mj-lt"/>
                <a:ea typeface="Arial Unicode MS"/>
                <a:cs typeface="Arial Unicode MS"/>
              </a:rPr>
              <a:t>AND</a:t>
            </a:r>
            <a:r>
              <a:rPr sz="2400">
                <a:latin typeface="+mj-lt"/>
                <a:ea typeface="Arial Unicode MS"/>
                <a:cs typeface="Arial Unicode MS"/>
              </a:rPr>
              <a:t> operator is used to combine three concepts e.g. bean AND cultivation AND pests - in the combined area of the three circles</a:t>
            </a:r>
          </a:p>
        </p:txBody>
      </p:sp>
      <p:sp>
        <p:nvSpPr>
          <p:cNvPr id="1049271" name="Line 6"/>
          <p:cNvSpPr>
            <a:spLocks noChangeShapeType="1"/>
          </p:cNvSpPr>
          <p:nvPr/>
        </p:nvSpPr>
        <p:spPr bwMode="auto">
          <a:xfrm flipV="1">
            <a:off x="3886195" y="2438404"/>
            <a:ext cx="838204" cy="0"/>
          </a:xfrm>
          <a:prstGeom prst="line"/>
          <a:noFill/>
          <a:ln w="9525">
            <a:solidFill>
              <a:schemeClr val="tx1"/>
            </a:solidFill>
            <a:round/>
            <a:headEnd/>
            <a:tailEnd type="triangle" w="med" len="med"/>
          </a:ln>
        </p:spPr>
        <p:txBody>
          <a:bodyPr/>
          <a:p/>
        </p:txBody>
      </p:sp>
      <p:sp>
        <p:nvSpPr>
          <p:cNvPr id="1049272" name="Line 6"/>
          <p:cNvSpPr>
            <a:spLocks noChangeShapeType="1"/>
          </p:cNvSpPr>
          <p:nvPr/>
        </p:nvSpPr>
        <p:spPr bwMode="auto">
          <a:xfrm flipH="1" flipV="1">
            <a:off x="6781800" y="2438404"/>
            <a:ext cx="838204" cy="0"/>
          </a:xfrm>
          <a:prstGeom prst="line"/>
          <a:noFill/>
          <a:ln w="9525">
            <a:solidFill>
              <a:schemeClr val="tx1"/>
            </a:solidFill>
            <a:round/>
            <a:headEnd/>
            <a:tailEnd type="triangle" w="med" len="med"/>
          </a:ln>
        </p:spPr>
        <p:txBody>
          <a:bodyPr/>
          <a:p/>
        </p:txBody>
      </p:sp>
      <p:sp>
        <p:nvSpPr>
          <p:cNvPr id="1049273" name="TextBox 13"/>
          <p:cNvSpPr txBox="1"/>
          <p:nvPr/>
        </p:nvSpPr>
        <p:spPr>
          <a:xfrm>
            <a:off x="2895601" y="2133596"/>
            <a:ext cx="985837" cy="523879"/>
          </a:xfrm>
          <a:prstGeom prst="rect"/>
          <a:noFill/>
        </p:spPr>
        <p:txBody>
          <a:bodyPr wrap="none">
            <a:spAutoFit/>
          </a:bodyPr>
          <a:p>
            <a:pPr algn="ctr"/>
            <a:r>
              <a:rPr sz="2800">
                <a:latin typeface="+mj-lt"/>
              </a:rPr>
              <a:t>bean</a:t>
            </a:r>
          </a:p>
        </p:txBody>
      </p:sp>
      <p:sp>
        <p:nvSpPr>
          <p:cNvPr id="1049274" name="TextBox 14"/>
          <p:cNvSpPr txBox="1"/>
          <p:nvPr/>
        </p:nvSpPr>
        <p:spPr>
          <a:xfrm>
            <a:off x="7260871" y="2133595"/>
            <a:ext cx="2337499" cy="523220"/>
          </a:xfrm>
          <a:prstGeom prst="rect"/>
          <a:noFill/>
        </p:spPr>
        <p:txBody>
          <a:bodyPr wrap="none">
            <a:spAutoFit/>
          </a:bodyPr>
          <a:p>
            <a:pPr algn="ctr"/>
            <a:r>
              <a:rPr sz="2800"/>
              <a:t>    </a:t>
            </a:r>
            <a:r>
              <a:rPr sz="2800">
                <a:latin typeface="+mj-lt"/>
              </a:rPr>
              <a:t>cultivation</a:t>
            </a:r>
          </a:p>
        </p:txBody>
      </p:sp>
      <p:sp>
        <p:nvSpPr>
          <p:cNvPr id="1049275" name="Rectangle 1"/>
          <p:cNvSpPr txBox="1">
            <a:spLocks noChangeArrowheads="1"/>
          </p:cNvSpPr>
          <p:nvPr/>
        </p:nvSpPr>
        <p:spPr>
          <a:xfrm>
            <a:off x="1905004" y="304795"/>
            <a:ext cx="8229600" cy="1143000"/>
          </a:xfrm>
          <a:prstGeom prst="rect"/>
        </p:spPr>
        <p:txBody>
          <a:bodyPr/>
          <a:p>
            <a:pPr algn="ctr"/>
            <a:r>
              <a:rPr b="1" sz="3600">
                <a:solidFill>
                  <a:srgbClr val="387849"/>
                </a:solidFill>
                <a:latin typeface="+mj-lt"/>
                <a:ea typeface="+mj-ea"/>
                <a:cs typeface="+mj-cs"/>
              </a:rPr>
              <a:t>AND Operator </a:t>
            </a:r>
            <a:br>
              <a:rPr b="1" sz="3600">
                <a:solidFill>
                  <a:srgbClr val="387849"/>
                </a:solidFill>
                <a:ea typeface="+mj-ea"/>
                <a:cs typeface="+mj-cs"/>
              </a:rPr>
            </a:br>
            <a:r>
              <a:rPr b="1" sz="3600">
                <a:solidFill>
                  <a:srgbClr val="387849"/>
                </a:solidFill>
                <a:latin typeface="+mj-lt"/>
                <a:ea typeface="+mj-ea"/>
                <a:cs typeface="+mj-cs"/>
              </a:rPr>
              <a:t>(to combine three concepts)</a:t>
            </a:r>
          </a:p>
        </p:txBody>
      </p:sp>
      <p:sp>
        <p:nvSpPr>
          <p:cNvPr id="1049276" name="Oval 15"/>
          <p:cNvSpPr>
            <a:spLocks noChangeArrowheads="1"/>
          </p:cNvSpPr>
          <p:nvPr/>
        </p:nvSpPr>
        <p:spPr bwMode="auto">
          <a:xfrm>
            <a:off x="4953001" y="2545565"/>
            <a:ext cx="1646243"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77" name="TextBox 16"/>
          <p:cNvSpPr txBox="1"/>
          <p:nvPr/>
        </p:nvSpPr>
        <p:spPr>
          <a:xfrm>
            <a:off x="5381626" y="3962396"/>
            <a:ext cx="1042987" cy="523879"/>
          </a:xfrm>
          <a:prstGeom prst="rect"/>
          <a:noFill/>
        </p:spPr>
        <p:txBody>
          <a:bodyPr wrap="none">
            <a:spAutoFit/>
          </a:bodyPr>
          <a:p>
            <a:pPr algn="ctr"/>
            <a:r>
              <a:rPr sz="2800">
                <a:latin typeface="+mj-lt"/>
              </a:rPr>
              <a:t>pests</a:t>
            </a:r>
          </a:p>
        </p:txBody>
      </p:sp>
      <p:sp>
        <p:nvSpPr>
          <p:cNvPr id="1049278" name="Line 6"/>
          <p:cNvSpPr>
            <a:spLocks noChangeShapeType="1"/>
          </p:cNvSpPr>
          <p:nvPr/>
        </p:nvSpPr>
        <p:spPr bwMode="auto">
          <a:xfrm flipV="1">
            <a:off x="5791204" y="3429000"/>
            <a:ext cx="0" cy="609604"/>
          </a:xfrm>
          <a:prstGeom prst="line"/>
          <a:noFill/>
          <a:ln w="9525">
            <a:solidFill>
              <a:schemeClr val="tx1"/>
            </a:solidFill>
            <a:round/>
            <a:headEnd/>
            <a:tailEnd type="triangle" w="med" len="med"/>
          </a:ln>
        </p:spPr>
        <p:txBody>
          <a:bodyPr/>
          <a:p/>
        </p:txBody>
      </p:sp>
      <p:sp>
        <p:nvSpPr>
          <p:cNvPr id="1049279" name="Footer Placeholder 1"/>
          <p:cNvSpPr>
            <a:spLocks noGrp="1"/>
          </p:cNvSpPr>
          <p:nvPr>
            <p:ph type="ftr" sz="quarter" idx="11"/>
          </p:nvPr>
        </p:nvSpPr>
        <p:spPr/>
        <p:txBody>
          <a:bodyPr/>
          <a:p>
            <a:r>
              <a:rPr lang="en-US"/>
              <a:t>Department of Mathematics/ICT - KMCE</a:t>
            </a:r>
            <a:endParaRPr lang="en-GB"/>
          </a:p>
        </p:txBody>
      </p:sp>
      <p:sp>
        <p:nvSpPr>
          <p:cNvPr id="1049280" name="Slide Number Placeholder 2"/>
          <p:cNvSpPr>
            <a:spLocks noGrp="1"/>
          </p:cNvSpPr>
          <p:nvPr>
            <p:ph type="sldNum" sz="quarter" idx="12"/>
          </p:nvPr>
        </p:nvSpPr>
        <p:spPr/>
        <p:txBody>
          <a:bodyPr/>
          <a:p>
            <a:fld id="{ED16614D-C76D-436E-898C-B0588749FA22}" type="slidenum">
              <a:rPr lang="en-GB" smtClean="0"/>
              <a:t>150</a:t>
            </a:fld>
            <a:endParaRPr lang="en-GB"/>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9284" name="Oval 6"/>
          <p:cNvSpPr>
            <a:spLocks noChangeArrowheads="1"/>
          </p:cNvSpPr>
          <p:nvPr/>
        </p:nvSpPr>
        <p:spPr bwMode="auto">
          <a:xfrm>
            <a:off x="4267200" y="2423326"/>
            <a:ext cx="2011356"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85" name="Oval 7"/>
          <p:cNvSpPr>
            <a:spLocks noChangeArrowheads="1"/>
          </p:cNvSpPr>
          <p:nvPr/>
        </p:nvSpPr>
        <p:spPr bwMode="auto">
          <a:xfrm>
            <a:off x="5486395" y="2423326"/>
            <a:ext cx="2011356" cy="822305"/>
          </a:xfrm>
          <a:prstGeom prst="ellipse"/>
          <a:noFill/>
          <a:ln w="12700" algn="ctr">
            <a:solidFill>
              <a:schemeClr val="tx1"/>
            </a:solidFill>
            <a:round/>
            <a:headEnd/>
            <a:tailEnd type="triangle" w="med" len="med"/>
          </a:ln>
        </p:spPr>
        <p:txBody>
          <a:bodyPr anchor="ctr">
            <a:spAutoFit/>
          </a:bodyPr>
          <a:lstStyle>
            <a:lvl1pPr>
              <a:defRPr sz="3200">
                <a:solidFill>
                  <a:schemeClr val="tx1"/>
                </a:solidFill>
                <a:latin typeface="Arial Black" panose="020B0A04020102020204" pitchFamily="34" charset="0"/>
              </a:defRPr>
            </a:lvl1pPr>
            <a:lvl2pPr indent="-285750" marL="742950">
              <a:defRPr sz="3200">
                <a:solidFill>
                  <a:schemeClr val="tx1"/>
                </a:solidFill>
                <a:latin typeface="Arial Black" panose="020B0A04020102020204" pitchFamily="34" charset="0"/>
              </a:defRPr>
            </a:lvl2pPr>
            <a:lvl3pPr indent="-228600" marL="1143000">
              <a:defRPr sz="3200">
                <a:solidFill>
                  <a:schemeClr val="tx1"/>
                </a:solidFill>
                <a:latin typeface="Arial Black" panose="020B0A04020102020204" pitchFamily="34" charset="0"/>
              </a:defRPr>
            </a:lvl3pPr>
            <a:lvl4pPr indent="-228600" marL="1600200">
              <a:defRPr sz="3200">
                <a:solidFill>
                  <a:schemeClr val="tx1"/>
                </a:solidFill>
                <a:latin typeface="Arial Black" panose="020B0A04020102020204" pitchFamily="34" charset="0"/>
              </a:defRPr>
            </a:lvl4pPr>
            <a:lvl5pPr indent="-228600" marL="2057400">
              <a:defRPr sz="3200">
                <a:solidFill>
                  <a:schemeClr val="tx1"/>
                </a:solidFill>
                <a:latin typeface="Arial Black" panose="020B0A04020102020204" pitchFamily="34" charset="0"/>
              </a:defRPr>
            </a:lvl5pPr>
            <a:lvl6pPr eaLnBrk="0" fontAlgn="base" hangingPunct="0" indent="-228600" marL="2514600">
              <a:spcBef>
                <a:spcPct val="0"/>
              </a:spcBef>
              <a:spcAft>
                <a:spcPct val="0"/>
              </a:spcAft>
              <a:defRPr sz="3200">
                <a:solidFill>
                  <a:schemeClr val="tx1"/>
                </a:solidFill>
                <a:latin typeface="Arial Black" panose="020B0A04020102020204" pitchFamily="34" charset="0"/>
              </a:defRPr>
            </a:lvl6pPr>
            <a:lvl7pPr eaLnBrk="0" fontAlgn="base" hangingPunct="0" indent="-228600" marL="2971800">
              <a:spcBef>
                <a:spcPct val="0"/>
              </a:spcBef>
              <a:spcAft>
                <a:spcPct val="0"/>
              </a:spcAft>
              <a:defRPr sz="3200">
                <a:solidFill>
                  <a:schemeClr val="tx1"/>
                </a:solidFill>
                <a:latin typeface="Arial Black" panose="020B0A04020102020204" pitchFamily="34" charset="0"/>
              </a:defRPr>
            </a:lvl7pPr>
            <a:lvl8pPr eaLnBrk="0" fontAlgn="base" hangingPunct="0" indent="-228600" marL="3429000">
              <a:spcBef>
                <a:spcPct val="0"/>
              </a:spcBef>
              <a:spcAft>
                <a:spcPct val="0"/>
              </a:spcAft>
              <a:defRPr sz="3200">
                <a:solidFill>
                  <a:schemeClr val="tx1"/>
                </a:solidFill>
                <a:latin typeface="Arial Black" panose="020B0A04020102020204" pitchFamily="34" charset="0"/>
              </a:defRPr>
            </a:lvl8pPr>
            <a:lvl9pPr eaLnBrk="0" fontAlgn="base" hangingPunct="0" indent="-228600" marL="3886200">
              <a:spcBef>
                <a:spcPct val="0"/>
              </a:spcBef>
              <a:spcAft>
                <a:spcPct val="0"/>
              </a:spcAft>
              <a:defRPr sz="3200">
                <a:solidFill>
                  <a:schemeClr val="tx1"/>
                </a:solidFill>
                <a:latin typeface="Arial Black" panose="020B0A04020102020204" pitchFamily="34" charset="0"/>
              </a:defRPr>
            </a:lvl9pPr>
          </a:lstStyle>
          <a:p>
            <a:pPr algn="ctr"/>
          </a:p>
        </p:txBody>
      </p:sp>
      <p:sp>
        <p:nvSpPr>
          <p:cNvPr id="1049286" name="Rectangle 3"/>
          <p:cNvSpPr>
            <a:spLocks noChangeArrowheads="1"/>
          </p:cNvSpPr>
          <p:nvPr/>
        </p:nvSpPr>
        <p:spPr bwMode="auto">
          <a:xfrm>
            <a:off x="2514595" y="4267205"/>
            <a:ext cx="7086600" cy="1162045"/>
          </a:xfrm>
          <a:prstGeom prst="rect"/>
          <a:noFill/>
          <a:ln w="9525">
            <a:noFill/>
            <a:round/>
            <a:headEnd/>
            <a:tailEnd/>
          </a:ln>
        </p:spPr>
        <p:txBody>
          <a:bodyPr anchor="ctr" bIns="46800" lIns="90000" rIns="90000" tIns="61920">
            <a:spAutoFit/>
          </a:bodyPr>
          <a:p>
            <a:pPr algn="ctr">
              <a:lnSpc>
                <a:spcPct val="95000"/>
              </a:lnSpc>
            </a:pPr>
            <a:r>
              <a:rPr sz="2400">
                <a:latin typeface="+mj-lt"/>
                <a:ea typeface="Arial Unicode MS"/>
                <a:cs typeface="Arial Unicode MS"/>
              </a:rPr>
              <a:t>the </a:t>
            </a:r>
            <a:r>
              <a:rPr b="1" sz="2400">
                <a:latin typeface="+mj-lt"/>
                <a:ea typeface="Arial Unicode MS"/>
                <a:cs typeface="Arial Unicode MS"/>
              </a:rPr>
              <a:t>OR</a:t>
            </a:r>
            <a:r>
              <a:rPr sz="2400">
                <a:latin typeface="+mj-lt"/>
                <a:ea typeface="Arial Unicode MS"/>
                <a:cs typeface="Arial Unicode MS"/>
              </a:rPr>
              <a:t> is a means of combining synonyms e.g. beans OR legumes - </a:t>
            </a:r>
            <a:r>
              <a:rPr sz="2400">
                <a:solidFill>
                  <a:srgbClr val="000000"/>
                </a:solidFill>
                <a:latin typeface="+mj-lt"/>
                <a:ea typeface="Arial Unicode MS"/>
                <a:cs typeface="Arial Unicode MS"/>
              </a:rPr>
              <a:t>in each circle’s area with the overlap in the middle having both search terms </a:t>
            </a:r>
          </a:p>
        </p:txBody>
      </p:sp>
      <p:sp>
        <p:nvSpPr>
          <p:cNvPr id="1049287" name="Line 6"/>
          <p:cNvSpPr>
            <a:spLocks noChangeShapeType="1"/>
          </p:cNvSpPr>
          <p:nvPr/>
        </p:nvSpPr>
        <p:spPr bwMode="auto">
          <a:xfrm flipV="1">
            <a:off x="3886195" y="2895604"/>
            <a:ext cx="838204" cy="0"/>
          </a:xfrm>
          <a:prstGeom prst="line"/>
          <a:noFill/>
          <a:ln w="9525">
            <a:solidFill>
              <a:schemeClr val="tx1"/>
            </a:solidFill>
            <a:round/>
            <a:headEnd/>
            <a:tailEnd type="triangle" w="med" len="med"/>
          </a:ln>
        </p:spPr>
        <p:txBody>
          <a:bodyPr/>
          <a:p/>
        </p:txBody>
      </p:sp>
      <p:sp>
        <p:nvSpPr>
          <p:cNvPr id="1049288" name="Line 6"/>
          <p:cNvSpPr>
            <a:spLocks noChangeShapeType="1"/>
          </p:cNvSpPr>
          <p:nvPr/>
        </p:nvSpPr>
        <p:spPr bwMode="auto">
          <a:xfrm flipH="1" flipV="1">
            <a:off x="7086595" y="2895604"/>
            <a:ext cx="838204" cy="0"/>
          </a:xfrm>
          <a:prstGeom prst="line"/>
          <a:noFill/>
          <a:ln w="9525">
            <a:solidFill>
              <a:schemeClr val="tx1"/>
            </a:solidFill>
            <a:round/>
            <a:headEnd/>
            <a:tailEnd type="triangle" w="med" len="med"/>
          </a:ln>
        </p:spPr>
        <p:txBody>
          <a:bodyPr/>
          <a:p/>
        </p:txBody>
      </p:sp>
      <p:sp>
        <p:nvSpPr>
          <p:cNvPr id="1049289" name="TextBox 13"/>
          <p:cNvSpPr txBox="1"/>
          <p:nvPr/>
        </p:nvSpPr>
        <p:spPr>
          <a:xfrm>
            <a:off x="2588446" y="2590795"/>
            <a:ext cx="1111202" cy="523220"/>
          </a:xfrm>
          <a:prstGeom prst="rect"/>
          <a:noFill/>
        </p:spPr>
        <p:txBody>
          <a:bodyPr wrap="none">
            <a:spAutoFit/>
          </a:bodyPr>
          <a:p>
            <a:pPr algn="ctr"/>
            <a:r>
              <a:rPr sz="2800">
                <a:latin typeface="+mj-lt"/>
              </a:rPr>
              <a:t>beans</a:t>
            </a:r>
          </a:p>
        </p:txBody>
      </p:sp>
      <p:sp>
        <p:nvSpPr>
          <p:cNvPr id="1049290" name="TextBox 14"/>
          <p:cNvSpPr txBox="1"/>
          <p:nvPr/>
        </p:nvSpPr>
        <p:spPr>
          <a:xfrm>
            <a:off x="7934329" y="2667005"/>
            <a:ext cx="1544640" cy="523879"/>
          </a:xfrm>
          <a:prstGeom prst="rect"/>
          <a:noFill/>
        </p:spPr>
        <p:txBody>
          <a:bodyPr wrap="none">
            <a:spAutoFit/>
          </a:bodyPr>
          <a:p>
            <a:pPr algn="ctr"/>
            <a:r>
              <a:rPr sz="2800">
                <a:latin typeface="+mj-lt"/>
              </a:rPr>
              <a:t>legumes</a:t>
            </a:r>
          </a:p>
        </p:txBody>
      </p:sp>
      <p:sp>
        <p:nvSpPr>
          <p:cNvPr id="1049291" name="Rectangle 1"/>
          <p:cNvSpPr txBox="1">
            <a:spLocks noChangeArrowheads="1"/>
          </p:cNvSpPr>
          <p:nvPr/>
        </p:nvSpPr>
        <p:spPr>
          <a:xfrm>
            <a:off x="2057395" y="381004"/>
            <a:ext cx="8229600" cy="1143000"/>
          </a:xfrm>
          <a:prstGeom prst="rect"/>
        </p:spPr>
        <p:txBody>
          <a:bodyPr/>
          <a:p>
            <a:pPr algn="ctr"/>
            <a:r>
              <a:rPr b="1" sz="3600">
                <a:solidFill>
                  <a:srgbClr val="387849"/>
                </a:solidFill>
                <a:latin typeface="+mj-lt"/>
                <a:ea typeface="+mj-ea"/>
                <a:cs typeface="+mj-cs"/>
              </a:rPr>
              <a:t>OR Operator </a:t>
            </a:r>
            <a:br>
              <a:rPr b="1" sz="3600">
                <a:solidFill>
                  <a:srgbClr val="387849"/>
                </a:solidFill>
                <a:ea typeface="+mj-ea"/>
                <a:cs typeface="+mj-cs"/>
              </a:rPr>
            </a:br>
            <a:r>
              <a:rPr b="1" sz="3600">
                <a:solidFill>
                  <a:srgbClr val="387849"/>
                </a:solidFill>
                <a:latin typeface="+mj-lt"/>
                <a:ea typeface="+mj-ea"/>
                <a:cs typeface="+mj-cs"/>
              </a:rPr>
              <a:t>(info containing one or other term)</a:t>
            </a:r>
          </a:p>
        </p:txBody>
      </p:sp>
      <p:sp>
        <p:nvSpPr>
          <p:cNvPr id="1049292" name="Footer Placeholder 1"/>
          <p:cNvSpPr>
            <a:spLocks noGrp="1"/>
          </p:cNvSpPr>
          <p:nvPr>
            <p:ph type="ftr" sz="quarter" idx="11"/>
          </p:nvPr>
        </p:nvSpPr>
        <p:spPr/>
        <p:txBody>
          <a:bodyPr/>
          <a:p>
            <a:r>
              <a:rPr lang="en-US"/>
              <a:t>Department of Mathematics/ICT - KMCE</a:t>
            </a:r>
            <a:endParaRPr lang="en-GB"/>
          </a:p>
        </p:txBody>
      </p:sp>
      <p:sp>
        <p:nvSpPr>
          <p:cNvPr id="1049293" name="Slide Number Placeholder 2"/>
          <p:cNvSpPr>
            <a:spLocks noGrp="1"/>
          </p:cNvSpPr>
          <p:nvPr>
            <p:ph type="sldNum" sz="quarter" idx="12"/>
          </p:nvPr>
        </p:nvSpPr>
        <p:spPr/>
        <p:txBody>
          <a:bodyPr/>
          <a:p>
            <a:fld id="{ED16614D-C76D-436E-898C-B0588749FA22}" type="slidenum">
              <a:rPr lang="en-GB" smtClean="0"/>
              <a:t>151</a:t>
            </a:fld>
            <a:endParaRPr lang="en-GB"/>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297" name="Rectangle 1"/>
          <p:cNvSpPr>
            <a:spLocks noGrp="1" noChangeArrowheads="1"/>
          </p:cNvSpPr>
          <p:nvPr>
            <p:ph type="title"/>
          </p:nvPr>
        </p:nvSpPr>
        <p:spPr>
          <a:xfrm>
            <a:off x="1981200" y="457200"/>
            <a:ext cx="8229600" cy="1143000"/>
          </a:xfrm>
        </p:spPr>
        <p:txBody>
          <a:bodyPr>
            <a:normAutofit fontScale="90000"/>
          </a:bodyPr>
          <a:p>
            <a:pPr algn="ctr"/>
            <a:r>
              <a:rPr b="1"/>
              <a:t>NOT Operator</a:t>
            </a:r>
            <a:br>
              <a:rPr b="1"/>
            </a:br>
            <a:r>
              <a:rPr b="1"/>
              <a:t> (in one term or the other)</a:t>
            </a:r>
          </a:p>
        </p:txBody>
      </p:sp>
      <p:pic>
        <p:nvPicPr>
          <p:cNvPr id="2097175" name="Picture 2"/>
          <p:cNvPicPr>
            <a:picLocks noChangeAspect="1" noChangeArrowheads="1"/>
          </p:cNvPicPr>
          <p:nvPr/>
        </p:nvPicPr>
        <p:blipFill>
          <a:blip xmlns:r="http://schemas.openxmlformats.org/officeDocument/2006/relationships" r:embed="rId1"/>
          <a:srcRect/>
          <a:stretch>
            <a:fillRect/>
          </a:stretch>
        </p:blipFill>
        <p:spPr bwMode="auto">
          <a:xfrm>
            <a:off x="3886196" y="1752604"/>
            <a:ext cx="5053017" cy="2474918"/>
          </a:xfrm>
          <a:prstGeom prst="rect"/>
          <a:noFill/>
          <a:ln>
            <a:noFill/>
          </a:ln>
        </p:spPr>
      </p:pic>
      <p:sp>
        <p:nvSpPr>
          <p:cNvPr id="1049298" name="Rectangle 3"/>
          <p:cNvSpPr>
            <a:spLocks noChangeArrowheads="1"/>
          </p:cNvSpPr>
          <p:nvPr/>
        </p:nvSpPr>
        <p:spPr bwMode="auto">
          <a:xfrm>
            <a:off x="2743195" y="4617189"/>
            <a:ext cx="6858000" cy="1190741"/>
          </a:xfrm>
          <a:prstGeom prst="rect"/>
          <a:noFill/>
          <a:ln w="9525">
            <a:noFill/>
            <a:round/>
            <a:headEnd/>
            <a:tailEnd/>
          </a:ln>
        </p:spPr>
        <p:txBody>
          <a:bodyPr anchor="ctr" bIns="46800" lIns="90000" rIns="90000" tIns="64440">
            <a:spAutoFit/>
          </a:bodyPr>
          <a:p>
            <a:pPr algn="ctr">
              <a:lnSpc>
                <a:spcPct val="95000"/>
              </a:lnSpc>
            </a:pPr>
            <a:r>
              <a:rPr sz="2400">
                <a:solidFill>
                  <a:srgbClr val="000000"/>
                </a:solidFill>
                <a:latin typeface="+mj-lt"/>
                <a:ea typeface="Arial Unicode MS"/>
                <a:cs typeface="Arial Unicode MS"/>
              </a:rPr>
              <a:t>pig </a:t>
            </a:r>
            <a:r>
              <a:rPr b="1" sz="2400">
                <a:solidFill>
                  <a:srgbClr val="000000"/>
                </a:solidFill>
                <a:latin typeface="+mj-lt"/>
                <a:ea typeface="Arial Unicode MS"/>
                <a:cs typeface="Arial Unicode MS"/>
              </a:rPr>
              <a:t>NOT</a:t>
            </a:r>
            <a:r>
              <a:rPr sz="2400">
                <a:solidFill>
                  <a:srgbClr val="000000"/>
                </a:solidFill>
                <a:latin typeface="+mj-lt"/>
                <a:ea typeface="Arial Unicode MS"/>
                <a:cs typeface="Arial Unicode MS"/>
              </a:rPr>
              <a:t> guinea – in the shaded area; eliminates items in 2nd term (guinea) or both terms</a:t>
            </a:r>
            <a:r>
              <a:rPr sz="2800">
                <a:solidFill>
                  <a:srgbClr val="000000"/>
                </a:solidFill>
                <a:latin typeface="+mj-lt"/>
                <a:ea typeface="Arial Unicode MS"/>
                <a:cs typeface="Arial Unicode MS"/>
              </a:rPr>
              <a:t> </a:t>
            </a:r>
          </a:p>
          <a:p>
            <a:pPr algn="ctr">
              <a:lnSpc>
                <a:spcPct val="95000"/>
              </a:lnSpc>
            </a:pPr>
            <a:endParaRPr sz="2800">
              <a:solidFill>
                <a:srgbClr val="000000"/>
              </a:solidFill>
              <a:latin typeface="+mj-lt"/>
              <a:ea typeface="Arial Unicode MS"/>
              <a:cs typeface="Arial Unicode MS"/>
            </a:endParaRPr>
          </a:p>
        </p:txBody>
      </p:sp>
      <p:sp>
        <p:nvSpPr>
          <p:cNvPr id="1049299" name="Footer Placeholder 1"/>
          <p:cNvSpPr>
            <a:spLocks noGrp="1"/>
          </p:cNvSpPr>
          <p:nvPr>
            <p:ph type="ftr" sz="quarter" idx="11"/>
          </p:nvPr>
        </p:nvSpPr>
        <p:spPr/>
        <p:txBody>
          <a:bodyPr/>
          <a:p>
            <a:r>
              <a:rPr lang="en-US"/>
              <a:t>Department of Mathematics/ICT - KMCE</a:t>
            </a:r>
            <a:endParaRPr lang="en-GB"/>
          </a:p>
        </p:txBody>
      </p:sp>
      <p:sp>
        <p:nvSpPr>
          <p:cNvPr id="1049300" name="Slide Number Placeholder 2"/>
          <p:cNvSpPr>
            <a:spLocks noGrp="1"/>
          </p:cNvSpPr>
          <p:nvPr>
            <p:ph type="sldNum" sz="quarter" idx="12"/>
          </p:nvPr>
        </p:nvSpPr>
        <p:spPr/>
        <p:txBody>
          <a:bodyPr/>
          <a:p>
            <a:fld id="{ED16614D-C76D-436E-898C-B0588749FA22}" type="slidenum">
              <a:rPr lang="en-GB" smtClean="0"/>
              <a:t>152</a:t>
            </a:fld>
            <a:endParaRPr lang="en-GB"/>
          </a:p>
        </p:txBody>
      </p:sp>
    </p:spTree>
  </p:cSld>
  <p:clrMapOvr>
    <a:masterClrMapping/>
  </p:clrMapOvr>
  <p:transition spd="med"/>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305" name="Rectangle 1"/>
          <p:cNvSpPr>
            <a:spLocks noGrp="1" noChangeArrowheads="1"/>
          </p:cNvSpPr>
          <p:nvPr>
            <p:ph type="title"/>
          </p:nvPr>
        </p:nvSpPr>
        <p:spPr>
          <a:xfrm>
            <a:off x="1916110" y="1"/>
            <a:ext cx="8229600" cy="1317631"/>
          </a:xfrm>
        </p:spPr>
        <p:txBody>
          <a:bodyPr/>
          <a:p>
            <a:r>
              <a:rPr b="1" sz="4000"/>
              <a:t>Other search engine functions</a:t>
            </a:r>
          </a:p>
        </p:txBody>
      </p:sp>
      <p:sp>
        <p:nvSpPr>
          <p:cNvPr id="1049306" name="Rectangle 2"/>
          <p:cNvSpPr>
            <a:spLocks noGrp="1" noChangeArrowheads="1"/>
          </p:cNvSpPr>
          <p:nvPr>
            <p:ph idx="1"/>
          </p:nvPr>
        </p:nvSpPr>
        <p:spPr>
          <a:xfrm>
            <a:off x="1944685" y="1208090"/>
            <a:ext cx="8229600" cy="4924429"/>
          </a:xfrm>
        </p:spPr>
        <p:txBody>
          <a:bodyPr bIns="45720" lIns="91440" rIns="91440" rtlCol="0" tIns="128880" vert="horz">
            <a:normAutofit lnSpcReduction="10000"/>
          </a:bodyPr>
          <a:p>
            <a:pPr indent="-323854" marL="323854">
              <a:lnSpc>
                <a:spcPct val="75000"/>
              </a:lnSpc>
              <a:spcBef>
                <a:spcPts val="650"/>
              </a:spcBef>
              <a:buClr>
                <a:srgbClr val="FF0000"/>
              </a:buClr>
            </a:pPr>
            <a:r>
              <a:rPr sz="2600">
                <a:solidFill>
                  <a:srgbClr val="000000"/>
                </a:solidFill>
                <a:latin typeface="+mj-lt"/>
              </a:rPr>
              <a:t>Phrase or proximity searching:</a:t>
            </a:r>
            <a:r>
              <a:rPr sz="2600">
                <a:latin typeface="+mj-lt"/>
              </a:rPr>
              <a:t>  </a:t>
            </a:r>
            <a:r>
              <a:rPr b="1" sz="2600">
                <a:solidFill>
                  <a:srgbClr val="FF0000"/>
                </a:solidFill>
                <a:latin typeface="+mj-lt"/>
              </a:rPr>
              <a:t>“…”</a:t>
            </a:r>
            <a:r>
              <a:rPr sz="2600">
                <a:latin typeface="+mj-lt"/>
              </a:rPr>
              <a:t> </a:t>
            </a:r>
            <a:r>
              <a:rPr sz="2600">
                <a:solidFill>
                  <a:srgbClr val="000000"/>
                </a:solidFill>
                <a:latin typeface="+mj-lt"/>
              </a:rPr>
              <a:t>or</a:t>
            </a:r>
            <a:r>
              <a:rPr sz="2600">
                <a:latin typeface="+mj-lt"/>
              </a:rPr>
              <a:t> </a:t>
            </a:r>
            <a:r>
              <a:rPr b="1" sz="2600">
                <a:solidFill>
                  <a:srgbClr val="FF0000"/>
                </a:solidFill>
                <a:latin typeface="+mj-lt"/>
              </a:rPr>
              <a:t>(…)</a:t>
            </a:r>
          </a:p>
          <a:p>
            <a:pPr indent="-266704" lvl="1" marL="723904">
              <a:lnSpc>
                <a:spcPct val="75000"/>
              </a:lnSpc>
              <a:spcBef>
                <a:spcPts val="650"/>
              </a:spcBef>
              <a:buClr>
                <a:srgbClr val="FF0000"/>
              </a:buClr>
            </a:pPr>
            <a:r>
              <a:rPr sz="2600">
                <a:latin typeface="+mj-lt"/>
              </a:rPr>
              <a:t> </a:t>
            </a:r>
            <a:r>
              <a:rPr sz="2600">
                <a:solidFill>
                  <a:srgbClr val="000000"/>
                </a:solidFill>
                <a:latin typeface="+mj-lt"/>
              </a:rPr>
              <a:t>allows you to search for an exact phrase, e.g.</a:t>
            </a:r>
            <a:r>
              <a:rPr sz="2600">
                <a:latin typeface="+mj-lt"/>
              </a:rPr>
              <a:t> </a:t>
            </a:r>
            <a:r>
              <a:rPr sz="2600">
                <a:solidFill>
                  <a:srgbClr val="000000"/>
                </a:solidFill>
                <a:latin typeface="+mj-lt"/>
              </a:rPr>
              <a:t>pests and</a:t>
            </a:r>
            <a:r>
              <a:rPr sz="2600">
                <a:latin typeface="+mj-lt"/>
              </a:rPr>
              <a:t> </a:t>
            </a:r>
            <a:r>
              <a:rPr b="1" sz="2600">
                <a:solidFill>
                  <a:srgbClr val="FF0000"/>
                </a:solidFill>
                <a:latin typeface="+mj-lt"/>
              </a:rPr>
              <a:t>(</a:t>
            </a:r>
            <a:r>
              <a:rPr sz="2600">
                <a:solidFill>
                  <a:srgbClr val="000000"/>
                </a:solidFill>
                <a:latin typeface="+mj-lt"/>
              </a:rPr>
              <a:t>bean cultivation</a:t>
            </a:r>
            <a:r>
              <a:rPr b="1" sz="2600">
                <a:solidFill>
                  <a:srgbClr val="FF0000"/>
                </a:solidFill>
                <a:latin typeface="+mj-lt"/>
              </a:rPr>
              <a:t>)</a:t>
            </a:r>
          </a:p>
          <a:p>
            <a:pPr indent="-323854" marL="323854">
              <a:lnSpc>
                <a:spcPct val="75000"/>
              </a:lnSpc>
              <a:spcBef>
                <a:spcPts val="650"/>
              </a:spcBef>
              <a:buClr>
                <a:srgbClr val="FF0000"/>
              </a:buClr>
            </a:pPr>
            <a:r>
              <a:rPr sz="2600">
                <a:solidFill>
                  <a:srgbClr val="000000"/>
                </a:solidFill>
                <a:latin typeface="+mj-lt"/>
              </a:rPr>
              <a:t>Truncation/wildcards:</a:t>
            </a:r>
            <a:r>
              <a:rPr sz="2600">
                <a:latin typeface="+mj-lt"/>
              </a:rPr>
              <a:t> </a:t>
            </a:r>
            <a:r>
              <a:rPr b="1" sz="2600">
                <a:solidFill>
                  <a:srgbClr val="FF0000"/>
                </a:solidFill>
                <a:latin typeface="+mj-lt"/>
              </a:rPr>
              <a:t>*</a:t>
            </a:r>
            <a:r>
              <a:rPr b="1" sz="2600">
                <a:latin typeface="+mj-lt"/>
              </a:rPr>
              <a:t> </a:t>
            </a:r>
          </a:p>
          <a:p>
            <a:pPr indent="-266704" lvl="1" marL="723904">
              <a:lnSpc>
                <a:spcPct val="75000"/>
              </a:lnSpc>
              <a:spcBef>
                <a:spcPts val="650"/>
              </a:spcBef>
              <a:buClr>
                <a:srgbClr val="FF0000"/>
              </a:buClr>
            </a:pPr>
            <a:r>
              <a:rPr sz="2600">
                <a:solidFill>
                  <a:srgbClr val="000000"/>
                </a:solidFill>
                <a:latin typeface="+mj-lt"/>
              </a:rPr>
              <a:t>allow you to search alternative spellings and plurals</a:t>
            </a:r>
          </a:p>
          <a:p>
            <a:pPr indent="-323854" marL="323854">
              <a:lnSpc>
                <a:spcPct val="75000"/>
              </a:lnSpc>
              <a:spcBef>
                <a:spcPts val="650"/>
              </a:spcBef>
              <a:buNone/>
            </a:pPr>
            <a:r>
              <a:rPr sz="2600">
                <a:solidFill>
                  <a:srgbClr val="000000"/>
                </a:solidFill>
                <a:latin typeface="+mj-lt"/>
              </a:rPr>
              <a:t>    river</a:t>
            </a:r>
            <a:r>
              <a:rPr b="1" sz="2600">
                <a:solidFill>
                  <a:srgbClr val="FF0000"/>
                </a:solidFill>
                <a:latin typeface="+mj-lt"/>
              </a:rPr>
              <a:t>*</a:t>
            </a:r>
            <a:r>
              <a:rPr b="1" sz="2600">
                <a:latin typeface="+mj-lt"/>
              </a:rPr>
              <a:t> </a:t>
            </a:r>
            <a:r>
              <a:rPr sz="2600">
                <a:solidFill>
                  <a:srgbClr val="000000"/>
                </a:solidFill>
                <a:latin typeface="+mj-lt"/>
              </a:rPr>
              <a:t>for river OR rivers</a:t>
            </a:r>
          </a:p>
          <a:p>
            <a:pPr indent="-323854" marL="323854">
              <a:lnSpc>
                <a:spcPct val="75000"/>
              </a:lnSpc>
              <a:spcBef>
                <a:spcPts val="650"/>
              </a:spcBef>
              <a:buNone/>
            </a:pPr>
            <a:r>
              <a:rPr sz="2600">
                <a:solidFill>
                  <a:srgbClr val="000000"/>
                </a:solidFill>
                <a:latin typeface="+mj-lt"/>
              </a:rPr>
              <a:t>    pesticide</a:t>
            </a:r>
            <a:r>
              <a:rPr b="1" sz="2600">
                <a:solidFill>
                  <a:srgbClr val="FF0000"/>
                </a:solidFill>
                <a:latin typeface="+mj-lt"/>
              </a:rPr>
              <a:t>*</a:t>
            </a:r>
            <a:r>
              <a:rPr sz="2600">
                <a:latin typeface="+mj-lt"/>
              </a:rPr>
              <a:t> </a:t>
            </a:r>
            <a:r>
              <a:rPr sz="2600">
                <a:solidFill>
                  <a:srgbClr val="000000"/>
                </a:solidFill>
                <a:latin typeface="+mj-lt"/>
              </a:rPr>
              <a:t>for pesticide OR pesticides</a:t>
            </a:r>
          </a:p>
          <a:p>
            <a:pPr indent="-323854" marL="323854">
              <a:lnSpc>
                <a:spcPct val="75000"/>
              </a:lnSpc>
              <a:spcBef>
                <a:spcPts val="650"/>
              </a:spcBef>
              <a:buNone/>
            </a:pPr>
            <a:r>
              <a:rPr sz="2600">
                <a:solidFill>
                  <a:srgbClr val="000000"/>
                </a:solidFill>
                <a:latin typeface="+mj-lt"/>
              </a:rPr>
              <a:t>    program</a:t>
            </a:r>
            <a:r>
              <a:rPr sz="2600">
                <a:solidFill>
                  <a:srgbClr val="FF0000"/>
                </a:solidFill>
                <a:latin typeface="+mj-lt"/>
              </a:rPr>
              <a:t>*</a:t>
            </a:r>
            <a:r>
              <a:rPr sz="2600">
                <a:solidFill>
                  <a:srgbClr val="000000"/>
                </a:solidFill>
                <a:latin typeface="+mj-lt"/>
              </a:rPr>
              <a:t> for  programme or program</a:t>
            </a:r>
          </a:p>
          <a:p>
            <a:pPr indent="-323854" marL="323854">
              <a:lnSpc>
                <a:spcPct val="75000"/>
              </a:lnSpc>
              <a:spcBef>
                <a:spcPts val="650"/>
              </a:spcBef>
              <a:buClr>
                <a:srgbClr val="FF0000"/>
              </a:buClr>
            </a:pPr>
            <a:r>
              <a:rPr sz="2600">
                <a:solidFill>
                  <a:srgbClr val="000000"/>
                </a:solidFill>
                <a:latin typeface="+mj-lt"/>
              </a:rPr>
              <a:t>Alternate spellings:</a:t>
            </a:r>
            <a:r>
              <a:rPr sz="2600">
                <a:latin typeface="+mj-lt"/>
              </a:rPr>
              <a:t> </a:t>
            </a:r>
            <a:r>
              <a:rPr b="1" sz="2600">
                <a:solidFill>
                  <a:srgbClr val="FF0000"/>
                </a:solidFill>
                <a:latin typeface="+mj-lt"/>
              </a:rPr>
              <a:t>?</a:t>
            </a:r>
          </a:p>
          <a:p>
            <a:pPr indent="-266704" lvl="1" marL="723904">
              <a:lnSpc>
                <a:spcPct val="75000"/>
              </a:lnSpc>
              <a:spcBef>
                <a:spcPts val="650"/>
              </a:spcBef>
              <a:buClr>
                <a:srgbClr val="FF0000"/>
              </a:buClr>
            </a:pPr>
            <a:r>
              <a:rPr sz="2600">
                <a:solidFill>
                  <a:srgbClr val="000000"/>
                </a:solidFill>
                <a:latin typeface="+mj-lt"/>
              </a:rPr>
              <a:t>can be used to substitute for characters anywhere in a word</a:t>
            </a:r>
          </a:p>
          <a:p>
            <a:pPr indent="-266704" lvl="1" marL="723904">
              <a:lnSpc>
                <a:spcPct val="75000"/>
              </a:lnSpc>
              <a:spcBef>
                <a:spcPts val="650"/>
              </a:spcBef>
              <a:buNone/>
            </a:pPr>
            <a:r>
              <a:rPr sz="2600">
                <a:solidFill>
                  <a:srgbClr val="000000"/>
                </a:solidFill>
                <a:latin typeface="+mj-lt"/>
              </a:rPr>
              <a:t>    wom</a:t>
            </a:r>
            <a:r>
              <a:rPr sz="2600">
                <a:solidFill>
                  <a:srgbClr val="FF0000"/>
                </a:solidFill>
                <a:latin typeface="+mj-lt"/>
              </a:rPr>
              <a:t>?</a:t>
            </a:r>
            <a:r>
              <a:rPr sz="2600">
                <a:solidFill>
                  <a:srgbClr val="000000"/>
                </a:solidFill>
                <a:latin typeface="+mj-lt"/>
              </a:rPr>
              <a:t>n for woman or women</a:t>
            </a:r>
          </a:p>
          <a:p>
            <a:pPr indent="-323854" marL="323854">
              <a:lnSpc>
                <a:spcPct val="75000"/>
              </a:lnSpc>
              <a:spcBef>
                <a:spcPts val="650"/>
              </a:spcBef>
              <a:buNone/>
            </a:pPr>
            <a:r>
              <a:rPr sz="2600"/>
              <a:t>    </a:t>
            </a:r>
          </a:p>
        </p:txBody>
      </p:sp>
      <p:sp>
        <p:nvSpPr>
          <p:cNvPr id="1049307" name="Footer Placeholder 1"/>
          <p:cNvSpPr>
            <a:spLocks noGrp="1"/>
          </p:cNvSpPr>
          <p:nvPr>
            <p:ph type="ftr" sz="quarter" idx="11"/>
          </p:nvPr>
        </p:nvSpPr>
        <p:spPr/>
        <p:txBody>
          <a:bodyPr/>
          <a:p>
            <a:r>
              <a:rPr lang="en-US"/>
              <a:t>Department of Mathematics/ICT - KMCE</a:t>
            </a:r>
            <a:endParaRPr lang="en-GB"/>
          </a:p>
        </p:txBody>
      </p:sp>
      <p:sp>
        <p:nvSpPr>
          <p:cNvPr id="1049308" name="Slide Number Placeholder 2"/>
          <p:cNvSpPr>
            <a:spLocks noGrp="1"/>
          </p:cNvSpPr>
          <p:nvPr>
            <p:ph type="sldNum" sz="quarter" idx="12"/>
          </p:nvPr>
        </p:nvSpPr>
        <p:spPr/>
        <p:txBody>
          <a:bodyPr/>
          <a:p>
            <a:fld id="{ED16614D-C76D-436E-898C-B0588749FA22}" type="slidenum">
              <a:rPr lang="en-GB" smtClean="0"/>
              <a:t>153</a:t>
            </a:fld>
            <a:endParaRPr lang="en-GB"/>
          </a:p>
        </p:txBody>
      </p:sp>
    </p:spTree>
  </p:cSld>
  <p:clrMapOvr>
    <a:masterClrMapping/>
  </p:clrMapOvr>
  <p:transition spd="med"/>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9313" name="Rectangle 1"/>
          <p:cNvSpPr>
            <a:spLocks noGrp="1" noChangeArrowheads="1"/>
          </p:cNvSpPr>
          <p:nvPr>
            <p:ph type="title"/>
          </p:nvPr>
        </p:nvSpPr>
        <p:spPr>
          <a:xfrm>
            <a:off x="1752601" y="152404"/>
            <a:ext cx="8353429" cy="1600200"/>
          </a:xfrm>
        </p:spPr>
        <p:txBody>
          <a:bodyPr/>
          <a:p>
            <a:pPr algn="ctr"/>
            <a:r>
              <a:rPr b="1"/>
              <a:t>Africa AND (bean OR maize)</a:t>
            </a:r>
            <a:br>
              <a:rPr b="1"/>
            </a:br>
            <a:endParaRPr b="1"/>
          </a:p>
        </p:txBody>
      </p:sp>
      <p:pic>
        <p:nvPicPr>
          <p:cNvPr id="2097176" name="Picture 2"/>
          <p:cNvPicPr>
            <a:picLocks noChangeAspect="1" noChangeArrowheads="1"/>
          </p:cNvPicPr>
          <p:nvPr/>
        </p:nvPicPr>
        <p:blipFill>
          <a:blip xmlns:r="http://schemas.openxmlformats.org/officeDocument/2006/relationships" r:embed="rId1"/>
          <a:srcRect/>
          <a:stretch>
            <a:fillRect/>
          </a:stretch>
        </p:blipFill>
        <p:spPr bwMode="auto">
          <a:xfrm>
            <a:off x="4343395" y="1143001"/>
            <a:ext cx="2895604" cy="2752729"/>
          </a:xfrm>
          <a:prstGeom prst="rect"/>
          <a:solidFill>
            <a:srgbClr val="000000"/>
          </a:solidFill>
          <a:ln>
            <a:noFill/>
          </a:ln>
        </p:spPr>
      </p:pic>
      <p:sp>
        <p:nvSpPr>
          <p:cNvPr id="1049314" name="Text Box 3"/>
          <p:cNvSpPr txBox="1">
            <a:spLocks noChangeArrowheads="1"/>
          </p:cNvSpPr>
          <p:nvPr/>
        </p:nvSpPr>
        <p:spPr bwMode="auto">
          <a:xfrm>
            <a:off x="3124200" y="1600201"/>
            <a:ext cx="987428" cy="517531"/>
          </a:xfrm>
          <a:prstGeom prst="rect"/>
          <a:noFill/>
          <a:ln w="9525">
            <a:noFill/>
            <a:round/>
            <a:headEnd/>
            <a:tailEnd/>
          </a:ln>
        </p:spPr>
        <p:txBody>
          <a:bodyPr anchor="ctr" bIns="46080" lIns="92160" rIns="92160" tIns="61200" wrap="none">
            <a:spAutoFit/>
          </a:bodyPr>
          <a:p>
            <a:pPr algn="ctr">
              <a:lnSpc>
                <a:spcPct val="95000"/>
              </a:lnSpc>
              <a:spcBef>
                <a:spcPts val="675"/>
              </a:spcBef>
            </a:pPr>
            <a:r>
              <a:rPr sz="2800">
                <a:solidFill>
                  <a:srgbClr val="000000"/>
                </a:solidFill>
                <a:latin typeface="+mj-lt"/>
                <a:ea typeface="Arial Unicode MS"/>
                <a:cs typeface="Arial Unicode MS"/>
              </a:rPr>
              <a:t>bean</a:t>
            </a:r>
          </a:p>
        </p:txBody>
      </p:sp>
      <p:sp>
        <p:nvSpPr>
          <p:cNvPr id="1049315" name="Text Box 4"/>
          <p:cNvSpPr txBox="1">
            <a:spLocks noChangeArrowheads="1"/>
          </p:cNvSpPr>
          <p:nvPr/>
        </p:nvSpPr>
        <p:spPr bwMode="auto">
          <a:xfrm>
            <a:off x="7543796" y="1600201"/>
            <a:ext cx="1146181" cy="517531"/>
          </a:xfrm>
          <a:prstGeom prst="rect"/>
          <a:noFill/>
          <a:ln w="9525">
            <a:noFill/>
            <a:round/>
            <a:headEnd/>
            <a:tailEnd/>
          </a:ln>
        </p:spPr>
        <p:txBody>
          <a:bodyPr anchor="ctr" bIns="46080" lIns="92160" rIns="92160" tIns="61200" wrap="none">
            <a:spAutoFit/>
          </a:bodyPr>
          <a:p>
            <a:pPr algn="ctr">
              <a:lnSpc>
                <a:spcPct val="95000"/>
              </a:lnSpc>
              <a:spcBef>
                <a:spcPts val="675"/>
              </a:spcBef>
            </a:pPr>
            <a:r>
              <a:rPr sz="2800">
                <a:solidFill>
                  <a:srgbClr val="000000"/>
                </a:solidFill>
                <a:latin typeface="+mj-lt"/>
                <a:ea typeface="Arial Unicode MS"/>
                <a:cs typeface="Arial Unicode MS"/>
              </a:rPr>
              <a:t>maize</a:t>
            </a:r>
          </a:p>
        </p:txBody>
      </p:sp>
      <p:sp>
        <p:nvSpPr>
          <p:cNvPr id="1049316" name="Text Box 5"/>
          <p:cNvSpPr txBox="1">
            <a:spLocks noChangeArrowheads="1"/>
          </p:cNvSpPr>
          <p:nvPr/>
        </p:nvSpPr>
        <p:spPr bwMode="auto">
          <a:xfrm>
            <a:off x="5240290" y="4114731"/>
            <a:ext cx="1139907" cy="517670"/>
          </a:xfrm>
          <a:prstGeom prst="rect"/>
          <a:noFill/>
          <a:ln w="9525">
            <a:noFill/>
            <a:round/>
            <a:headEnd/>
            <a:tailEnd/>
          </a:ln>
        </p:spPr>
        <p:txBody>
          <a:bodyPr anchor="ctr" bIns="46080" lIns="92160" rIns="92160" tIns="61200" wrap="none">
            <a:spAutoFit/>
          </a:bodyPr>
          <a:p>
            <a:pPr algn="ctr">
              <a:lnSpc>
                <a:spcPct val="95000"/>
              </a:lnSpc>
              <a:spcBef>
                <a:spcPts val="675"/>
              </a:spcBef>
            </a:pPr>
            <a:r>
              <a:rPr sz="2800">
                <a:solidFill>
                  <a:srgbClr val="000000"/>
                </a:solidFill>
                <a:latin typeface="+mj-lt"/>
                <a:ea typeface="Arial Unicode MS"/>
                <a:cs typeface="Arial Unicode MS"/>
              </a:rPr>
              <a:t>Africa</a:t>
            </a:r>
          </a:p>
        </p:txBody>
      </p:sp>
      <p:sp>
        <p:nvSpPr>
          <p:cNvPr id="1049317" name="Text Box 6"/>
          <p:cNvSpPr txBox="1">
            <a:spLocks noChangeArrowheads="1"/>
          </p:cNvSpPr>
          <p:nvPr/>
        </p:nvSpPr>
        <p:spPr bwMode="auto">
          <a:xfrm>
            <a:off x="1981201" y="4724404"/>
            <a:ext cx="8353429" cy="1512884"/>
          </a:xfrm>
          <a:prstGeom prst="rect"/>
          <a:noFill/>
          <a:ln w="9525">
            <a:noFill/>
            <a:round/>
            <a:headEnd/>
            <a:tailEnd/>
          </a:ln>
        </p:spPr>
        <p:txBody>
          <a:bodyPr bIns="46800" lIns="90000" rIns="90000" tIns="61920">
            <a:spAutoFit/>
          </a:bodyPr>
          <a:p>
            <a:pPr algn="ctr">
              <a:lnSpc>
                <a:spcPct val="95000"/>
              </a:lnSpc>
            </a:pPr>
            <a:r>
              <a:rPr sz="2400">
                <a:solidFill>
                  <a:srgbClr val="000000"/>
                </a:solidFill>
                <a:latin typeface="+mj-lt"/>
                <a:ea typeface="Arial Unicode MS"/>
                <a:cs typeface="Arial Unicode MS"/>
              </a:rPr>
              <a:t>Africa AND (bean or maize) – in the shaded area </a:t>
            </a:r>
          </a:p>
          <a:p>
            <a:pPr algn="ctr">
              <a:lnSpc>
                <a:spcPct val="95000"/>
              </a:lnSpc>
            </a:pPr>
            <a:r>
              <a:rPr sz="2400">
                <a:solidFill>
                  <a:srgbClr val="000000"/>
                </a:solidFill>
                <a:latin typeface="+mj-lt"/>
                <a:ea typeface="Arial Unicode MS"/>
                <a:cs typeface="Arial Unicode MS"/>
              </a:rPr>
              <a:t>The </a:t>
            </a:r>
            <a:r>
              <a:rPr b="1" sz="2400">
                <a:solidFill>
                  <a:srgbClr val="000000"/>
                </a:solidFill>
                <a:latin typeface="+mj-lt"/>
                <a:ea typeface="Arial Unicode MS"/>
                <a:cs typeface="Arial Unicode MS"/>
              </a:rPr>
              <a:t>(OR)</a:t>
            </a:r>
            <a:r>
              <a:rPr sz="2400">
                <a:solidFill>
                  <a:srgbClr val="000000"/>
                </a:solidFill>
                <a:latin typeface="+mj-lt"/>
                <a:ea typeface="Arial Unicode MS"/>
                <a:cs typeface="Arial Unicode MS"/>
              </a:rPr>
              <a:t> operator retains items in each term and the </a:t>
            </a:r>
            <a:r>
              <a:rPr b="1" sz="2400">
                <a:solidFill>
                  <a:srgbClr val="000000"/>
                </a:solidFill>
                <a:latin typeface="+mj-lt"/>
                <a:ea typeface="Arial Unicode MS"/>
                <a:cs typeface="Arial Unicode MS"/>
              </a:rPr>
              <a:t>AND</a:t>
            </a:r>
            <a:r>
              <a:rPr sz="2400">
                <a:solidFill>
                  <a:srgbClr val="000000"/>
                </a:solidFill>
                <a:latin typeface="+mj-lt"/>
                <a:ea typeface="Arial Unicode MS"/>
                <a:cs typeface="Arial Unicode MS"/>
              </a:rPr>
              <a:t> operator is used to combine two concepts </a:t>
            </a:r>
          </a:p>
          <a:p>
            <a:pPr algn="ctr">
              <a:lnSpc>
                <a:spcPct val="95000"/>
              </a:lnSpc>
            </a:pPr>
            <a:endParaRPr sz="2400">
              <a:solidFill>
                <a:srgbClr val="000000"/>
              </a:solidFill>
              <a:latin typeface="+mj-lt"/>
              <a:ea typeface="Arial Unicode MS"/>
              <a:cs typeface="Arial Unicode MS"/>
            </a:endParaRPr>
          </a:p>
        </p:txBody>
      </p:sp>
      <p:sp>
        <p:nvSpPr>
          <p:cNvPr id="1049318" name="Line 6"/>
          <p:cNvSpPr>
            <a:spLocks noChangeShapeType="1"/>
          </p:cNvSpPr>
          <p:nvPr/>
        </p:nvSpPr>
        <p:spPr bwMode="auto">
          <a:xfrm flipV="1">
            <a:off x="4114795" y="1904995"/>
            <a:ext cx="838204" cy="0"/>
          </a:xfrm>
          <a:prstGeom prst="line"/>
          <a:noFill/>
          <a:ln w="9525">
            <a:solidFill>
              <a:schemeClr val="tx1"/>
            </a:solidFill>
            <a:round/>
            <a:headEnd/>
            <a:tailEnd type="triangle" w="med" len="med"/>
          </a:ln>
        </p:spPr>
        <p:txBody>
          <a:bodyPr/>
          <a:p/>
        </p:txBody>
      </p:sp>
      <p:sp>
        <p:nvSpPr>
          <p:cNvPr id="1049319" name="Line 6"/>
          <p:cNvSpPr>
            <a:spLocks noChangeShapeType="1"/>
          </p:cNvSpPr>
          <p:nvPr/>
        </p:nvSpPr>
        <p:spPr bwMode="auto">
          <a:xfrm flipH="1">
            <a:off x="6705604" y="1904995"/>
            <a:ext cx="838204" cy="0"/>
          </a:xfrm>
          <a:prstGeom prst="line"/>
          <a:noFill/>
          <a:ln w="9525">
            <a:solidFill>
              <a:schemeClr val="tx1"/>
            </a:solidFill>
            <a:round/>
            <a:headEnd/>
            <a:tailEnd type="triangle" w="med" len="med"/>
          </a:ln>
        </p:spPr>
        <p:txBody>
          <a:bodyPr/>
          <a:p/>
        </p:txBody>
      </p:sp>
      <p:sp>
        <p:nvSpPr>
          <p:cNvPr id="1049320" name="Line 6"/>
          <p:cNvSpPr>
            <a:spLocks noChangeShapeType="1"/>
          </p:cNvSpPr>
          <p:nvPr/>
        </p:nvSpPr>
        <p:spPr bwMode="auto">
          <a:xfrm flipH="1" flipV="1">
            <a:off x="5791204" y="3505195"/>
            <a:ext cx="0" cy="609604"/>
          </a:xfrm>
          <a:prstGeom prst="line"/>
          <a:noFill/>
          <a:ln w="9525">
            <a:solidFill>
              <a:schemeClr val="tx1"/>
            </a:solidFill>
            <a:round/>
            <a:headEnd/>
            <a:tailEnd type="triangle" w="med" len="med"/>
          </a:ln>
        </p:spPr>
        <p:txBody>
          <a:bodyPr/>
          <a:p/>
        </p:txBody>
      </p:sp>
      <p:sp>
        <p:nvSpPr>
          <p:cNvPr id="1049321" name="Footer Placeholder 1"/>
          <p:cNvSpPr>
            <a:spLocks noGrp="1"/>
          </p:cNvSpPr>
          <p:nvPr>
            <p:ph type="ftr" sz="quarter" idx="11"/>
          </p:nvPr>
        </p:nvSpPr>
        <p:spPr/>
        <p:txBody>
          <a:bodyPr/>
          <a:p>
            <a:r>
              <a:rPr lang="en-US"/>
              <a:t>Department of Mathematics/ICT - KMCE</a:t>
            </a:r>
            <a:endParaRPr lang="en-GB"/>
          </a:p>
        </p:txBody>
      </p:sp>
      <p:sp>
        <p:nvSpPr>
          <p:cNvPr id="1049322" name="Slide Number Placeholder 2"/>
          <p:cNvSpPr>
            <a:spLocks noGrp="1"/>
          </p:cNvSpPr>
          <p:nvPr>
            <p:ph type="sldNum" sz="quarter" idx="12"/>
          </p:nvPr>
        </p:nvSpPr>
        <p:spPr/>
        <p:txBody>
          <a:bodyPr/>
          <a:p>
            <a:fld id="{ED16614D-C76D-436E-898C-B0588749FA22}" type="slidenum">
              <a:rPr lang="en-GB" smtClean="0"/>
              <a:t>154</a:t>
            </a:fld>
            <a:endParaRPr lang="en-GB"/>
          </a:p>
        </p:txBody>
      </p:sp>
    </p:spTree>
  </p:cSld>
  <p:clrMapOvr>
    <a:masterClrMapping/>
  </p:clrMapOvr>
  <p:transition>
    <p:randomBar/>
  </p:transition>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9327" name="Title 1"/>
          <p:cNvSpPr>
            <a:spLocks noGrp="1"/>
          </p:cNvSpPr>
          <p:nvPr>
            <p:ph type="title"/>
          </p:nvPr>
        </p:nvSpPr>
        <p:spPr>
          <a:xfrm>
            <a:off x="1981200" y="2667004"/>
            <a:ext cx="8229600" cy="1143000"/>
          </a:xfrm>
        </p:spPr>
        <p:txBody>
          <a:bodyPr/>
          <a:p>
            <a:r>
              <a:t>POWERPOINT PRESENTATIONS</a:t>
            </a:r>
          </a:p>
        </p:txBody>
      </p:sp>
      <p:sp>
        <p:nvSpPr>
          <p:cNvPr id="1049328" name="Footer Placeholder 2"/>
          <p:cNvSpPr>
            <a:spLocks noGrp="1"/>
          </p:cNvSpPr>
          <p:nvPr>
            <p:ph type="ftr" sz="quarter" idx="11"/>
          </p:nvPr>
        </p:nvSpPr>
        <p:spPr/>
        <p:txBody>
          <a:bodyPr/>
          <a:p>
            <a:r>
              <a:rPr lang="en-US"/>
              <a:t>Department of Mathematics/ICT - KMCE</a:t>
            </a:r>
            <a:endParaRPr lang="en-GB"/>
          </a:p>
        </p:txBody>
      </p:sp>
      <p:sp>
        <p:nvSpPr>
          <p:cNvPr id="1049329" name="Slide Number Placeholder 3"/>
          <p:cNvSpPr>
            <a:spLocks noGrp="1"/>
          </p:cNvSpPr>
          <p:nvPr>
            <p:ph type="sldNum" sz="quarter" idx="12"/>
          </p:nvPr>
        </p:nvSpPr>
        <p:spPr/>
        <p:txBody>
          <a:bodyPr/>
          <a:p>
            <a:fld id="{ED16614D-C76D-436E-898C-B0588749FA22}" type="slidenum">
              <a:rPr lang="en-GB" smtClean="0"/>
              <a:t>155</a:t>
            </a:fld>
            <a:endParaRPr lang="en-GB"/>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9330" name="Title 1"/>
          <p:cNvSpPr>
            <a:spLocks noGrp="1"/>
          </p:cNvSpPr>
          <p:nvPr>
            <p:ph type="title"/>
          </p:nvPr>
        </p:nvSpPr>
        <p:spPr/>
        <p:txBody>
          <a:bodyPr>
            <a:normAutofit/>
          </a:bodyPr>
          <a:p>
            <a:r>
              <a:rPr b="1"/>
              <a:t>What is PowerPoint?</a:t>
            </a:r>
            <a:br>
              <a:rPr b="1"/>
            </a:br>
            <a:endParaRPr b="1"/>
          </a:p>
        </p:txBody>
      </p:sp>
      <p:sp>
        <p:nvSpPr>
          <p:cNvPr id="1049331" name="Content Placeholder 2"/>
          <p:cNvSpPr>
            <a:spLocks noGrp="1"/>
          </p:cNvSpPr>
          <p:nvPr>
            <p:ph idx="1"/>
          </p:nvPr>
        </p:nvSpPr>
        <p:spPr/>
        <p:txBody>
          <a:bodyPr>
            <a:normAutofit/>
          </a:bodyPr>
          <a:p>
            <a:r>
              <a:t>PowerPoint is a computer program that allows you to create and show slides to support a presentation. You can combine text, graphics and multi-media content to create professional presentations. As a presentation tool PowerPoint can be used to:</a:t>
            </a:r>
          </a:p>
          <a:p>
            <a:pPr lvl="1"/>
            <a:r>
              <a:t>organise and structure your presentation;</a:t>
            </a:r>
          </a:p>
          <a:p>
            <a:pPr lvl="1"/>
            <a:r>
              <a:t>create a professional and consistent format;</a:t>
            </a:r>
          </a:p>
          <a:p>
            <a:pPr lvl="1"/>
            <a:r>
              <a:t>provide an illustrative backdrop for the content of your presentation;</a:t>
            </a:r>
          </a:p>
          <a:p>
            <a:pPr lvl="1"/>
            <a:r>
              <a:t>animate your slides to give them greater visual impact.</a:t>
            </a:r>
          </a:p>
          <a:p/>
        </p:txBody>
      </p:sp>
      <p:sp>
        <p:nvSpPr>
          <p:cNvPr id="1049332" name="Footer Placeholder 3"/>
          <p:cNvSpPr>
            <a:spLocks noGrp="1"/>
          </p:cNvSpPr>
          <p:nvPr>
            <p:ph type="ftr" sz="quarter" idx="11"/>
          </p:nvPr>
        </p:nvSpPr>
        <p:spPr/>
        <p:txBody>
          <a:bodyPr/>
          <a:p>
            <a:r>
              <a:rPr lang="en-US"/>
              <a:t>Department of Mathematics/ICT - KMCE</a:t>
            </a:r>
            <a:endParaRPr lang="en-GB"/>
          </a:p>
        </p:txBody>
      </p:sp>
      <p:sp>
        <p:nvSpPr>
          <p:cNvPr id="1049333" name="Slide Number Placeholder 4"/>
          <p:cNvSpPr>
            <a:spLocks noGrp="1"/>
          </p:cNvSpPr>
          <p:nvPr>
            <p:ph type="sldNum" sz="quarter" idx="12"/>
          </p:nvPr>
        </p:nvSpPr>
        <p:spPr/>
        <p:txBody>
          <a:bodyPr/>
          <a:p>
            <a:fld id="{ED16614D-C76D-436E-898C-B0588749FA22}" type="slidenum">
              <a:rPr lang="en-GB" smtClean="0"/>
              <a:t>156</a:t>
            </a:fld>
            <a:endParaRPr lang="en-GB"/>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9334" name="Title 1"/>
          <p:cNvSpPr>
            <a:spLocks noGrp="1"/>
          </p:cNvSpPr>
          <p:nvPr>
            <p:ph type="title"/>
          </p:nvPr>
        </p:nvSpPr>
        <p:spPr/>
        <p:txBody>
          <a:bodyPr>
            <a:normAutofit/>
          </a:bodyPr>
          <a:p>
            <a:r>
              <a:t>Planning the Presentation</a:t>
            </a:r>
            <a:br/>
          </a:p>
        </p:txBody>
      </p:sp>
      <p:sp>
        <p:nvSpPr>
          <p:cNvPr id="1049335" name="Content Placeholder 2"/>
          <p:cNvSpPr>
            <a:spLocks noGrp="1"/>
          </p:cNvSpPr>
          <p:nvPr>
            <p:ph idx="1"/>
          </p:nvPr>
        </p:nvSpPr>
        <p:spPr/>
        <p:txBody>
          <a:bodyPr/>
          <a:p>
            <a:r>
              <a:t>Know your audience</a:t>
            </a:r>
          </a:p>
          <a:p>
            <a:r>
              <a:t>Objectives</a:t>
            </a:r>
          </a:p>
          <a:p>
            <a:r>
              <a:t>Content </a:t>
            </a:r>
          </a:p>
          <a:p>
            <a:r>
              <a:t>Resources</a:t>
            </a:r>
          </a:p>
          <a:p>
            <a:r>
              <a:t>Design and instructional mode and strategies </a:t>
            </a:r>
          </a:p>
        </p:txBody>
      </p:sp>
      <p:sp>
        <p:nvSpPr>
          <p:cNvPr id="1049336" name="Footer Placeholder 3"/>
          <p:cNvSpPr>
            <a:spLocks noGrp="1"/>
          </p:cNvSpPr>
          <p:nvPr>
            <p:ph type="ftr" sz="quarter" idx="11"/>
          </p:nvPr>
        </p:nvSpPr>
        <p:spPr/>
        <p:txBody>
          <a:bodyPr/>
          <a:p>
            <a:r>
              <a:rPr lang="en-US"/>
              <a:t>Department of Mathematics/ICT - KMCE</a:t>
            </a:r>
            <a:endParaRPr lang="en-GB"/>
          </a:p>
        </p:txBody>
      </p:sp>
      <p:sp>
        <p:nvSpPr>
          <p:cNvPr id="1049337" name="Slide Number Placeholder 4"/>
          <p:cNvSpPr>
            <a:spLocks noGrp="1"/>
          </p:cNvSpPr>
          <p:nvPr>
            <p:ph type="sldNum" sz="quarter" idx="12"/>
          </p:nvPr>
        </p:nvSpPr>
        <p:spPr/>
        <p:txBody>
          <a:bodyPr/>
          <a:p>
            <a:fld id="{ED16614D-C76D-436E-898C-B0588749FA22}" type="slidenum">
              <a:rPr lang="en-GB" smtClean="0"/>
              <a:t>157</a:t>
            </a:fld>
            <a:endParaRPr lang="en-GB"/>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338" name="Title 1"/>
          <p:cNvSpPr>
            <a:spLocks noGrp="1"/>
          </p:cNvSpPr>
          <p:nvPr>
            <p:ph type="title"/>
          </p:nvPr>
        </p:nvSpPr>
        <p:spPr/>
        <p:txBody>
          <a:bodyPr/>
          <a:p>
            <a:r>
              <a:t>Common Presentation Mistakes </a:t>
            </a:r>
          </a:p>
        </p:txBody>
      </p:sp>
      <p:sp>
        <p:nvSpPr>
          <p:cNvPr id="1049339" name="Content Placeholder 2"/>
          <p:cNvSpPr>
            <a:spLocks noGrp="1"/>
          </p:cNvSpPr>
          <p:nvPr>
            <p:ph idx="1"/>
          </p:nvPr>
        </p:nvSpPr>
        <p:spPr/>
        <p:txBody>
          <a:bodyPr/>
          <a:p>
            <a:r>
              <a:t>Failing to master your topic</a:t>
            </a:r>
          </a:p>
          <a:p>
            <a:r>
              <a:t>Getting another person to prepare the presentation for you</a:t>
            </a:r>
          </a:p>
          <a:p>
            <a:r>
              <a:t>Stacking in too much information</a:t>
            </a:r>
          </a:p>
          <a:p>
            <a:r>
              <a:t>Choosing a poor design template or design theme</a:t>
            </a:r>
          </a:p>
          <a:p>
            <a:r>
              <a:t>Using unusual colour combination</a:t>
            </a:r>
          </a:p>
          <a:p/>
        </p:txBody>
      </p:sp>
      <p:sp>
        <p:nvSpPr>
          <p:cNvPr id="1049340" name="Footer Placeholder 3"/>
          <p:cNvSpPr>
            <a:spLocks noGrp="1"/>
          </p:cNvSpPr>
          <p:nvPr>
            <p:ph type="ftr" sz="quarter" idx="11"/>
          </p:nvPr>
        </p:nvSpPr>
        <p:spPr/>
        <p:txBody>
          <a:bodyPr/>
          <a:p>
            <a:r>
              <a:rPr lang="en-US"/>
              <a:t>Department of Mathematics/ICT - KMCE</a:t>
            </a:r>
            <a:endParaRPr lang="en-GB"/>
          </a:p>
        </p:txBody>
      </p:sp>
      <p:sp>
        <p:nvSpPr>
          <p:cNvPr id="1049341" name="Slide Number Placeholder 4"/>
          <p:cNvSpPr>
            <a:spLocks noGrp="1"/>
          </p:cNvSpPr>
          <p:nvPr>
            <p:ph type="sldNum" sz="quarter" idx="12"/>
          </p:nvPr>
        </p:nvSpPr>
        <p:spPr/>
        <p:txBody>
          <a:bodyPr/>
          <a:p>
            <a:fld id="{ED16614D-C76D-436E-898C-B0588749FA22}" type="slidenum">
              <a:rPr lang="en-GB" smtClean="0"/>
              <a:t>158</a:t>
            </a:fld>
            <a:endParaRPr lang="en-GB"/>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342" name="Title 1"/>
          <p:cNvSpPr>
            <a:spLocks noGrp="1"/>
          </p:cNvSpPr>
          <p:nvPr>
            <p:ph type="title"/>
          </p:nvPr>
        </p:nvSpPr>
        <p:spPr>
          <a:xfrm>
            <a:off x="2057395" y="0"/>
            <a:ext cx="7467604" cy="1143000"/>
          </a:xfrm>
        </p:spPr>
        <p:txBody>
          <a:bodyPr/>
          <a:p>
            <a:r>
              <a:t>CONT… </a:t>
            </a:r>
          </a:p>
        </p:txBody>
      </p:sp>
      <p:sp>
        <p:nvSpPr>
          <p:cNvPr id="1049343" name="Content Placeholder 2"/>
          <p:cNvSpPr>
            <a:spLocks noGrp="1"/>
          </p:cNvSpPr>
          <p:nvPr>
            <p:ph idx="1"/>
          </p:nvPr>
        </p:nvSpPr>
        <p:spPr>
          <a:xfrm>
            <a:off x="1981200" y="1981205"/>
            <a:ext cx="8001000" cy="4876795"/>
          </a:xfrm>
        </p:spPr>
        <p:txBody>
          <a:bodyPr>
            <a:normAutofit fontScale="67857" lnSpcReduction="20000"/>
          </a:bodyPr>
          <a:p>
            <a:r>
              <a:rPr sz="4600"/>
              <a:t>Poor font choices</a:t>
            </a:r>
          </a:p>
          <a:p>
            <a:pPr lvl="4"/>
            <a:r>
              <a:rPr sz="3400"/>
              <a:t>Easy to read fonts are Arial or Times New Roman</a:t>
            </a:r>
          </a:p>
          <a:p>
            <a:r>
              <a:rPr sz="4100"/>
              <a:t>Using extraneous photos and graphs</a:t>
            </a:r>
          </a:p>
          <a:p>
            <a:r>
              <a:rPr sz="4100"/>
              <a:t>Using too many slides in one presentation</a:t>
            </a:r>
          </a:p>
          <a:p>
            <a:r>
              <a:rPr sz="4100"/>
              <a:t>Using varying animations in one presentation</a:t>
            </a:r>
          </a:p>
          <a:p>
            <a:r>
              <a:rPr sz="4100"/>
              <a:t>Hardware glitches (Projector or computer fail you)</a:t>
            </a:r>
          </a:p>
          <a:p>
            <a:endParaRPr sz="4100"/>
          </a:p>
          <a:p>
            <a:endParaRPr sz="4100"/>
          </a:p>
          <a:p>
            <a:pPr indent="0" marL="0">
              <a:buNone/>
            </a:pPr>
            <a:endParaRPr sz="4100"/>
          </a:p>
          <a:p>
            <a:pPr indent="0" marL="0">
              <a:buNone/>
            </a:pPr>
            <a:r>
              <a:t> </a:t>
            </a:r>
          </a:p>
          <a:p>
            <a:pPr indent="0" marL="0">
              <a:buNone/>
            </a:pPr>
          </a:p>
        </p:txBody>
      </p:sp>
      <p:sp>
        <p:nvSpPr>
          <p:cNvPr id="1049344" name="Footer Placeholder 3"/>
          <p:cNvSpPr>
            <a:spLocks noGrp="1"/>
          </p:cNvSpPr>
          <p:nvPr>
            <p:ph type="ftr" sz="quarter" idx="11"/>
          </p:nvPr>
        </p:nvSpPr>
        <p:spPr/>
        <p:txBody>
          <a:bodyPr/>
          <a:p>
            <a:r>
              <a:rPr lang="en-US"/>
              <a:t>Department of Mathematics/ICT - KMCE</a:t>
            </a:r>
            <a:endParaRPr lang="en-GB"/>
          </a:p>
        </p:txBody>
      </p:sp>
      <p:sp>
        <p:nvSpPr>
          <p:cNvPr id="1049345" name="Slide Number Placeholder 4"/>
          <p:cNvSpPr>
            <a:spLocks noGrp="1"/>
          </p:cNvSpPr>
          <p:nvPr>
            <p:ph type="sldNum" sz="quarter" idx="12"/>
          </p:nvPr>
        </p:nvSpPr>
        <p:spPr/>
        <p:txBody>
          <a:bodyPr/>
          <a:p>
            <a:fld id="{ED16614D-C76D-436E-898C-B0588749FA22}" type="slidenum">
              <a:rPr lang="en-GB" smtClean="0"/>
              <a:t>159</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62" name="Title 1"/>
          <p:cNvSpPr>
            <a:spLocks noGrp="1"/>
          </p:cNvSpPr>
          <p:nvPr>
            <p:ph type="title"/>
          </p:nvPr>
        </p:nvSpPr>
        <p:spPr/>
        <p:txBody>
          <a:bodyPr>
            <a:normAutofit/>
          </a:bodyPr>
          <a:p>
            <a:r>
              <a:rPr b="1"/>
              <a:t>Criteria for evaluating the quality of the design (product/process)</a:t>
            </a:r>
          </a:p>
        </p:txBody>
      </p:sp>
      <p:sp>
        <p:nvSpPr>
          <p:cNvPr id="1048663" name="Content Placeholder 2"/>
          <p:cNvSpPr>
            <a:spLocks noGrp="1"/>
          </p:cNvSpPr>
          <p:nvPr>
            <p:ph idx="1"/>
          </p:nvPr>
        </p:nvSpPr>
        <p:spPr>
          <a:xfrm>
            <a:off x="1524000" y="1600200"/>
            <a:ext cx="9144000" cy="4525956"/>
          </a:xfrm>
        </p:spPr>
        <p:txBody>
          <a:bodyPr>
            <a:normAutofit fontScale="92857" lnSpcReduction="10000"/>
          </a:bodyPr>
          <a:p>
            <a:pPr>
              <a:buNone/>
            </a:pPr>
            <a:r>
              <a:rPr b="1"/>
              <a:t>Validity/legitimacy (ideal/formal)</a:t>
            </a:r>
          </a:p>
          <a:p>
            <a:r>
              <a:t>Is the design based on state-of the-art knowledge?</a:t>
            </a:r>
          </a:p>
          <a:p>
            <a:pPr>
              <a:buNone/>
            </a:pPr>
          </a:p>
          <a:p>
            <a:pPr>
              <a:buNone/>
            </a:pPr>
            <a:r>
              <a:rPr b="1"/>
              <a:t>Practicality (consistency intended perceived/operational)</a:t>
            </a:r>
          </a:p>
          <a:p>
            <a:r>
              <a:t>Can the design be implemented?</a:t>
            </a:r>
          </a:p>
          <a:p>
            <a:pPr>
              <a:buNone/>
            </a:pPr>
          </a:p>
          <a:p>
            <a:pPr>
              <a:buNone/>
            </a:pPr>
            <a:r>
              <a:rPr b="1"/>
              <a:t>Effectivity (consistency intended-experiential/attained)</a:t>
            </a:r>
          </a:p>
          <a:p>
            <a:r>
              <a:t>Does the design achieve what it aimed for: learning effects</a:t>
            </a:r>
          </a:p>
          <a:p>
            <a:r>
              <a:t>Cost - benefits</a:t>
            </a:r>
          </a:p>
        </p:txBody>
      </p:sp>
      <p:sp>
        <p:nvSpPr>
          <p:cNvPr id="1048664" name="Footer Placeholder 3"/>
          <p:cNvSpPr>
            <a:spLocks noGrp="1"/>
          </p:cNvSpPr>
          <p:nvPr>
            <p:ph type="ftr" sz="quarter" idx="11"/>
          </p:nvPr>
        </p:nvSpPr>
        <p:spPr/>
        <p:txBody>
          <a:bodyPr/>
          <a:p>
            <a:r>
              <a:rPr lang="en-US"/>
              <a:t>Department of Mathematics/ICT - KMCE</a:t>
            </a:r>
            <a:endParaRPr lang="en-GB"/>
          </a:p>
        </p:txBody>
      </p:sp>
      <p:sp>
        <p:nvSpPr>
          <p:cNvPr id="1048665" name="Slide Number Placeholder 4"/>
          <p:cNvSpPr>
            <a:spLocks noGrp="1"/>
          </p:cNvSpPr>
          <p:nvPr>
            <p:ph type="sldNum" sz="quarter" idx="12"/>
          </p:nvPr>
        </p:nvSpPr>
        <p:spPr/>
        <p:txBody>
          <a:bodyPr/>
          <a:p>
            <a:fld id="{ED16614D-C76D-436E-898C-B0588749FA22}" type="slidenum">
              <a:rPr lang="en-GB" smtClean="0"/>
              <a:t>16</a:t>
            </a:fld>
            <a:endParaRPr lang="en-GB"/>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9346" name="Title 1"/>
          <p:cNvSpPr>
            <a:spLocks noGrp="1"/>
          </p:cNvSpPr>
          <p:nvPr>
            <p:ph type="title"/>
          </p:nvPr>
        </p:nvSpPr>
        <p:spPr/>
        <p:txBody>
          <a:bodyPr>
            <a:normAutofit/>
          </a:bodyPr>
          <a:p>
            <a:r>
              <a:t>Creating a Presentation with PowerPoint</a:t>
            </a:r>
          </a:p>
        </p:txBody>
      </p:sp>
      <p:sp>
        <p:nvSpPr>
          <p:cNvPr id="1049347" name="Content Placeholder 2"/>
          <p:cNvSpPr>
            <a:spLocks noGrp="1"/>
          </p:cNvSpPr>
          <p:nvPr>
            <p:ph idx="1"/>
          </p:nvPr>
        </p:nvSpPr>
        <p:spPr/>
        <p:txBody>
          <a:bodyPr/>
          <a:p>
            <a:r>
              <a:t>Powerpoint Editing Tools</a:t>
            </a:r>
          </a:p>
          <a:p>
            <a:r>
              <a:t>Slide Master</a:t>
            </a:r>
          </a:p>
          <a:p>
            <a:r>
              <a:t>Add Text</a:t>
            </a:r>
          </a:p>
          <a:p>
            <a:r>
              <a:t>Add Picture</a:t>
            </a:r>
          </a:p>
          <a:p>
            <a:r>
              <a:t>Add Graphic</a:t>
            </a:r>
          </a:p>
        </p:txBody>
      </p:sp>
      <p:sp>
        <p:nvSpPr>
          <p:cNvPr id="1049348" name="Footer Placeholder 3"/>
          <p:cNvSpPr>
            <a:spLocks noGrp="1"/>
          </p:cNvSpPr>
          <p:nvPr>
            <p:ph type="ftr" sz="quarter" idx="11"/>
          </p:nvPr>
        </p:nvSpPr>
        <p:spPr/>
        <p:txBody>
          <a:bodyPr/>
          <a:p>
            <a:r>
              <a:rPr lang="en-US"/>
              <a:t>Department of Mathematics/ICT - KMCE</a:t>
            </a:r>
            <a:endParaRPr lang="en-GB"/>
          </a:p>
        </p:txBody>
      </p:sp>
      <p:sp>
        <p:nvSpPr>
          <p:cNvPr id="1049349" name="Slide Number Placeholder 4"/>
          <p:cNvSpPr>
            <a:spLocks noGrp="1"/>
          </p:cNvSpPr>
          <p:nvPr>
            <p:ph type="sldNum" sz="quarter" idx="12"/>
          </p:nvPr>
        </p:nvSpPr>
        <p:spPr/>
        <p:txBody>
          <a:bodyPr/>
          <a:p>
            <a:fld id="{ED16614D-C76D-436E-898C-B0588749FA22}" type="slidenum">
              <a:rPr lang="en-GB" smtClean="0"/>
              <a:t>160</a:t>
            </a:fld>
            <a:endParaRPr lang="en-GB"/>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350" name="Title 1"/>
          <p:cNvSpPr>
            <a:spLocks noGrp="1"/>
          </p:cNvSpPr>
          <p:nvPr>
            <p:ph type="title"/>
          </p:nvPr>
        </p:nvSpPr>
        <p:spPr/>
        <p:txBody>
          <a:bodyPr>
            <a:normAutofit/>
          </a:bodyPr>
          <a:p>
            <a:r>
              <a:t>Creating a Presentation with PowerPoint</a:t>
            </a:r>
          </a:p>
        </p:txBody>
      </p:sp>
      <p:sp>
        <p:nvSpPr>
          <p:cNvPr id="1049351" name="Content Placeholder 2"/>
          <p:cNvSpPr>
            <a:spLocks noGrp="1"/>
          </p:cNvSpPr>
          <p:nvPr>
            <p:ph idx="1"/>
          </p:nvPr>
        </p:nvSpPr>
        <p:spPr/>
        <p:txBody>
          <a:bodyPr/>
          <a:p>
            <a:r>
              <a:t>Add Video</a:t>
            </a:r>
          </a:p>
          <a:p>
            <a:r>
              <a:t>Add Animation</a:t>
            </a:r>
          </a:p>
          <a:p>
            <a:r>
              <a:t>Create Navigation Hyperlinks</a:t>
            </a:r>
          </a:p>
          <a:p>
            <a:r>
              <a:t>Convert PowerPoint into Video</a:t>
            </a:r>
          </a:p>
          <a:p>
            <a:pPr indent="0" marL="0">
              <a:buNone/>
            </a:pPr>
          </a:p>
          <a:p/>
        </p:txBody>
      </p:sp>
      <p:sp>
        <p:nvSpPr>
          <p:cNvPr id="1049352" name="Footer Placeholder 3"/>
          <p:cNvSpPr>
            <a:spLocks noGrp="1"/>
          </p:cNvSpPr>
          <p:nvPr>
            <p:ph type="ftr" sz="quarter" idx="11"/>
          </p:nvPr>
        </p:nvSpPr>
        <p:spPr/>
        <p:txBody>
          <a:bodyPr/>
          <a:p>
            <a:r>
              <a:rPr lang="en-US"/>
              <a:t>Department of Mathematics/ICT - KMCE</a:t>
            </a:r>
            <a:endParaRPr lang="en-GB"/>
          </a:p>
        </p:txBody>
      </p:sp>
      <p:sp>
        <p:nvSpPr>
          <p:cNvPr id="1049353" name="Slide Number Placeholder 4"/>
          <p:cNvSpPr>
            <a:spLocks noGrp="1"/>
          </p:cNvSpPr>
          <p:nvPr>
            <p:ph type="sldNum" sz="quarter" idx="12"/>
          </p:nvPr>
        </p:nvSpPr>
        <p:spPr/>
        <p:txBody>
          <a:bodyPr/>
          <a:p>
            <a:fld id="{ED16614D-C76D-436E-898C-B0588749FA22}" type="slidenum">
              <a:rPr lang="en-GB" smtClean="0"/>
              <a:t>161</a:t>
            </a:fld>
            <a:endParaRPr lang="en-GB"/>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354" name="Title 1"/>
          <p:cNvSpPr>
            <a:spLocks noGrp="1"/>
          </p:cNvSpPr>
          <p:nvPr>
            <p:ph type="title"/>
          </p:nvPr>
        </p:nvSpPr>
        <p:spPr/>
        <p:txBody>
          <a:bodyPr>
            <a:normAutofit/>
          </a:bodyPr>
          <a:p>
            <a:r>
              <a:rPr>
                <a:latin typeface="Arial"/>
                <a:cs typeface="Arial"/>
              </a:rPr>
              <a:t>Downloading Multimedia From The Web</a:t>
            </a:r>
          </a:p>
        </p:txBody>
      </p:sp>
      <p:sp>
        <p:nvSpPr>
          <p:cNvPr id="1049355" name="Content Placeholder 2"/>
          <p:cNvSpPr>
            <a:spLocks noGrp="1"/>
          </p:cNvSpPr>
          <p:nvPr>
            <p:ph idx="1"/>
          </p:nvPr>
        </p:nvSpPr>
        <p:spPr/>
        <p:txBody>
          <a:bodyPr/>
          <a:p>
            <a:r>
              <a:rPr b="1"/>
              <a:t>SaveFrom</a:t>
            </a:r>
          </a:p>
          <a:p>
            <a:pPr lvl="1"/>
            <a:r>
              <a:rPr u="sng">
                <a:hlinkClick r:id="rId1"/>
              </a:rPr>
              <a:t>http://en.savefrom.net/</a:t>
            </a:r>
            <a:r>
              <a:t> </a:t>
            </a:r>
          </a:p>
          <a:p>
            <a:pPr lvl="1"/>
            <a:r>
              <a:t>Helper: </a:t>
            </a:r>
            <a:r>
              <a:rPr sz="1800"/>
              <a:t>http://en.savefrom.net/user.php?helper=1&amp;download=setup&amp;rmode=false</a:t>
            </a:r>
          </a:p>
          <a:p>
            <a:r>
              <a:rPr b="1"/>
              <a:t>Savemedia</a:t>
            </a:r>
          </a:p>
          <a:p>
            <a:pPr lvl="1"/>
            <a:r>
              <a:t>http://savemedia.com/</a:t>
            </a:r>
          </a:p>
          <a:p>
            <a:r>
              <a:rPr b="1"/>
              <a:t>Keepvid</a:t>
            </a:r>
          </a:p>
          <a:p>
            <a:pPr lvl="1"/>
            <a:r>
              <a:t>http://keepvid.com/</a:t>
            </a:r>
          </a:p>
          <a:p/>
        </p:txBody>
      </p:sp>
      <p:sp>
        <p:nvSpPr>
          <p:cNvPr id="1049356" name="TextBox 4"/>
          <p:cNvSpPr txBox="1"/>
          <p:nvPr/>
        </p:nvSpPr>
        <p:spPr>
          <a:xfrm>
            <a:off x="3352800" y="5726664"/>
            <a:ext cx="4267204" cy="369326"/>
          </a:xfrm>
          <a:prstGeom prst="rect"/>
          <a:noFill/>
        </p:spPr>
        <p:txBody>
          <a:bodyPr rtlCol="0" wrap="square">
            <a:spAutoFit/>
          </a:bodyPr>
          <a:p>
            <a:r>
              <a:t>Creating PowerPoint Presentations</a:t>
            </a:r>
          </a:p>
        </p:txBody>
      </p:sp>
      <p:sp>
        <p:nvSpPr>
          <p:cNvPr id="1049357" name="Footer Placeholder 3"/>
          <p:cNvSpPr>
            <a:spLocks noGrp="1"/>
          </p:cNvSpPr>
          <p:nvPr>
            <p:ph type="ftr" sz="quarter" idx="11"/>
          </p:nvPr>
        </p:nvSpPr>
        <p:spPr/>
        <p:txBody>
          <a:bodyPr/>
          <a:p>
            <a:r>
              <a:rPr lang="en-US"/>
              <a:t>Department of Mathematics/ICT - KMCE</a:t>
            </a:r>
            <a:endParaRPr lang="en-GB"/>
          </a:p>
        </p:txBody>
      </p:sp>
      <p:sp>
        <p:nvSpPr>
          <p:cNvPr id="1049358" name="Slide Number Placeholder 5"/>
          <p:cNvSpPr>
            <a:spLocks noGrp="1"/>
          </p:cNvSpPr>
          <p:nvPr>
            <p:ph type="sldNum" sz="quarter" idx="12"/>
          </p:nvPr>
        </p:nvSpPr>
        <p:spPr/>
        <p:txBody>
          <a:bodyPr/>
          <a:p>
            <a:fld id="{ED16614D-C76D-436E-898C-B0588749FA22}" type="slidenum">
              <a:rPr lang="en-GB" smtClean="0"/>
              <a:t>162</a:t>
            </a:fld>
            <a:endParaRPr lang="en-GB"/>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9359" name="Title 1"/>
          <p:cNvSpPr>
            <a:spLocks noGrp="1"/>
          </p:cNvSpPr>
          <p:nvPr>
            <p:ph type="title"/>
          </p:nvPr>
        </p:nvSpPr>
        <p:spPr/>
        <p:txBody>
          <a:bodyPr>
            <a:normAutofit/>
          </a:bodyPr>
          <a:p>
            <a:r>
              <a:rPr>
                <a:latin typeface="Arial"/>
                <a:cs typeface="Arial"/>
              </a:rPr>
              <a:t>Downloading Multimedia From The Web</a:t>
            </a:r>
            <a:br>
              <a:rPr>
                <a:cs typeface="Arial"/>
              </a:rPr>
            </a:br>
            <a:endParaRPr>
              <a:cs typeface="Arial"/>
            </a:endParaRPr>
          </a:p>
        </p:txBody>
      </p:sp>
      <p:sp>
        <p:nvSpPr>
          <p:cNvPr id="1049360" name="Content Placeholder 2"/>
          <p:cNvSpPr>
            <a:spLocks noGrp="1"/>
          </p:cNvSpPr>
          <p:nvPr>
            <p:ph idx="1"/>
          </p:nvPr>
        </p:nvSpPr>
        <p:spPr>
          <a:xfrm>
            <a:off x="2057395" y="1143000"/>
            <a:ext cx="8001000" cy="5257800"/>
          </a:xfrm>
        </p:spPr>
        <p:txBody>
          <a:bodyPr>
            <a:normAutofit/>
          </a:bodyPr>
          <a:p>
            <a:r>
              <a:rPr sz="3200">
                <a:latin typeface="Arial"/>
                <a:cs typeface="Arial"/>
              </a:rPr>
              <a:t>Using Savefrom.net/</a:t>
            </a:r>
            <a:r>
              <a:rPr b="1" sz="3200"/>
              <a:t> Savemedia/ Keepvid</a:t>
            </a:r>
          </a:p>
          <a:p>
            <a:pPr lvl="1"/>
            <a:r>
              <a:rPr sz="2800">
                <a:latin typeface="Arial"/>
                <a:cs typeface="Arial"/>
              </a:rPr>
              <a:t>Go to Youtube.com</a:t>
            </a:r>
          </a:p>
          <a:p>
            <a:pPr lvl="1"/>
            <a:r>
              <a:rPr sz="2800">
                <a:latin typeface="Arial"/>
                <a:cs typeface="Arial"/>
              </a:rPr>
              <a:t>Select the video file</a:t>
            </a:r>
          </a:p>
          <a:p>
            <a:pPr lvl="1"/>
            <a:r>
              <a:rPr sz="2800">
                <a:latin typeface="Arial"/>
                <a:cs typeface="Arial"/>
              </a:rPr>
              <a:t>Start playing the file</a:t>
            </a:r>
          </a:p>
          <a:p>
            <a:pPr lvl="1"/>
            <a:r>
              <a:rPr sz="2800">
                <a:latin typeface="Arial"/>
                <a:cs typeface="Arial"/>
              </a:rPr>
              <a:t>Copy the URL in YouTube address Bar</a:t>
            </a:r>
          </a:p>
          <a:p>
            <a:pPr lvl="1"/>
            <a:endParaRPr sz="2800">
              <a:latin typeface="Arial"/>
              <a:cs typeface="Arial"/>
            </a:endParaRPr>
          </a:p>
          <a:p>
            <a:pPr lvl="1"/>
            <a:endParaRPr sz="2800">
              <a:latin typeface="Arial"/>
              <a:cs typeface="Arial"/>
            </a:endParaRPr>
          </a:p>
        </p:txBody>
      </p:sp>
      <p:sp>
        <p:nvSpPr>
          <p:cNvPr id="1049361" name="Footer Placeholder 3"/>
          <p:cNvSpPr>
            <a:spLocks noGrp="1"/>
          </p:cNvSpPr>
          <p:nvPr>
            <p:ph type="ftr" sz="quarter" idx="11"/>
          </p:nvPr>
        </p:nvSpPr>
        <p:spPr/>
        <p:txBody>
          <a:bodyPr/>
          <a:p>
            <a:r>
              <a:rPr lang="en-US"/>
              <a:t>Department of Mathematics/ICT - KMCE</a:t>
            </a:r>
            <a:endParaRPr lang="en-GB"/>
          </a:p>
        </p:txBody>
      </p:sp>
      <p:sp>
        <p:nvSpPr>
          <p:cNvPr id="1049362" name="Slide Number Placeholder 4"/>
          <p:cNvSpPr>
            <a:spLocks noGrp="1"/>
          </p:cNvSpPr>
          <p:nvPr>
            <p:ph type="sldNum" sz="quarter" idx="12"/>
          </p:nvPr>
        </p:nvSpPr>
        <p:spPr/>
        <p:txBody>
          <a:bodyPr/>
          <a:p>
            <a:fld id="{ED16614D-C76D-436E-898C-B0588749FA22}" type="slidenum">
              <a:rPr lang="en-GB" smtClean="0"/>
              <a:t>163</a:t>
            </a:fld>
            <a:endParaRPr lang="en-GB"/>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9363" name="Title 1"/>
          <p:cNvSpPr>
            <a:spLocks noGrp="1"/>
          </p:cNvSpPr>
          <p:nvPr>
            <p:ph type="title"/>
          </p:nvPr>
        </p:nvSpPr>
        <p:spPr/>
        <p:txBody>
          <a:bodyPr>
            <a:normAutofit/>
          </a:bodyPr>
          <a:p>
            <a:r>
              <a:rPr>
                <a:latin typeface="Arial"/>
                <a:cs typeface="Arial"/>
              </a:rPr>
              <a:t>Downloading Multimedia From The Web</a:t>
            </a:r>
            <a:br>
              <a:rPr>
                <a:cs typeface="Arial"/>
              </a:rPr>
            </a:br>
            <a:endParaRPr>
              <a:cs typeface="Arial"/>
            </a:endParaRPr>
          </a:p>
        </p:txBody>
      </p:sp>
      <p:sp>
        <p:nvSpPr>
          <p:cNvPr id="1049364" name="Content Placeholder 2"/>
          <p:cNvSpPr>
            <a:spLocks noGrp="1"/>
          </p:cNvSpPr>
          <p:nvPr>
            <p:ph idx="1"/>
          </p:nvPr>
        </p:nvSpPr>
        <p:spPr/>
        <p:txBody>
          <a:bodyPr/>
          <a:p>
            <a:pPr lvl="1"/>
            <a:r>
              <a:rPr sz="2800">
                <a:latin typeface="Arial"/>
                <a:cs typeface="Arial"/>
              </a:rPr>
              <a:t>Go to savefrom.net</a:t>
            </a:r>
          </a:p>
          <a:p>
            <a:pPr lvl="1"/>
            <a:r>
              <a:rPr sz="2800">
                <a:latin typeface="Arial"/>
                <a:cs typeface="Arial"/>
              </a:rPr>
              <a:t>Paste the copied URL </a:t>
            </a:r>
          </a:p>
          <a:p>
            <a:pPr lvl="1"/>
            <a:r>
              <a:rPr sz="2800">
                <a:latin typeface="Arial"/>
                <a:cs typeface="Arial"/>
              </a:rPr>
              <a:t>Press the Enter in savefrom.net text box</a:t>
            </a:r>
          </a:p>
          <a:p>
            <a:pPr lvl="1"/>
            <a:r>
              <a:rPr sz="2800">
                <a:latin typeface="Arial"/>
                <a:cs typeface="Arial"/>
              </a:rPr>
              <a:t>Choose video format MPG 4/480p/720p</a:t>
            </a:r>
          </a:p>
          <a:p>
            <a:pPr lvl="1"/>
            <a:r>
              <a:rPr sz="2800">
                <a:latin typeface="Arial"/>
                <a:cs typeface="Arial"/>
              </a:rPr>
              <a:t>Check download folder for the downloaded video file</a:t>
            </a:r>
          </a:p>
          <a:p>
            <a:endParaRPr sz="2800">
              <a:latin typeface="Arial"/>
              <a:cs typeface="Arial"/>
            </a:endParaRPr>
          </a:p>
        </p:txBody>
      </p:sp>
      <p:sp>
        <p:nvSpPr>
          <p:cNvPr id="1049365" name="Footer Placeholder 3"/>
          <p:cNvSpPr>
            <a:spLocks noGrp="1"/>
          </p:cNvSpPr>
          <p:nvPr>
            <p:ph type="ftr" sz="quarter" idx="11"/>
          </p:nvPr>
        </p:nvSpPr>
        <p:spPr/>
        <p:txBody>
          <a:bodyPr/>
          <a:p>
            <a:r>
              <a:rPr lang="en-US"/>
              <a:t>Department of Mathematics/ICT - KMCE</a:t>
            </a:r>
            <a:endParaRPr lang="en-GB"/>
          </a:p>
        </p:txBody>
      </p:sp>
      <p:sp>
        <p:nvSpPr>
          <p:cNvPr id="1049366" name="Slide Number Placeholder 4"/>
          <p:cNvSpPr>
            <a:spLocks noGrp="1"/>
          </p:cNvSpPr>
          <p:nvPr>
            <p:ph type="sldNum" sz="quarter" idx="12"/>
          </p:nvPr>
        </p:nvSpPr>
        <p:spPr/>
        <p:txBody>
          <a:bodyPr/>
          <a:p>
            <a:fld id="{ED16614D-C76D-436E-898C-B0588749FA22}" type="slidenum">
              <a:rPr lang="en-GB" smtClean="0"/>
              <a:t>164</a:t>
            </a:fld>
            <a:endParaRPr lang="en-GB"/>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367" name="Title 1"/>
          <p:cNvSpPr>
            <a:spLocks noGrp="1"/>
          </p:cNvSpPr>
          <p:nvPr>
            <p:ph type="title"/>
          </p:nvPr>
        </p:nvSpPr>
        <p:spPr/>
        <p:txBody>
          <a:bodyPr/>
          <a:p>
            <a:r>
              <a:t>References</a:t>
            </a:r>
          </a:p>
        </p:txBody>
      </p:sp>
      <p:sp>
        <p:nvSpPr>
          <p:cNvPr id="1049368" name="Content Placeholder 2"/>
          <p:cNvSpPr>
            <a:spLocks noGrp="1"/>
          </p:cNvSpPr>
          <p:nvPr>
            <p:ph idx="1"/>
          </p:nvPr>
        </p:nvSpPr>
        <p:spPr>
          <a:xfrm>
            <a:off x="1981201" y="1600200"/>
            <a:ext cx="8534395" cy="4525956"/>
          </a:xfrm>
        </p:spPr>
        <p:txBody>
          <a:bodyPr>
            <a:normAutofit/>
          </a:bodyPr>
          <a:p>
            <a:r>
              <a:rPr>
                <a:hlinkClick r:id="rId1"/>
              </a:rPr>
              <a:t>https://willscotti.files.wordpress.com/2016/03/instructional-systems-design.pdf</a:t>
            </a:r>
          </a:p>
          <a:p>
            <a:r>
              <a:t>Roblyer, M. D. &amp; Doering, A. H. (2010). Integrating Education Technology into Teaching. United States of America: Allyn &amp; Bacon.</a:t>
            </a:r>
          </a:p>
          <a:p>
            <a:r>
              <a:rPr i="1"/>
              <a:t>Source: Source: </a:t>
            </a:r>
            <a:r>
              <a:rPr i="1" u="sng">
                <a:hlinkClick r:id="rId2"/>
              </a:rPr>
              <a:t>Wendy Russell </a:t>
            </a:r>
            <a:r>
              <a:rPr i="1"/>
              <a:t>http://presentationsoft.about.com/od/presentationmistakes/tp/080722_presentation_mistakes.htm</a:t>
            </a:r>
          </a:p>
          <a:p>
            <a:endParaRPr i="1"/>
          </a:p>
        </p:txBody>
      </p:sp>
      <p:sp>
        <p:nvSpPr>
          <p:cNvPr id="1049369" name="Footer Placeholder 3"/>
          <p:cNvSpPr>
            <a:spLocks noGrp="1"/>
          </p:cNvSpPr>
          <p:nvPr>
            <p:ph type="ftr" sz="quarter" idx="11"/>
          </p:nvPr>
        </p:nvSpPr>
        <p:spPr/>
        <p:txBody>
          <a:bodyPr/>
          <a:p>
            <a:r>
              <a:rPr lang="en-US"/>
              <a:t>Department of Mathematics/ICT - KMCE</a:t>
            </a:r>
            <a:endParaRPr lang="en-GB"/>
          </a:p>
        </p:txBody>
      </p:sp>
      <p:sp>
        <p:nvSpPr>
          <p:cNvPr id="1049370" name="Slide Number Placeholder 4"/>
          <p:cNvSpPr>
            <a:spLocks noGrp="1"/>
          </p:cNvSpPr>
          <p:nvPr>
            <p:ph type="sldNum" sz="quarter" idx="12"/>
          </p:nvPr>
        </p:nvSpPr>
        <p:spPr/>
        <p:txBody>
          <a:bodyPr/>
          <a:p>
            <a:fld id="{ED16614D-C76D-436E-898C-B0588749FA22}" type="slidenum">
              <a:rPr lang="en-GB" smtClean="0"/>
              <a:t>165</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66" name="标题 1"/>
          <p:cNvSpPr>
            <a:spLocks noGrp="1"/>
          </p:cNvSpPr>
          <p:nvPr>
            <p:ph type="ctrTitle"/>
          </p:nvPr>
        </p:nvSpPr>
        <p:spPr>
          <a:xfrm>
            <a:off x="2153557" y="1160748"/>
            <a:ext cx="7830875" cy="3186349"/>
          </a:xfrm>
        </p:spPr>
        <p:txBody>
          <a:bodyPr>
            <a:noAutofit/>
          </a:bodyPr>
          <a:p>
            <a:br>
              <a:rPr sz="4050"/>
            </a:br>
            <a:br>
              <a:rPr sz="4050"/>
            </a:br>
            <a:r>
              <a:rPr sz="4050"/>
              <a:t>Instructional Design</a:t>
            </a:r>
          </a:p>
        </p:txBody>
      </p:sp>
      <p:sp>
        <p:nvSpPr>
          <p:cNvPr id="1048667" name="Footer Placeholder 2"/>
          <p:cNvSpPr>
            <a:spLocks noGrp="1"/>
          </p:cNvSpPr>
          <p:nvPr>
            <p:ph type="ftr" sz="quarter" idx="11"/>
          </p:nvPr>
        </p:nvSpPr>
        <p:spPr/>
        <p:txBody>
          <a:bodyPr/>
          <a:p>
            <a:r>
              <a:rPr lang="en-US"/>
              <a:t>Department of Mathematics/ICT - KMCE</a:t>
            </a:r>
            <a:endParaRPr dirty="0" lang="en-GB"/>
          </a:p>
        </p:txBody>
      </p:sp>
      <p:sp>
        <p:nvSpPr>
          <p:cNvPr id="1048668" name="Slide Number Placeholder 3"/>
          <p:cNvSpPr>
            <a:spLocks noGrp="1"/>
          </p:cNvSpPr>
          <p:nvPr>
            <p:ph type="sldNum" sz="quarter" idx="12"/>
          </p:nvPr>
        </p:nvSpPr>
        <p:spPr/>
        <p:txBody>
          <a:bodyPr/>
          <a:p>
            <a:fld id="{ED16614D-C76D-436E-898C-B0588749FA22}" type="slidenum">
              <a:rPr lang="en-GB" smtClean="0"/>
              <a:t>17</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56" presetSubtype="0">
                                  <p:stCondLst>
                                    <p:cond delay="0"/>
                                  </p:stCondLst>
                                  <p:iterate type="lt">
                                    <p:tmPct val="10000"/>
                                  </p:iterate>
                                  <p:childTnLst>
                                    <p:set>
                                      <p:cBhvr>
                                        <p:cTn dur="1" fill="hold" id="6">
                                          <p:stCondLst>
                                            <p:cond delay="0"/>
                                          </p:stCondLst>
                                        </p:cTn>
                                        <p:tgtEl>
                                          <p:spTgt spid="1048666"/>
                                        </p:tgtEl>
                                        <p:attrNameLst>
                                          <p:attrName>style.visibility</p:attrName>
                                        </p:attrNameLst>
                                      </p:cBhvr>
                                      <p:to>
                                        <p:strVal val="visible"/>
                                      </p:to>
                                    </p:set>
                                    <p:anim by="(-#ppt_w*2)" calcmode="lin" valueType="num">
                                      <p:cBhvr rctx="PPT">
                                        <p:cTn autoRev="1" dur="500" fill="hold" id="7">
                                          <p:stCondLst>
                                            <p:cond delay="0"/>
                                          </p:stCondLst>
                                        </p:cTn>
                                        <p:tgtEl>
                                          <p:spTgt spid="1048666"/>
                                        </p:tgtEl>
                                        <p:attrNameLst>
                                          <p:attrName>ppt_w</p:attrName>
                                        </p:attrNameLst>
                                      </p:cBhvr>
                                    </p:anim>
                                    <p:anim by="(#ppt_w*0.50)" calcmode="lin" valueType="num">
                                      <p:cBhvr>
                                        <p:cTn autoRev="1" decel="50000" dur="500" fill="hold" id="8">
                                          <p:stCondLst>
                                            <p:cond delay="0"/>
                                          </p:stCondLst>
                                        </p:cTn>
                                        <p:tgtEl>
                                          <p:spTgt spid="1048666"/>
                                        </p:tgtEl>
                                        <p:attrNameLst>
                                          <p:attrName>ppt_x</p:attrName>
                                        </p:attrNameLst>
                                      </p:cBhvr>
                                    </p:anim>
                                    <p:anim calcmode="lin" from="(-#ppt_h/2)" to="(#ppt_y)" valueType="num">
                                      <p:cBhvr>
                                        <p:cTn dur="1000" fill="hold" id="9">
                                          <p:stCondLst>
                                            <p:cond delay="0"/>
                                          </p:stCondLst>
                                        </p:cTn>
                                        <p:tgtEl>
                                          <p:spTgt spid="1048666"/>
                                        </p:tgtEl>
                                        <p:attrNameLst>
                                          <p:attrName>ppt_y</p:attrName>
                                        </p:attrNameLst>
                                      </p:cBhvr>
                                    </p:anim>
                                    <p:animRot by="21600000">
                                      <p:cBhvr>
                                        <p:cTn dur="1000" fill="hold" id="10">
                                          <p:stCondLst>
                                            <p:cond delay="0"/>
                                          </p:stCondLst>
                                        </p:cTn>
                                        <p:tgtEl>
                                          <p:spTgt spid="10486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672" name="Title 1"/>
          <p:cNvSpPr>
            <a:spLocks noGrp="1"/>
          </p:cNvSpPr>
          <p:nvPr>
            <p:ph type="title"/>
          </p:nvPr>
        </p:nvSpPr>
        <p:spPr/>
        <p:txBody>
          <a:bodyPr/>
          <a:p>
            <a:r>
              <a:t>Objectives</a:t>
            </a:r>
          </a:p>
        </p:txBody>
      </p:sp>
      <p:sp>
        <p:nvSpPr>
          <p:cNvPr id="1048673" name="Content Placeholder 2"/>
          <p:cNvSpPr>
            <a:spLocks noGrp="1"/>
          </p:cNvSpPr>
          <p:nvPr>
            <p:ph idx="1"/>
          </p:nvPr>
        </p:nvSpPr>
        <p:spPr/>
        <p:txBody>
          <a:bodyPr>
            <a:normAutofit/>
          </a:bodyPr>
          <a:p>
            <a:r>
              <a:t>By the end of this unit, students will be able to:</a:t>
            </a:r>
          </a:p>
          <a:p>
            <a:pPr lvl="1"/>
            <a:r>
              <a:t>Define instructional design in their own words.</a:t>
            </a:r>
          </a:p>
          <a:p>
            <a:pPr lvl="1"/>
            <a:r>
              <a:t>State ways in which instructional design assist educators.</a:t>
            </a:r>
          </a:p>
          <a:p>
            <a:pPr lvl="1"/>
            <a:r>
              <a:t>Identify the basic steps of instructional design.</a:t>
            </a:r>
          </a:p>
          <a:p>
            <a:pPr lvl="1"/>
            <a:r>
              <a:t>Identify the characteristics of instructional design.</a:t>
            </a:r>
          </a:p>
          <a:p>
            <a:pPr lvl="1"/>
            <a:r>
              <a:t>Describe the ADDIE model.</a:t>
            </a:r>
          </a:p>
          <a:p>
            <a:pPr lvl="1"/>
            <a:r>
              <a:t>Give details of other models {discussed in class).</a:t>
            </a:r>
          </a:p>
          <a:p>
            <a:pPr indent="0" lvl="1" marL="457200">
              <a:buNone/>
            </a:pPr>
          </a:p>
          <a:p>
            <a:pPr lvl="1"/>
          </a:p>
          <a:p>
            <a:pPr lvl="1"/>
          </a:p>
        </p:txBody>
      </p:sp>
      <p:sp>
        <p:nvSpPr>
          <p:cNvPr id="1048674" name="Footer Placeholder 1"/>
          <p:cNvSpPr>
            <a:spLocks noGrp="1"/>
          </p:cNvSpPr>
          <p:nvPr>
            <p:ph type="ftr" sz="quarter" idx="11"/>
          </p:nvPr>
        </p:nvSpPr>
        <p:spPr/>
        <p:txBody>
          <a:bodyPr/>
          <a:p>
            <a:r>
              <a:rPr lang="en-US"/>
              <a:t>Department of Mathematics/ICT - KMCE</a:t>
            </a:r>
            <a:endParaRPr lang="en-GB"/>
          </a:p>
        </p:txBody>
      </p:sp>
      <p:sp>
        <p:nvSpPr>
          <p:cNvPr id="1048675" name="Slide Number Placeholder 2"/>
          <p:cNvSpPr>
            <a:spLocks noGrp="1"/>
          </p:cNvSpPr>
          <p:nvPr>
            <p:ph type="sldNum" sz="quarter" idx="12"/>
          </p:nvPr>
        </p:nvSpPr>
        <p:spPr/>
        <p:txBody>
          <a:bodyPr/>
          <a:p>
            <a:fld id="{ED16614D-C76D-436E-898C-B0588749FA22}"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76" name="Title 1"/>
          <p:cNvSpPr>
            <a:spLocks noGrp="1"/>
          </p:cNvSpPr>
          <p:nvPr>
            <p:ph type="title"/>
          </p:nvPr>
        </p:nvSpPr>
        <p:spPr/>
        <p:txBody>
          <a:bodyPr/>
          <a:p>
            <a:r>
              <a:t>Instructional design</a:t>
            </a:r>
          </a:p>
        </p:txBody>
      </p:sp>
      <p:sp>
        <p:nvSpPr>
          <p:cNvPr id="1048677" name="Content Placeholder 2"/>
          <p:cNvSpPr>
            <a:spLocks noGrp="1"/>
          </p:cNvSpPr>
          <p:nvPr>
            <p:ph idx="1"/>
          </p:nvPr>
        </p:nvSpPr>
        <p:spPr/>
        <p:txBody>
          <a:bodyPr>
            <a:normAutofit/>
          </a:bodyPr>
          <a:p>
            <a:r>
              <a:t>Instructional design can be defined as “the systematic process of translating principles of learning and instruction into plans for instructional materials and activities (Wulfrek and Ellis, 1983).</a:t>
            </a:r>
          </a:p>
        </p:txBody>
      </p:sp>
      <p:sp>
        <p:nvSpPr>
          <p:cNvPr id="1048678" name="Footer Placeholder 1"/>
          <p:cNvSpPr>
            <a:spLocks noGrp="1"/>
          </p:cNvSpPr>
          <p:nvPr>
            <p:ph type="ftr" sz="quarter" idx="11"/>
          </p:nvPr>
        </p:nvSpPr>
        <p:spPr/>
        <p:txBody>
          <a:bodyPr/>
          <a:p>
            <a:r>
              <a:rPr lang="en-US"/>
              <a:t>Department of Mathematics/ICT - KMCE</a:t>
            </a:r>
            <a:endParaRPr lang="en-GB"/>
          </a:p>
        </p:txBody>
      </p:sp>
      <p:sp>
        <p:nvSpPr>
          <p:cNvPr id="1048679" name="Slide Number Placeholder 2"/>
          <p:cNvSpPr>
            <a:spLocks noGrp="1"/>
          </p:cNvSpPr>
          <p:nvPr>
            <p:ph type="sldNum" sz="quarter" idx="12"/>
          </p:nvPr>
        </p:nvSpPr>
        <p:spPr/>
        <p:txBody>
          <a:bodyPr/>
          <a:p>
            <a:fld id="{ED16614D-C76D-436E-898C-B0588749FA22}"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594" name="Title 1"/>
          <p:cNvSpPr>
            <a:spLocks noGrp="1"/>
          </p:cNvSpPr>
          <p:nvPr>
            <p:ph type="title"/>
          </p:nvPr>
        </p:nvSpPr>
        <p:spPr/>
        <p:txBody>
          <a:bodyPr/>
          <a:p>
            <a:r>
              <a:t>Objectives</a:t>
            </a:r>
          </a:p>
        </p:txBody>
      </p:sp>
      <p:sp>
        <p:nvSpPr>
          <p:cNvPr id="1048595" name="Content Placeholder 2"/>
          <p:cNvSpPr>
            <a:spLocks noGrp="1"/>
          </p:cNvSpPr>
          <p:nvPr>
            <p:ph idx="1"/>
          </p:nvPr>
        </p:nvSpPr>
        <p:spPr/>
        <p:txBody>
          <a:bodyPr>
            <a:normAutofit/>
          </a:bodyPr>
          <a:p>
            <a:pPr indent="0" marL="0">
              <a:buNone/>
            </a:pPr>
            <a:r>
              <a:t>By the end of the unit, students would be able to;</a:t>
            </a:r>
          </a:p>
          <a:p>
            <a:r>
              <a:t>discuss learning by design</a:t>
            </a:r>
          </a:p>
          <a:p>
            <a:r>
              <a:t>explain what is meant by teacher design teams</a:t>
            </a:r>
          </a:p>
          <a:p>
            <a:r>
              <a:t>state at least five principles in designing activities </a:t>
            </a:r>
          </a:p>
          <a:p>
            <a:r>
              <a:t>define interactive lectures</a:t>
            </a:r>
          </a:p>
          <a:p>
            <a:r>
              <a:t>state three ways used in evaluating the quality of design</a:t>
            </a:r>
          </a:p>
        </p:txBody>
      </p:sp>
      <p:sp>
        <p:nvSpPr>
          <p:cNvPr id="1048596" name="Footer Placeholder 3"/>
          <p:cNvSpPr>
            <a:spLocks noGrp="1"/>
          </p:cNvSpPr>
          <p:nvPr>
            <p:ph type="ftr" sz="quarter" idx="11"/>
          </p:nvPr>
        </p:nvSpPr>
        <p:spPr/>
        <p:txBody>
          <a:bodyPr/>
          <a:p>
            <a:r>
              <a:rPr lang="en-US"/>
              <a:t>Department of Mathematics/ICT - KMCE</a:t>
            </a:r>
            <a:endParaRPr lang="en-GB"/>
          </a:p>
        </p:txBody>
      </p:sp>
      <p:sp>
        <p:nvSpPr>
          <p:cNvPr id="1048597" name="Slide Number Placeholder 4"/>
          <p:cNvSpPr>
            <a:spLocks noGrp="1"/>
          </p:cNvSpPr>
          <p:nvPr>
            <p:ph type="sldNum" sz="quarter" idx="12"/>
          </p:nvPr>
        </p:nvSpPr>
        <p:spPr/>
        <p:txBody>
          <a:bodyPr/>
          <a:p>
            <a:fld id="{ED16614D-C76D-436E-898C-B0588749FA22}"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680" name="Title 1"/>
          <p:cNvSpPr>
            <a:spLocks noGrp="1"/>
          </p:cNvSpPr>
          <p:nvPr>
            <p:ph type="title"/>
          </p:nvPr>
        </p:nvSpPr>
        <p:spPr/>
        <p:txBody>
          <a:bodyPr/>
          <a:p>
            <a:r>
              <a:t>Cont…</a:t>
            </a:r>
          </a:p>
        </p:txBody>
      </p:sp>
      <p:sp>
        <p:nvSpPr>
          <p:cNvPr id="1048681" name="Content Placeholder 2"/>
          <p:cNvSpPr>
            <a:spLocks noGrp="1"/>
          </p:cNvSpPr>
          <p:nvPr>
            <p:ph idx="1"/>
          </p:nvPr>
        </p:nvSpPr>
        <p:spPr/>
        <p:txBody>
          <a:bodyPr/>
          <a:p>
            <a:r>
              <a:t>According to Albion et al., instructional design can be defined as a</a:t>
            </a:r>
          </a:p>
          <a:p>
            <a:pPr lvl="1"/>
            <a:r>
              <a:t> process, </a:t>
            </a:r>
          </a:p>
          <a:p>
            <a:pPr lvl="1"/>
            <a:r>
              <a:t>discipline, </a:t>
            </a:r>
          </a:p>
          <a:p>
            <a:pPr lvl="1"/>
            <a:r>
              <a:t>science, or </a:t>
            </a:r>
          </a:p>
          <a:p>
            <a:pPr lvl="1"/>
            <a:r>
              <a:t>reality</a:t>
            </a:r>
          </a:p>
          <a:p/>
        </p:txBody>
      </p:sp>
      <p:sp>
        <p:nvSpPr>
          <p:cNvPr id="1048682" name="Footer Placeholder 3"/>
          <p:cNvSpPr>
            <a:spLocks noGrp="1"/>
          </p:cNvSpPr>
          <p:nvPr>
            <p:ph type="ftr" sz="quarter" idx="11"/>
          </p:nvPr>
        </p:nvSpPr>
        <p:spPr/>
        <p:txBody>
          <a:bodyPr/>
          <a:p>
            <a:r>
              <a:rPr lang="en-US"/>
              <a:t>Department of Mathematics/ICT - KMCE</a:t>
            </a:r>
            <a:endParaRPr lang="en-GB"/>
          </a:p>
        </p:txBody>
      </p:sp>
      <p:sp>
        <p:nvSpPr>
          <p:cNvPr id="1048683" name="Slide Number Placeholder 4"/>
          <p:cNvSpPr>
            <a:spLocks noGrp="1"/>
          </p:cNvSpPr>
          <p:nvPr>
            <p:ph type="sldNum" sz="quarter" idx="12"/>
          </p:nvPr>
        </p:nvSpPr>
        <p:spPr/>
        <p:txBody>
          <a:bodyPr/>
          <a:p>
            <a:fld id="{ED16614D-C76D-436E-898C-B0588749FA22}"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684" name="Title 1"/>
          <p:cNvSpPr>
            <a:spLocks noGrp="1"/>
          </p:cNvSpPr>
          <p:nvPr>
            <p:ph type="title"/>
          </p:nvPr>
        </p:nvSpPr>
        <p:spPr/>
        <p:txBody>
          <a:bodyPr/>
          <a:p>
            <a:r>
              <a:rPr i="1"/>
              <a:t>Instructional Design as a Process</a:t>
            </a:r>
          </a:p>
        </p:txBody>
      </p:sp>
      <p:sp>
        <p:nvSpPr>
          <p:cNvPr id="1048685" name="Content Placeholder 2"/>
          <p:cNvSpPr>
            <a:spLocks noGrp="1"/>
          </p:cNvSpPr>
          <p:nvPr>
            <p:ph idx="1"/>
          </p:nvPr>
        </p:nvSpPr>
        <p:spPr>
          <a:xfrm>
            <a:off x="1981200" y="1600200"/>
            <a:ext cx="8229600" cy="4800600"/>
          </a:xfrm>
        </p:spPr>
        <p:txBody>
          <a:bodyPr>
            <a:normAutofit/>
          </a:bodyPr>
          <a:p>
            <a:pPr lvl="1">
              <a:buFont typeface="Arial"/>
              <a:buChar char="•"/>
            </a:pPr>
            <a:r>
              <a:rPr i="1">
                <a:latin typeface="Times New Roman"/>
                <a:cs typeface="Times New Roman"/>
              </a:rPr>
              <a:t>It is the systematic development of instructional </a:t>
            </a:r>
            <a:r>
              <a:rPr>
                <a:latin typeface="Times New Roman"/>
                <a:cs typeface="Times New Roman"/>
              </a:rPr>
              <a:t>specifications using learning and instructional theory to ensure the quality of instruction.</a:t>
            </a:r>
          </a:p>
          <a:p>
            <a:pPr lvl="1">
              <a:buNone/>
            </a:pPr>
            <a:endParaRPr>
              <a:latin typeface="Times New Roman"/>
              <a:cs typeface="Times New Roman"/>
            </a:endParaRPr>
          </a:p>
          <a:p>
            <a:pPr lvl="1">
              <a:buFont typeface="Arial"/>
              <a:buChar char="•"/>
            </a:pPr>
            <a:r>
              <a:rPr>
                <a:latin typeface="Times New Roman"/>
                <a:cs typeface="Times New Roman"/>
              </a:rPr>
              <a:t>It is the entire process of analysis of learning needs and goals and the development of a delivery system to meet those needs. It includes development of instructional materials and activities and try-out and evaluation of all instruction and learner activities.</a:t>
            </a:r>
          </a:p>
        </p:txBody>
      </p:sp>
      <p:sp>
        <p:nvSpPr>
          <p:cNvPr id="1048686" name="Footer Placeholder 3"/>
          <p:cNvSpPr>
            <a:spLocks noGrp="1"/>
          </p:cNvSpPr>
          <p:nvPr>
            <p:ph type="ftr" sz="quarter" idx="11"/>
          </p:nvPr>
        </p:nvSpPr>
        <p:spPr/>
        <p:txBody>
          <a:bodyPr/>
          <a:p>
            <a:r>
              <a:rPr lang="en-US"/>
              <a:t>Department of Mathematics/ICT - KMCE</a:t>
            </a:r>
            <a:endParaRPr lang="en-GB"/>
          </a:p>
        </p:txBody>
      </p:sp>
      <p:sp>
        <p:nvSpPr>
          <p:cNvPr id="1048687" name="Slide Number Placeholder 4"/>
          <p:cNvSpPr>
            <a:spLocks noGrp="1"/>
          </p:cNvSpPr>
          <p:nvPr>
            <p:ph type="sldNum" sz="quarter" idx="12"/>
          </p:nvPr>
        </p:nvSpPr>
        <p:spPr/>
        <p:txBody>
          <a:bodyPr/>
          <a:p>
            <a:fld id="{ED16614D-C76D-436E-898C-B0588749FA22}"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688" name="Title 1"/>
          <p:cNvSpPr>
            <a:spLocks noGrp="1"/>
          </p:cNvSpPr>
          <p:nvPr>
            <p:ph type="title"/>
          </p:nvPr>
        </p:nvSpPr>
        <p:spPr/>
        <p:txBody>
          <a:bodyPr>
            <a:normAutofit/>
          </a:bodyPr>
          <a:p>
            <a:r>
              <a:rPr i="1"/>
              <a:t>Instructional Design as a Discipline</a:t>
            </a:r>
          </a:p>
        </p:txBody>
      </p:sp>
      <p:sp>
        <p:nvSpPr>
          <p:cNvPr id="1048689" name="Content Placeholder 2"/>
          <p:cNvSpPr>
            <a:spLocks noGrp="1"/>
          </p:cNvSpPr>
          <p:nvPr>
            <p:ph idx="1"/>
          </p:nvPr>
        </p:nvSpPr>
        <p:spPr>
          <a:xfrm>
            <a:off x="1981200" y="1371601"/>
            <a:ext cx="8229600" cy="5105395"/>
          </a:xfrm>
        </p:spPr>
        <p:txBody>
          <a:bodyPr>
            <a:normAutofit/>
          </a:bodyPr>
          <a:p>
            <a:pPr>
              <a:buNone/>
            </a:pPr>
            <a:r>
              <a:rPr i="1">
                <a:latin typeface="Times New Roman"/>
                <a:cs typeface="Times New Roman"/>
              </a:rPr>
              <a:t>ID is that branch of knowledge concerned with</a:t>
            </a:r>
          </a:p>
          <a:p>
            <a:pPr>
              <a:buNone/>
            </a:pPr>
            <a:r>
              <a:rPr>
                <a:latin typeface="Times New Roman"/>
                <a:cs typeface="Times New Roman"/>
              </a:rPr>
              <a:t> research and theory about instructional</a:t>
            </a:r>
          </a:p>
          <a:p>
            <a:pPr>
              <a:buNone/>
            </a:pPr>
            <a:r>
              <a:rPr>
                <a:latin typeface="Times New Roman"/>
                <a:cs typeface="Times New Roman"/>
              </a:rPr>
              <a:t>strategies and the process for developing and</a:t>
            </a:r>
          </a:p>
          <a:p>
            <a:pPr>
              <a:buNone/>
            </a:pPr>
            <a:r>
              <a:rPr>
                <a:latin typeface="Times New Roman"/>
                <a:cs typeface="Times New Roman"/>
              </a:rPr>
              <a:t>implementing those strategies.</a:t>
            </a:r>
          </a:p>
          <a:p>
            <a:pPr>
              <a:buNone/>
            </a:pPr>
            <a:endParaRPr>
              <a:latin typeface="Times New Roman"/>
              <a:cs typeface="Times New Roman"/>
            </a:endParaRPr>
          </a:p>
          <a:p>
            <a:pPr>
              <a:buNone/>
            </a:pPr>
            <a:endParaRPr>
              <a:latin typeface="Times New Roman"/>
              <a:cs typeface="Times New Roman"/>
            </a:endParaRPr>
          </a:p>
        </p:txBody>
      </p:sp>
      <p:sp>
        <p:nvSpPr>
          <p:cNvPr id="1048690" name="Footer Placeholder 3"/>
          <p:cNvSpPr>
            <a:spLocks noGrp="1"/>
          </p:cNvSpPr>
          <p:nvPr>
            <p:ph type="ftr" sz="quarter" idx="11"/>
          </p:nvPr>
        </p:nvSpPr>
        <p:spPr/>
        <p:txBody>
          <a:bodyPr/>
          <a:p>
            <a:r>
              <a:rPr lang="en-US"/>
              <a:t>Department of Mathematics/ICT - KMCE</a:t>
            </a:r>
            <a:endParaRPr lang="en-GB"/>
          </a:p>
        </p:txBody>
      </p:sp>
      <p:sp>
        <p:nvSpPr>
          <p:cNvPr id="1048691" name="Slide Number Placeholder 4"/>
          <p:cNvSpPr>
            <a:spLocks noGrp="1"/>
          </p:cNvSpPr>
          <p:nvPr>
            <p:ph type="sldNum" sz="quarter" idx="12"/>
          </p:nvPr>
        </p:nvSpPr>
        <p:spPr/>
        <p:txBody>
          <a:bodyPr/>
          <a:p>
            <a:fld id="{ED16614D-C76D-436E-898C-B0588749FA22}"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92" name="Title 1"/>
          <p:cNvSpPr>
            <a:spLocks noGrp="1"/>
          </p:cNvSpPr>
          <p:nvPr>
            <p:ph type="title"/>
          </p:nvPr>
        </p:nvSpPr>
        <p:spPr/>
        <p:txBody>
          <a:bodyPr/>
          <a:p>
            <a:r>
              <a:rPr i="1"/>
              <a:t>Instructional Design as a Science</a:t>
            </a:r>
          </a:p>
        </p:txBody>
      </p:sp>
      <p:sp>
        <p:nvSpPr>
          <p:cNvPr id="1048693" name="Content Placeholder 2"/>
          <p:cNvSpPr>
            <a:spLocks noGrp="1"/>
          </p:cNvSpPr>
          <p:nvPr>
            <p:ph idx="1"/>
          </p:nvPr>
        </p:nvSpPr>
        <p:spPr>
          <a:xfrm>
            <a:off x="1752600" y="1600200"/>
            <a:ext cx="8610604" cy="4525956"/>
          </a:xfrm>
        </p:spPr>
        <p:txBody>
          <a:bodyPr/>
          <a:p>
            <a:pPr>
              <a:buNone/>
            </a:pPr>
            <a:r>
              <a:rPr i="1">
                <a:latin typeface="Times New Roman"/>
                <a:cs typeface="Times New Roman"/>
              </a:rPr>
              <a:t>ID is the science of creating detailed specifications</a:t>
            </a:r>
          </a:p>
          <a:p>
            <a:pPr>
              <a:buNone/>
            </a:pPr>
            <a:r>
              <a:rPr>
                <a:latin typeface="Times New Roman"/>
                <a:cs typeface="Times New Roman"/>
              </a:rPr>
              <a:t>for the development, implementation, evaluation</a:t>
            </a:r>
          </a:p>
          <a:p>
            <a:pPr>
              <a:buNone/>
            </a:pPr>
            <a:r>
              <a:rPr>
                <a:latin typeface="Times New Roman"/>
                <a:cs typeface="Times New Roman"/>
              </a:rPr>
              <a:t>and maintenance of situations that facilitate the</a:t>
            </a:r>
          </a:p>
          <a:p>
            <a:pPr>
              <a:buNone/>
            </a:pPr>
            <a:r>
              <a:rPr>
                <a:latin typeface="Times New Roman"/>
                <a:cs typeface="Times New Roman"/>
              </a:rPr>
              <a:t>learning of both large and small units of subject</a:t>
            </a:r>
          </a:p>
          <a:p>
            <a:pPr>
              <a:buNone/>
            </a:pPr>
            <a:r>
              <a:rPr>
                <a:latin typeface="Times New Roman"/>
                <a:cs typeface="Times New Roman"/>
              </a:rPr>
              <a:t>matter at levels of complexity.</a:t>
            </a:r>
          </a:p>
          <a:p>
            <a:endParaRPr>
              <a:latin typeface="Times New Roman"/>
              <a:cs typeface="Times New Roman"/>
            </a:endParaRPr>
          </a:p>
        </p:txBody>
      </p:sp>
      <p:sp>
        <p:nvSpPr>
          <p:cNvPr id="1048694" name="Footer Placeholder 3"/>
          <p:cNvSpPr>
            <a:spLocks noGrp="1"/>
          </p:cNvSpPr>
          <p:nvPr>
            <p:ph type="ftr" sz="quarter" idx="11"/>
          </p:nvPr>
        </p:nvSpPr>
        <p:spPr/>
        <p:txBody>
          <a:bodyPr/>
          <a:p>
            <a:r>
              <a:rPr lang="en-US"/>
              <a:t>Department of Mathematics/ICT - KMCE</a:t>
            </a:r>
            <a:endParaRPr lang="en-GB"/>
          </a:p>
        </p:txBody>
      </p:sp>
      <p:sp>
        <p:nvSpPr>
          <p:cNvPr id="1048695" name="Slide Number Placeholder 4"/>
          <p:cNvSpPr>
            <a:spLocks noGrp="1"/>
          </p:cNvSpPr>
          <p:nvPr>
            <p:ph type="sldNum" sz="quarter" idx="12"/>
          </p:nvPr>
        </p:nvSpPr>
        <p:spPr/>
        <p:txBody>
          <a:bodyPr/>
          <a:p>
            <a:fld id="{ED16614D-C76D-436E-898C-B0588749FA22}"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696" name="Title 1"/>
          <p:cNvSpPr>
            <a:spLocks noGrp="1"/>
          </p:cNvSpPr>
          <p:nvPr>
            <p:ph type="title"/>
          </p:nvPr>
        </p:nvSpPr>
        <p:spPr/>
        <p:txBody>
          <a:bodyPr/>
          <a:p>
            <a:r>
              <a:rPr i="1"/>
              <a:t>Instructional Design as Reality</a:t>
            </a:r>
          </a:p>
        </p:txBody>
      </p:sp>
      <p:sp>
        <p:nvSpPr>
          <p:cNvPr id="1048697" name="Content Placeholder 2"/>
          <p:cNvSpPr>
            <a:spLocks noGrp="1"/>
          </p:cNvSpPr>
          <p:nvPr>
            <p:ph idx="1"/>
          </p:nvPr>
        </p:nvSpPr>
        <p:spPr/>
        <p:txBody>
          <a:bodyPr>
            <a:normAutofit/>
          </a:bodyPr>
          <a:p>
            <a:r>
              <a:rPr i="1">
                <a:latin typeface="Times New Roman"/>
                <a:cs typeface="Times New Roman"/>
              </a:rPr>
              <a:t>ID can start at any point in the design process. Often </a:t>
            </a:r>
            <a:r>
              <a:rPr>
                <a:latin typeface="Times New Roman"/>
                <a:cs typeface="Times New Roman"/>
              </a:rPr>
              <a:t>a glimmer of an idea is developed to give the core of an instruction situation. </a:t>
            </a:r>
          </a:p>
          <a:p>
            <a:r>
              <a:rPr>
                <a:latin typeface="Times New Roman"/>
                <a:cs typeface="Times New Roman"/>
              </a:rPr>
              <a:t>By the time the entire process is done the designer looks back and she or he checks so that all parts of the ‘science’ have been taken into account. Then the entire process is written up as if it occurred in a systematic fashion.</a:t>
            </a:r>
          </a:p>
          <a:p>
            <a:endParaRPr>
              <a:latin typeface="Times New Roman"/>
              <a:cs typeface="Times New Roman"/>
            </a:endParaRPr>
          </a:p>
        </p:txBody>
      </p:sp>
      <p:sp>
        <p:nvSpPr>
          <p:cNvPr id="1048698" name="Footer Placeholder 3"/>
          <p:cNvSpPr>
            <a:spLocks noGrp="1"/>
          </p:cNvSpPr>
          <p:nvPr>
            <p:ph type="ftr" sz="quarter" idx="11"/>
          </p:nvPr>
        </p:nvSpPr>
        <p:spPr/>
        <p:txBody>
          <a:bodyPr/>
          <a:p>
            <a:r>
              <a:rPr lang="en-US"/>
              <a:t>Department of Mathematics/ICT - KMCE</a:t>
            </a:r>
            <a:endParaRPr lang="en-GB"/>
          </a:p>
        </p:txBody>
      </p:sp>
      <p:sp>
        <p:nvSpPr>
          <p:cNvPr id="1048699" name="Slide Number Placeholder 4"/>
          <p:cNvSpPr>
            <a:spLocks noGrp="1"/>
          </p:cNvSpPr>
          <p:nvPr>
            <p:ph type="sldNum" sz="quarter" idx="12"/>
          </p:nvPr>
        </p:nvSpPr>
        <p:spPr/>
        <p:txBody>
          <a:bodyPr/>
          <a:p>
            <a:fld id="{ED16614D-C76D-436E-898C-B0588749FA22}"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700" name="Title 1"/>
          <p:cNvSpPr>
            <a:spLocks noGrp="1"/>
          </p:cNvSpPr>
          <p:nvPr>
            <p:ph type="title"/>
          </p:nvPr>
        </p:nvSpPr>
        <p:spPr>
          <a:xfrm>
            <a:off x="1981200" y="304795"/>
            <a:ext cx="7543800" cy="1295404"/>
          </a:xfrm>
        </p:spPr>
        <p:txBody>
          <a:bodyPr>
            <a:normAutofit fontScale="90000"/>
          </a:bodyPr>
          <a:p>
            <a:br/>
            <a:br/>
            <a:br/>
            <a:br/>
            <a:br/>
            <a:br/>
            <a:br/>
            <a:br/>
            <a:br/>
            <a:br/>
            <a:br/>
            <a:br/>
            <a:br/>
            <a:br/>
            <a:br/>
            <a:br/>
            <a:br/>
            <a:br/>
            <a:br/>
            <a:br/>
            <a:br/>
            <a:br/>
            <a:br/>
            <a:br/>
            <a:br/>
            <a:br/>
            <a:br/>
            <a:br/>
            <a:br/>
            <a:br/>
            <a:br/>
            <a:br/>
            <a:br/>
            <a:br/>
            <a:r>
              <a:t>Steps in instructional design</a:t>
            </a:r>
            <a:br/>
            <a:br/>
            <a:br/>
            <a:br/>
            <a:br/>
            <a:br/>
            <a:br/>
            <a:br/>
            <a:br/>
            <a:br/>
            <a:br/>
            <a:br/>
            <a:br/>
            <a:br/>
            <a:br/>
            <a:br/>
            <a:br/>
            <a:br/>
            <a:br/>
            <a:br/>
            <a:br/>
            <a:br/>
            <a:br/>
            <a:br/>
            <a:br/>
            <a:br/>
            <a:br/>
            <a:br/>
            <a:br/>
            <a:br/>
            <a:br/>
            <a:br/>
            <a:br/>
            <a:r>
              <a:t>Steps in the Instructional Design Process </a:t>
            </a:r>
            <a:br/>
          </a:p>
        </p:txBody>
      </p:sp>
      <p:sp>
        <p:nvSpPr>
          <p:cNvPr id="1048701" name="Content Placeholder 2"/>
          <p:cNvSpPr>
            <a:spLocks noGrp="1"/>
          </p:cNvSpPr>
          <p:nvPr>
            <p:ph idx="1"/>
          </p:nvPr>
        </p:nvSpPr>
        <p:spPr/>
        <p:txBody>
          <a:bodyPr>
            <a:normAutofit/>
          </a:bodyPr>
          <a:p>
            <a:r>
              <a:rPr>
                <a:latin typeface="Times New Roman"/>
                <a:cs typeface="Times New Roman"/>
              </a:rPr>
              <a:t>There are six basic steps in instructional design: </a:t>
            </a:r>
          </a:p>
          <a:p>
            <a:pPr lvl="1"/>
            <a:r>
              <a:rPr>
                <a:latin typeface="Times New Roman"/>
                <a:cs typeface="Times New Roman"/>
              </a:rPr>
              <a:t>1) Analyze your learners and the learning context. </a:t>
            </a:r>
          </a:p>
          <a:p>
            <a:pPr lvl="1"/>
            <a:r>
              <a:rPr>
                <a:latin typeface="Times New Roman"/>
                <a:cs typeface="Times New Roman"/>
              </a:rPr>
              <a:t>2) Define your learning outcomes (knowledge-attitudes-skills). </a:t>
            </a:r>
          </a:p>
          <a:p>
            <a:pPr lvl="1"/>
            <a:r>
              <a:rPr>
                <a:latin typeface="Times New Roman"/>
                <a:cs typeface="Times New Roman"/>
              </a:rPr>
              <a:t>3) Structure the learning content. </a:t>
            </a:r>
          </a:p>
          <a:p>
            <a:pPr lvl="1"/>
            <a:r>
              <a:rPr>
                <a:latin typeface="Times New Roman"/>
                <a:cs typeface="Times New Roman"/>
              </a:rPr>
              <a:t>4) Select the learning materials or resources. </a:t>
            </a:r>
          </a:p>
          <a:p>
            <a:pPr lvl="1"/>
            <a:r>
              <a:rPr>
                <a:latin typeface="Times New Roman"/>
                <a:cs typeface="Times New Roman"/>
              </a:rPr>
              <a:t>5) Design the learning activities. </a:t>
            </a:r>
          </a:p>
          <a:p>
            <a:pPr lvl="1"/>
            <a:r>
              <a:rPr>
                <a:latin typeface="Times New Roman"/>
                <a:cs typeface="Times New Roman"/>
              </a:rPr>
              <a:t>6) Determine the modes of assessment. </a:t>
            </a:r>
          </a:p>
        </p:txBody>
      </p:sp>
      <p:sp>
        <p:nvSpPr>
          <p:cNvPr id="1048702" name="Footer Placeholder 1"/>
          <p:cNvSpPr>
            <a:spLocks noGrp="1"/>
          </p:cNvSpPr>
          <p:nvPr>
            <p:ph type="ftr" sz="quarter" idx="11"/>
          </p:nvPr>
        </p:nvSpPr>
        <p:spPr/>
        <p:txBody>
          <a:bodyPr/>
          <a:p>
            <a:r>
              <a:rPr lang="en-US"/>
              <a:t>Department of Mathematics/ICT - KMCE</a:t>
            </a:r>
            <a:endParaRPr lang="en-GB"/>
          </a:p>
        </p:txBody>
      </p:sp>
      <p:sp>
        <p:nvSpPr>
          <p:cNvPr id="1048703" name="Slide Number Placeholder 2"/>
          <p:cNvSpPr>
            <a:spLocks noGrp="1"/>
          </p:cNvSpPr>
          <p:nvPr>
            <p:ph type="sldNum" sz="quarter" idx="12"/>
          </p:nvPr>
        </p:nvSpPr>
        <p:spPr/>
        <p:txBody>
          <a:bodyPr/>
          <a:p>
            <a:fld id="{ED16614D-C76D-436E-898C-B0588749FA22}"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04" name="Title 1"/>
          <p:cNvSpPr>
            <a:spLocks noGrp="1"/>
          </p:cNvSpPr>
          <p:nvPr>
            <p:ph type="title"/>
          </p:nvPr>
        </p:nvSpPr>
        <p:spPr>
          <a:xfrm>
            <a:off x="1981200" y="122240"/>
            <a:ext cx="7543800" cy="1074743"/>
          </a:xfrm>
        </p:spPr>
        <p:txBody>
          <a:bodyPr/>
          <a:p>
            <a:r>
              <a:t>Cont…</a:t>
            </a:r>
          </a:p>
        </p:txBody>
      </p:sp>
      <p:sp>
        <p:nvSpPr>
          <p:cNvPr id="1048705" name="Content Placeholder 2"/>
          <p:cNvSpPr>
            <a:spLocks noGrp="1"/>
          </p:cNvSpPr>
          <p:nvPr>
            <p:ph idx="1"/>
          </p:nvPr>
        </p:nvSpPr>
        <p:spPr>
          <a:xfrm>
            <a:off x="1981200" y="1412871"/>
            <a:ext cx="8229600" cy="4411656"/>
          </a:xfrm>
        </p:spPr>
        <p:txBody>
          <a:bodyPr>
            <a:normAutofit fontScale="75000" lnSpcReduction="10000"/>
          </a:bodyPr>
          <a:p>
            <a:r>
              <a:rPr sz="2800">
                <a:latin typeface="Times New Roman"/>
                <a:cs typeface="Times New Roman"/>
              </a:rPr>
              <a:t>In performing each step, an instructional designer seeks to answer the following basic questions: </a:t>
            </a:r>
          </a:p>
          <a:p>
            <a:pPr indent="-457200" lvl="1" marL="800100">
              <a:buFont typeface="Wingdings"/>
              <a:buAutoNum type="arabicParenR"/>
            </a:pPr>
            <a:r>
              <a:rPr>
                <a:latin typeface="Times New Roman"/>
                <a:cs typeface="Times New Roman"/>
              </a:rPr>
              <a:t>Who are our learners? What do they already know and how do they learn best? </a:t>
            </a:r>
          </a:p>
          <a:p>
            <a:pPr indent="0" lvl="1" marL="342900">
              <a:buNone/>
            </a:pPr>
            <a:r>
              <a:rPr>
                <a:latin typeface="Times New Roman"/>
                <a:cs typeface="Times New Roman"/>
              </a:rPr>
              <a:t>2) What do we want our learners to learn? Why? </a:t>
            </a:r>
          </a:p>
          <a:p>
            <a:pPr indent="0" lvl="1" marL="342900">
              <a:buNone/>
            </a:pPr>
            <a:r>
              <a:rPr>
                <a:latin typeface="Times New Roman"/>
                <a:cs typeface="Times New Roman"/>
              </a:rPr>
              <a:t>3) How do we structure the learning to achieve our learning objectives? </a:t>
            </a:r>
          </a:p>
          <a:p>
            <a:pPr indent="0" lvl="1" marL="342900">
              <a:buNone/>
            </a:pPr>
            <a:r>
              <a:rPr>
                <a:latin typeface="Times New Roman"/>
                <a:cs typeface="Times New Roman"/>
              </a:rPr>
              <a:t>4) What learning resources are appropriate, effective, and available? </a:t>
            </a:r>
          </a:p>
          <a:p>
            <a:pPr indent="0" lvl="1" marL="342900">
              <a:buNone/>
            </a:pPr>
            <a:r>
              <a:rPr>
                <a:latin typeface="Times New Roman"/>
                <a:cs typeface="Times New Roman"/>
              </a:rPr>
              <a:t>5) What strategies will we use to ensure that effective learning takes place? </a:t>
            </a:r>
          </a:p>
          <a:p>
            <a:pPr indent="0" lvl="1" marL="342900">
              <a:buNone/>
            </a:pPr>
            <a:r>
              <a:rPr>
                <a:latin typeface="Times New Roman"/>
                <a:cs typeface="Times New Roman"/>
              </a:rPr>
              <a:t>     What combination of activities will enable the learners to achieve the </a:t>
            </a:r>
          </a:p>
          <a:p>
            <a:pPr indent="0" lvl="1" marL="342900">
              <a:buNone/>
            </a:pPr>
            <a:r>
              <a:rPr>
                <a:latin typeface="Times New Roman"/>
                <a:cs typeface="Times New Roman"/>
              </a:rPr>
              <a:t>     learning objectives? </a:t>
            </a:r>
          </a:p>
          <a:p>
            <a:pPr indent="0" lvl="1" marL="342900">
              <a:buNone/>
            </a:pPr>
            <a:r>
              <a:rPr>
                <a:latin typeface="Times New Roman"/>
                <a:cs typeface="Times New Roman"/>
              </a:rPr>
              <a:t>6) How do we know whether the learners are learning/have learned what </a:t>
            </a:r>
          </a:p>
          <a:p>
            <a:pPr indent="0" lvl="1" marL="342900">
              <a:buNone/>
            </a:pPr>
            <a:r>
              <a:rPr>
                <a:latin typeface="Times New Roman"/>
                <a:cs typeface="Times New Roman"/>
              </a:rPr>
              <a:t>     they are supposed to learn? How do we assess learning? </a:t>
            </a:r>
          </a:p>
        </p:txBody>
      </p:sp>
      <p:sp>
        <p:nvSpPr>
          <p:cNvPr id="1048706" name="Footer Placeholder 1"/>
          <p:cNvSpPr>
            <a:spLocks noGrp="1"/>
          </p:cNvSpPr>
          <p:nvPr>
            <p:ph type="ftr" sz="quarter" idx="11"/>
          </p:nvPr>
        </p:nvSpPr>
        <p:spPr/>
        <p:txBody>
          <a:bodyPr/>
          <a:p>
            <a:r>
              <a:rPr lang="en-US"/>
              <a:t>Department of Mathematics/ICT - KMCE</a:t>
            </a:r>
            <a:endParaRPr lang="en-GB"/>
          </a:p>
        </p:txBody>
      </p:sp>
      <p:sp>
        <p:nvSpPr>
          <p:cNvPr id="1048707" name="Slide Number Placeholder 2"/>
          <p:cNvSpPr>
            <a:spLocks noGrp="1"/>
          </p:cNvSpPr>
          <p:nvPr>
            <p:ph type="sldNum" sz="quarter" idx="12"/>
          </p:nvPr>
        </p:nvSpPr>
        <p:spPr/>
        <p:txBody>
          <a:bodyPr/>
          <a:p>
            <a:fld id="{ED16614D-C76D-436E-898C-B0588749FA22}"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08" name="Rectangle 2"/>
          <p:cNvSpPr>
            <a:spLocks noGrp="1" noChangeArrowheads="1"/>
          </p:cNvSpPr>
          <p:nvPr>
            <p:ph type="title"/>
          </p:nvPr>
        </p:nvSpPr>
        <p:spPr/>
        <p:txBody>
          <a:bodyPr/>
          <a:p>
            <a:r>
              <a:t>Instructional Design Con’t</a:t>
            </a:r>
          </a:p>
        </p:txBody>
      </p:sp>
      <p:sp>
        <p:nvSpPr>
          <p:cNvPr id="1048709" name="Rectangle 3"/>
          <p:cNvSpPr>
            <a:spLocks noGrp="1" noChangeArrowheads="1"/>
          </p:cNvSpPr>
          <p:nvPr>
            <p:ph idx="1"/>
          </p:nvPr>
        </p:nvSpPr>
        <p:spPr/>
        <p:txBody>
          <a:bodyPr>
            <a:normAutofit/>
          </a:bodyPr>
          <a:p>
            <a:r>
              <a:rPr sz="2800">
                <a:latin typeface="Times New Roman"/>
                <a:cs typeface="Times New Roman"/>
              </a:rPr>
              <a:t>A systematic process of Instructional Design enables an educator to:</a:t>
            </a:r>
          </a:p>
          <a:p>
            <a:pPr indent="0" marL="0">
              <a:buNone/>
            </a:pPr>
            <a:endParaRPr sz="2800">
              <a:latin typeface="Times New Roman"/>
              <a:cs typeface="Times New Roman"/>
            </a:endParaRPr>
          </a:p>
          <a:p>
            <a:pPr lvl="1"/>
            <a:r>
              <a:rPr sz="2400">
                <a:latin typeface="Times New Roman"/>
                <a:cs typeface="Times New Roman"/>
              </a:rPr>
              <a:t>Identify the performance problem</a:t>
            </a:r>
          </a:p>
          <a:p>
            <a:pPr lvl="1"/>
            <a:r>
              <a:rPr sz="2400">
                <a:latin typeface="Times New Roman"/>
                <a:cs typeface="Times New Roman"/>
              </a:rPr>
              <a:t>Determine the goals and objectives</a:t>
            </a:r>
          </a:p>
          <a:p>
            <a:pPr lvl="1"/>
            <a:r>
              <a:rPr sz="2400">
                <a:latin typeface="Times New Roman"/>
                <a:cs typeface="Times New Roman"/>
              </a:rPr>
              <a:t>Define your learners and their needs</a:t>
            </a:r>
          </a:p>
          <a:p>
            <a:pPr lvl="1"/>
            <a:r>
              <a:rPr sz="2400">
                <a:latin typeface="Times New Roman"/>
                <a:cs typeface="Times New Roman"/>
              </a:rPr>
              <a:t>Develop strategies to meet needs and goals</a:t>
            </a:r>
          </a:p>
          <a:p>
            <a:pPr lvl="1"/>
            <a:r>
              <a:rPr sz="2400">
                <a:latin typeface="Times New Roman"/>
                <a:cs typeface="Times New Roman"/>
              </a:rPr>
              <a:t>Assess learning outcomes</a:t>
            </a:r>
          </a:p>
          <a:p>
            <a:pPr lvl="1"/>
            <a:r>
              <a:rPr sz="2400">
                <a:latin typeface="Times New Roman"/>
                <a:cs typeface="Times New Roman"/>
              </a:rPr>
              <a:t>Evaluate if goals, objectives and needs are met</a:t>
            </a:r>
          </a:p>
        </p:txBody>
      </p:sp>
      <p:sp>
        <p:nvSpPr>
          <p:cNvPr id="1048710" name="Footer Placeholder 1"/>
          <p:cNvSpPr>
            <a:spLocks noGrp="1"/>
          </p:cNvSpPr>
          <p:nvPr>
            <p:ph type="ftr" sz="quarter" idx="11"/>
          </p:nvPr>
        </p:nvSpPr>
        <p:spPr/>
        <p:txBody>
          <a:bodyPr/>
          <a:p>
            <a:r>
              <a:rPr lang="en-US"/>
              <a:t>Department of Mathematics/ICT - KMCE</a:t>
            </a:r>
            <a:endParaRPr lang="en-GB"/>
          </a:p>
        </p:txBody>
      </p:sp>
      <p:sp>
        <p:nvSpPr>
          <p:cNvPr id="1048711" name="Slide Number Placeholder 2"/>
          <p:cNvSpPr>
            <a:spLocks noGrp="1"/>
          </p:cNvSpPr>
          <p:nvPr>
            <p:ph type="sldNum" sz="quarter" idx="12"/>
          </p:nvPr>
        </p:nvSpPr>
        <p:spPr/>
        <p:txBody>
          <a:bodyPr/>
          <a:p>
            <a:fld id="{ED16614D-C76D-436E-898C-B0588749FA22}"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12" name="Title 1"/>
          <p:cNvSpPr>
            <a:spLocks noGrp="1"/>
          </p:cNvSpPr>
          <p:nvPr>
            <p:ph type="title"/>
          </p:nvPr>
        </p:nvSpPr>
        <p:spPr/>
        <p:txBody>
          <a:bodyPr>
            <a:normAutofit/>
          </a:bodyPr>
          <a:p>
            <a:r>
              <a:rPr b="1"/>
              <a:t>Characteristics of instructional design</a:t>
            </a:r>
          </a:p>
        </p:txBody>
      </p:sp>
      <p:sp>
        <p:nvSpPr>
          <p:cNvPr id="1048713" name="Content Placeholder 2"/>
          <p:cNvSpPr>
            <a:spLocks noGrp="1"/>
          </p:cNvSpPr>
          <p:nvPr>
            <p:ph idx="1"/>
          </p:nvPr>
        </p:nvSpPr>
        <p:spPr/>
        <p:txBody>
          <a:bodyPr>
            <a:normAutofit/>
          </a:bodyPr>
          <a:p>
            <a:pPr indent="0" marL="0">
              <a:buNone/>
            </a:pPr>
            <a:r>
              <a:rPr sz="2800">
                <a:latin typeface="Times New Roman"/>
                <a:cs typeface="Times New Roman"/>
              </a:rPr>
              <a:t>According to Branch and Merrill (2002),  there are characteristics that should be present in all instructional design models:</a:t>
            </a:r>
          </a:p>
          <a:p>
            <a:pPr indent="0" marL="0">
              <a:buNone/>
            </a:pPr>
            <a:endParaRPr sz="2800">
              <a:latin typeface="Times New Roman"/>
              <a:cs typeface="Times New Roman"/>
            </a:endParaRPr>
          </a:p>
          <a:p>
            <a:pPr indent="0" marL="0">
              <a:buAutoNum type="arabicPeriod"/>
            </a:pPr>
            <a:r>
              <a:rPr sz="2800">
                <a:latin typeface="Times New Roman"/>
                <a:cs typeface="Times New Roman"/>
              </a:rPr>
              <a:t>Instructional design is learner centered: Learner and </a:t>
            </a:r>
          </a:p>
          <a:p>
            <a:pPr indent="0" marL="0">
              <a:buNone/>
            </a:pPr>
            <a:r>
              <a:rPr sz="2800">
                <a:latin typeface="Times New Roman"/>
                <a:cs typeface="Times New Roman"/>
              </a:rPr>
              <a:t>   his/her performance are the focal point. </a:t>
            </a:r>
          </a:p>
          <a:p>
            <a:pPr indent="0" marL="0">
              <a:buNone/>
            </a:pPr>
            <a:r>
              <a:rPr sz="2800">
                <a:latin typeface="Times New Roman"/>
                <a:cs typeface="Times New Roman"/>
              </a:rPr>
              <a:t>2. Instructional design is goal oriented: Well defined </a:t>
            </a:r>
          </a:p>
          <a:p>
            <a:pPr indent="0" marL="0">
              <a:buNone/>
            </a:pPr>
            <a:r>
              <a:rPr sz="2800">
                <a:latin typeface="Times New Roman"/>
                <a:cs typeface="Times New Roman"/>
              </a:rPr>
              <a:t>    goals are essential. </a:t>
            </a:r>
          </a:p>
          <a:p>
            <a:endParaRPr sz="2800">
              <a:latin typeface="Times New Roman"/>
              <a:cs typeface="Times New Roman"/>
            </a:endParaRPr>
          </a:p>
        </p:txBody>
      </p:sp>
      <p:sp>
        <p:nvSpPr>
          <p:cNvPr id="1048714" name="Footer Placeholder 3"/>
          <p:cNvSpPr>
            <a:spLocks noGrp="1"/>
          </p:cNvSpPr>
          <p:nvPr>
            <p:ph type="ftr" sz="quarter" idx="11"/>
          </p:nvPr>
        </p:nvSpPr>
        <p:spPr/>
        <p:txBody>
          <a:bodyPr/>
          <a:p>
            <a:r>
              <a:rPr lang="en-US"/>
              <a:t>Department of Mathematics/ICT - KMCE</a:t>
            </a:r>
            <a:endParaRPr lang="en-GB"/>
          </a:p>
        </p:txBody>
      </p:sp>
      <p:sp>
        <p:nvSpPr>
          <p:cNvPr id="1048715" name="Slide Number Placeholder 4"/>
          <p:cNvSpPr>
            <a:spLocks noGrp="1"/>
          </p:cNvSpPr>
          <p:nvPr>
            <p:ph type="sldNum" sz="quarter" idx="12"/>
          </p:nvPr>
        </p:nvSpPr>
        <p:spPr/>
        <p:txBody>
          <a:bodyPr/>
          <a:p>
            <a:fld id="{ED16614D-C76D-436E-898C-B0588749FA22}"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16" name="Title 1"/>
          <p:cNvSpPr>
            <a:spLocks noGrp="1"/>
          </p:cNvSpPr>
          <p:nvPr>
            <p:ph type="title"/>
          </p:nvPr>
        </p:nvSpPr>
        <p:spPr/>
        <p:txBody>
          <a:bodyPr/>
          <a:p>
            <a:r>
              <a:t>Cont…</a:t>
            </a:r>
          </a:p>
        </p:txBody>
      </p:sp>
      <p:sp>
        <p:nvSpPr>
          <p:cNvPr id="1048717" name="Rectangle 4"/>
          <p:cNvSpPr/>
          <p:nvPr/>
        </p:nvSpPr>
        <p:spPr>
          <a:xfrm>
            <a:off x="1981200" y="1443847"/>
            <a:ext cx="8229600" cy="6377940"/>
          </a:xfrm>
          <a:prstGeom prst="rect"/>
        </p:spPr>
        <p:txBody>
          <a:bodyPr wrap="square">
            <a:spAutoFit/>
          </a:bodyPr>
          <a:p>
            <a:pPr>
              <a:buAutoNum type="arabicPeriod"/>
            </a:pPr>
            <a:r>
              <a:rPr sz="2800">
                <a:latin typeface="Times New Roman"/>
                <a:cs typeface="Times New Roman"/>
              </a:rPr>
              <a:t>Instructional design focusses on real world </a:t>
            </a:r>
          </a:p>
          <a:p>
            <a:r>
              <a:rPr sz="2800">
                <a:latin typeface="Times New Roman"/>
                <a:cs typeface="Times New Roman"/>
              </a:rPr>
              <a:t>   performance. Help learners perform the behaviors that  </a:t>
            </a:r>
          </a:p>
          <a:p>
            <a:r>
              <a:rPr sz="2800">
                <a:latin typeface="Times New Roman"/>
                <a:cs typeface="Times New Roman"/>
              </a:rPr>
              <a:t>   will be expected of them in the real world. </a:t>
            </a:r>
          </a:p>
          <a:p>
            <a:pPr>
              <a:buAutoNum type="arabicPeriod"/>
            </a:pPr>
            <a:r>
              <a:rPr sz="2800">
                <a:latin typeface="Times New Roman"/>
                <a:cs typeface="Times New Roman"/>
              </a:rPr>
              <a:t>Instructional design focusses on outcomes that can be  </a:t>
            </a:r>
          </a:p>
          <a:p>
            <a:r>
              <a:rPr sz="2800">
                <a:latin typeface="Times New Roman"/>
                <a:cs typeface="Times New Roman"/>
              </a:rPr>
              <a:t>   measured in a reliable and valid way. Creating valid </a:t>
            </a:r>
          </a:p>
          <a:p>
            <a:r>
              <a:rPr sz="2800">
                <a:latin typeface="Times New Roman"/>
                <a:cs typeface="Times New Roman"/>
              </a:rPr>
              <a:t>   and reliable measurement instrument is essential. </a:t>
            </a:r>
          </a:p>
          <a:p>
            <a:pPr>
              <a:buAutoNum type="arabicPeriod"/>
            </a:pPr>
            <a:r>
              <a:rPr sz="2800">
                <a:latin typeface="Times New Roman"/>
                <a:cs typeface="Times New Roman"/>
              </a:rPr>
              <a:t>Instructional design is empirical. Data are the heart of </a:t>
            </a:r>
          </a:p>
          <a:p>
            <a:r>
              <a:rPr sz="2800">
                <a:latin typeface="Times New Roman"/>
                <a:cs typeface="Times New Roman"/>
              </a:rPr>
              <a:t>   the process. </a:t>
            </a:r>
          </a:p>
          <a:p>
            <a:pPr>
              <a:buAutoNum type="arabicPeriod"/>
            </a:pPr>
            <a:r>
              <a:rPr sz="2800">
                <a:latin typeface="Times New Roman"/>
                <a:cs typeface="Times New Roman"/>
              </a:rPr>
              <a:t>Instructional design typically is a team effort. This </a:t>
            </a:r>
          </a:p>
          <a:p>
            <a:r>
              <a:rPr sz="2800">
                <a:latin typeface="Times New Roman"/>
                <a:cs typeface="Times New Roman"/>
              </a:rPr>
              <a:t>   process usually involves team work.</a:t>
            </a:r>
          </a:p>
        </p:txBody>
      </p:sp>
      <p:sp>
        <p:nvSpPr>
          <p:cNvPr id="1048718" name="Footer Placeholder 2"/>
          <p:cNvSpPr>
            <a:spLocks noGrp="1"/>
          </p:cNvSpPr>
          <p:nvPr>
            <p:ph type="ftr" sz="quarter" idx="11"/>
          </p:nvPr>
        </p:nvSpPr>
        <p:spPr/>
        <p:txBody>
          <a:bodyPr/>
          <a:p>
            <a:r>
              <a:rPr lang="en-US"/>
              <a:t>Department of Mathematics/ICT - KMCE</a:t>
            </a:r>
            <a:endParaRPr lang="en-GB"/>
          </a:p>
        </p:txBody>
      </p:sp>
      <p:sp>
        <p:nvSpPr>
          <p:cNvPr id="1048719" name="Slide Number Placeholder 3"/>
          <p:cNvSpPr>
            <a:spLocks noGrp="1"/>
          </p:cNvSpPr>
          <p:nvPr>
            <p:ph type="sldNum" sz="quarter" idx="12"/>
          </p:nvPr>
        </p:nvSpPr>
        <p:spPr/>
        <p:txBody>
          <a:bodyPr/>
          <a:p>
            <a:fld id="{ED16614D-C76D-436E-898C-B0588749FA22}"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a:t>Approach: Teachers Learning Technology by Design</a:t>
            </a:r>
          </a:p>
        </p:txBody>
      </p:sp>
      <p:sp>
        <p:nvSpPr>
          <p:cNvPr id="1048599" name="Content Placeholder 2"/>
          <p:cNvSpPr>
            <a:spLocks noGrp="1"/>
          </p:cNvSpPr>
          <p:nvPr>
            <p:ph idx="1"/>
          </p:nvPr>
        </p:nvSpPr>
        <p:spPr/>
        <p:txBody>
          <a:bodyPr>
            <a:normAutofit/>
          </a:bodyPr>
          <a:p>
            <a:r>
              <a:t>Learning by design: it seeks to put teachers in similar roles as they work collaboratively in small groups to develop technological solutions to authentic pedagogical problems. </a:t>
            </a:r>
          </a:p>
          <a:p>
            <a:pPr lvl="1">
              <a:buChar char="-"/>
            </a:pPr>
            <a:r>
              <a:t>They focus on a problem of practice</a:t>
            </a:r>
          </a:p>
          <a:p>
            <a:pPr lvl="1">
              <a:buChar char="-"/>
            </a:pPr>
            <a:r>
              <a:t>Seek ways to use technology (and thereby learn about technology) to address the problem</a:t>
            </a:r>
          </a:p>
          <a:p>
            <a:pPr lvl="1">
              <a:buChar char="-"/>
            </a:pPr>
            <a:r>
              <a:t>Their exploration about technology are tied to their attempts to solve educational problems</a:t>
            </a:r>
          </a:p>
          <a:p>
            <a:pPr lvl="1">
              <a:buChar char="-"/>
            </a:pPr>
            <a:r>
              <a:t>Being designers to technology not passive users.</a:t>
            </a:r>
          </a:p>
        </p:txBody>
      </p:sp>
      <p:sp>
        <p:nvSpPr>
          <p:cNvPr id="1048600" name="Footer Placeholder 3"/>
          <p:cNvSpPr>
            <a:spLocks noGrp="1"/>
          </p:cNvSpPr>
          <p:nvPr>
            <p:ph type="ftr" sz="quarter" idx="11"/>
          </p:nvPr>
        </p:nvSpPr>
        <p:spPr/>
        <p:txBody>
          <a:bodyPr/>
          <a:p>
            <a:r>
              <a:rPr lang="en-US"/>
              <a:t>Department of Mathematics/ICT - KMCE</a:t>
            </a:r>
            <a:endParaRPr lang="en-GB"/>
          </a:p>
        </p:txBody>
      </p:sp>
      <p:sp>
        <p:nvSpPr>
          <p:cNvPr id="1048601" name="Slide Number Placeholder 4"/>
          <p:cNvSpPr>
            <a:spLocks noGrp="1"/>
          </p:cNvSpPr>
          <p:nvPr>
            <p:ph type="sldNum" sz="quarter" idx="12"/>
          </p:nvPr>
        </p:nvSpPr>
        <p:spPr/>
        <p:txBody>
          <a:bodyPr/>
          <a:p>
            <a:fld id="{ED16614D-C76D-436E-898C-B0588749FA22}"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pic>
        <p:nvPicPr>
          <p:cNvPr id="2097156" name="Picture 5" descr="circle"/>
          <p:cNvPicPr>
            <a:picLocks noChangeAspect="1" noChangeArrowheads="1"/>
          </p:cNvPicPr>
          <p:nvPr/>
        </p:nvPicPr>
        <p:blipFill>
          <a:blip xmlns:r="http://schemas.openxmlformats.org/officeDocument/2006/relationships" r:embed="rId1" cstate="print"/>
          <a:srcRect/>
          <a:stretch>
            <a:fillRect/>
          </a:stretch>
        </p:blipFill>
        <p:spPr bwMode="auto">
          <a:xfrm>
            <a:off x="2514595" y="1"/>
            <a:ext cx="6972300" cy="6705595"/>
          </a:xfrm>
          <a:prstGeom prst="rect"/>
          <a:noFill/>
          <a:ln w="9525">
            <a:noFill/>
            <a:miter lim="800000"/>
            <a:headEnd/>
            <a:tailEnd/>
          </a:ln>
        </p:spPr>
      </p:pic>
      <p:sp>
        <p:nvSpPr>
          <p:cNvPr id="1048723" name="Text Box 3"/>
          <p:cNvSpPr txBox="1">
            <a:spLocks noChangeArrowheads="1"/>
          </p:cNvSpPr>
          <p:nvPr/>
        </p:nvSpPr>
        <p:spPr bwMode="auto">
          <a:xfrm>
            <a:off x="2952722" y="1285862"/>
            <a:ext cx="6429416" cy="3025141"/>
          </a:xfrm>
          <a:prstGeom prst="rect"/>
          <a:noFill/>
          <a:ln w="9525">
            <a:noFill/>
            <a:miter lim="800000"/>
            <a:headEnd/>
            <a:tailEnd/>
          </a:ln>
        </p:spPr>
        <p:txBody>
          <a:bodyPr wrap="square">
            <a:spAutoFit/>
          </a:bodyPr>
          <a:p>
            <a:pPr algn="ctr"/>
            <a:r>
              <a:rPr b="1" sz="2800">
                <a:latin typeface="Tahoma"/>
              </a:rPr>
              <a:t>A Useful Model For Designing Instructional Materials Is  The</a:t>
            </a:r>
          </a:p>
          <a:p>
            <a:pPr algn="ctr"/>
            <a:endParaRPr b="1" sz="2800">
              <a:latin typeface="Tahoma"/>
            </a:endParaRPr>
          </a:p>
          <a:p>
            <a:pPr algn="ctr"/>
            <a:endParaRPr b="1" sz="2800">
              <a:latin typeface="Tahoma"/>
            </a:endParaRPr>
          </a:p>
          <a:p>
            <a:pPr algn="ctr"/>
            <a:r>
              <a:rPr b="1" sz="2800">
                <a:solidFill>
                  <a:srgbClr val="FF0000"/>
                </a:solidFill>
                <a:latin typeface="Tahoma"/>
              </a:rPr>
              <a:t> ADDIE MODEL</a:t>
            </a:r>
          </a:p>
          <a:p>
            <a:pPr algn="ctr"/>
            <a:endParaRPr b="1" sz="2800">
              <a:solidFill>
                <a:srgbClr val="FF0000"/>
              </a:solidFill>
              <a:latin typeface="Tahoma"/>
            </a:endParaRPr>
          </a:p>
          <a:p>
            <a:pPr algn="ctr"/>
            <a:endParaRPr b="1" sz="2800">
              <a:solidFill>
                <a:srgbClr val="FF0000"/>
              </a:solidFill>
              <a:latin typeface="Tahoma"/>
            </a:endParaRPr>
          </a:p>
        </p:txBody>
      </p:sp>
      <p:sp>
        <p:nvSpPr>
          <p:cNvPr id="1048724" name="Footer Placeholder 1"/>
          <p:cNvSpPr>
            <a:spLocks noGrp="1"/>
          </p:cNvSpPr>
          <p:nvPr>
            <p:ph type="ftr" sz="quarter" idx="11"/>
          </p:nvPr>
        </p:nvSpPr>
        <p:spPr/>
        <p:txBody>
          <a:bodyPr/>
          <a:p>
            <a:r>
              <a:rPr lang="en-US"/>
              <a:t>Department of Mathematics/ICT - KMCE</a:t>
            </a:r>
            <a:endParaRPr lang="en-GB"/>
          </a:p>
        </p:txBody>
      </p:sp>
      <p:sp>
        <p:nvSpPr>
          <p:cNvPr id="1048725" name="Slide Number Placeholder 2"/>
          <p:cNvSpPr>
            <a:spLocks noGrp="1"/>
          </p:cNvSpPr>
          <p:nvPr>
            <p:ph type="sldNum" sz="quarter" idx="12"/>
          </p:nvPr>
        </p:nvSpPr>
        <p:spPr/>
        <p:txBody>
          <a:bodyPr/>
          <a:p>
            <a:fld id="{ED16614D-C76D-436E-898C-B0588749FA22}"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726" name="Rectangle 2"/>
          <p:cNvSpPr>
            <a:spLocks noGrp="1" noChangeArrowheads="1"/>
          </p:cNvSpPr>
          <p:nvPr>
            <p:ph type="title"/>
          </p:nvPr>
        </p:nvSpPr>
        <p:spPr/>
        <p:txBody>
          <a:bodyPr/>
          <a:p>
            <a:r>
              <a:t>ADDIE Model</a:t>
            </a:r>
          </a:p>
        </p:txBody>
      </p:sp>
      <p:sp>
        <p:nvSpPr>
          <p:cNvPr id="1048727" name="Rectangle 18"/>
          <p:cNvSpPr>
            <a:spLocks noGrp="1" noChangeArrowheads="1"/>
          </p:cNvSpPr>
          <p:nvPr>
            <p:ph idx="1"/>
          </p:nvPr>
        </p:nvSpPr>
        <p:spPr/>
        <p:txBody>
          <a:bodyPr>
            <a:normAutofit/>
          </a:bodyPr>
          <a:p>
            <a:pPr>
              <a:lnSpc>
                <a:spcPct val="80000"/>
              </a:lnSpc>
            </a:pPr>
            <a:r>
              <a:rPr sz="2600">
                <a:latin typeface="Times New Roman"/>
                <a:cs typeface="Times New Roman"/>
              </a:rPr>
              <a:t>The ADDIE model is used by instructional designers and training developers. It is composed of five phases</a:t>
            </a:r>
          </a:p>
          <a:p>
            <a:pPr lvl="1">
              <a:lnSpc>
                <a:spcPct val="80000"/>
              </a:lnSpc>
            </a:pPr>
            <a:r>
              <a:rPr sz="2200">
                <a:latin typeface="Times New Roman"/>
                <a:cs typeface="Times New Roman"/>
              </a:rPr>
              <a:t>Analysis, </a:t>
            </a:r>
          </a:p>
          <a:p>
            <a:pPr lvl="1">
              <a:lnSpc>
                <a:spcPct val="80000"/>
              </a:lnSpc>
            </a:pPr>
            <a:r>
              <a:rPr sz="2200">
                <a:latin typeface="Times New Roman"/>
                <a:cs typeface="Times New Roman"/>
              </a:rPr>
              <a:t>Design, </a:t>
            </a:r>
          </a:p>
          <a:p>
            <a:pPr lvl="1">
              <a:lnSpc>
                <a:spcPct val="80000"/>
              </a:lnSpc>
            </a:pPr>
            <a:r>
              <a:rPr sz="2200">
                <a:latin typeface="Times New Roman"/>
                <a:cs typeface="Times New Roman"/>
              </a:rPr>
              <a:t>Development, </a:t>
            </a:r>
          </a:p>
          <a:p>
            <a:pPr lvl="1">
              <a:lnSpc>
                <a:spcPct val="80000"/>
              </a:lnSpc>
            </a:pPr>
            <a:r>
              <a:rPr sz="2200">
                <a:latin typeface="Times New Roman"/>
                <a:cs typeface="Times New Roman"/>
              </a:rPr>
              <a:t>Implementation, and </a:t>
            </a:r>
          </a:p>
          <a:p>
            <a:pPr lvl="1">
              <a:lnSpc>
                <a:spcPct val="80000"/>
              </a:lnSpc>
            </a:pPr>
            <a:r>
              <a:rPr sz="2200">
                <a:latin typeface="Times New Roman"/>
                <a:cs typeface="Times New Roman"/>
              </a:rPr>
              <a:t>Evaluation</a:t>
            </a:r>
          </a:p>
          <a:p>
            <a:pPr indent="0" lvl="1" marL="344490">
              <a:lnSpc>
                <a:spcPct val="80000"/>
              </a:lnSpc>
              <a:buNone/>
            </a:pPr>
            <a:endParaRPr sz="2200">
              <a:latin typeface="Times New Roman"/>
              <a:cs typeface="Times New Roman"/>
            </a:endParaRPr>
          </a:p>
          <a:p>
            <a:pPr>
              <a:lnSpc>
                <a:spcPct val="80000"/>
              </a:lnSpc>
            </a:pPr>
            <a:r>
              <a:rPr sz="2600">
                <a:latin typeface="Times New Roman"/>
                <a:cs typeface="Times New Roman"/>
              </a:rPr>
              <a:t>This model attempts to save time and money by catching problems while they are still easy to fix. </a:t>
            </a:r>
          </a:p>
        </p:txBody>
      </p:sp>
      <p:sp>
        <p:nvSpPr>
          <p:cNvPr id="1048728" name="Footer Placeholder 1"/>
          <p:cNvSpPr>
            <a:spLocks noGrp="1"/>
          </p:cNvSpPr>
          <p:nvPr>
            <p:ph type="ftr" sz="quarter" idx="11"/>
          </p:nvPr>
        </p:nvSpPr>
        <p:spPr/>
        <p:txBody>
          <a:bodyPr/>
          <a:p>
            <a:r>
              <a:rPr lang="en-US"/>
              <a:t>Department of Mathematics/ICT - KMCE</a:t>
            </a:r>
            <a:endParaRPr lang="en-GB"/>
          </a:p>
        </p:txBody>
      </p:sp>
      <p:sp>
        <p:nvSpPr>
          <p:cNvPr id="1048729" name="Slide Number Placeholder 2"/>
          <p:cNvSpPr>
            <a:spLocks noGrp="1"/>
          </p:cNvSpPr>
          <p:nvPr>
            <p:ph type="sldNum" sz="quarter" idx="12"/>
          </p:nvPr>
        </p:nvSpPr>
        <p:spPr/>
        <p:txBody>
          <a:bodyPr/>
          <a:p>
            <a:fld id="{ED16614D-C76D-436E-898C-B0588749FA22}"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730" name="Rectangle 2"/>
          <p:cNvSpPr>
            <a:spLocks noGrp="1" noChangeArrowheads="1"/>
          </p:cNvSpPr>
          <p:nvPr>
            <p:ph type="title"/>
          </p:nvPr>
        </p:nvSpPr>
        <p:spPr>
          <a:xfrm>
            <a:off x="8534405" y="1"/>
            <a:ext cx="1676395" cy="1417643"/>
          </a:xfrm>
        </p:spPr>
        <p:txBody>
          <a:bodyPr>
            <a:normAutofit fontScale="90000"/>
          </a:bodyPr>
          <a:p>
            <a:r>
              <a:t>ADDIE Model</a:t>
            </a:r>
          </a:p>
        </p:txBody>
      </p:sp>
      <p:pic>
        <p:nvPicPr>
          <p:cNvPr id="2097157" name="Picture 16" descr="addie"/>
          <p:cNvPicPr>
            <a:picLocks noChangeAspect="1" noChangeArrowheads="1"/>
          </p:cNvPicPr>
          <p:nvPr/>
        </p:nvPicPr>
        <p:blipFill>
          <a:blip xmlns:r="http://schemas.openxmlformats.org/officeDocument/2006/relationships" r:embed="rId1"/>
          <a:srcRect/>
          <a:stretch>
            <a:fillRect/>
          </a:stretch>
        </p:blipFill>
        <p:spPr bwMode="auto">
          <a:xfrm>
            <a:off x="1981200" y="33332"/>
            <a:ext cx="6335710" cy="6335710"/>
          </a:xfrm>
          <a:prstGeom prst="rect"/>
          <a:noFill/>
          <a:ln>
            <a:noFill/>
          </a:ln>
        </p:spPr>
      </p:pic>
      <p:sp>
        <p:nvSpPr>
          <p:cNvPr id="1048731" name="Footer Placeholder 1"/>
          <p:cNvSpPr>
            <a:spLocks noGrp="1"/>
          </p:cNvSpPr>
          <p:nvPr>
            <p:ph type="ftr" sz="quarter" idx="11"/>
          </p:nvPr>
        </p:nvSpPr>
        <p:spPr/>
        <p:txBody>
          <a:bodyPr/>
          <a:p>
            <a:r>
              <a:rPr lang="en-US"/>
              <a:t>Department of Mathematics/ICT - KMCE</a:t>
            </a:r>
            <a:endParaRPr lang="en-GB"/>
          </a:p>
        </p:txBody>
      </p:sp>
      <p:sp>
        <p:nvSpPr>
          <p:cNvPr id="1048732" name="Slide Number Placeholder 2"/>
          <p:cNvSpPr>
            <a:spLocks noGrp="1"/>
          </p:cNvSpPr>
          <p:nvPr>
            <p:ph type="sldNum" sz="quarter" idx="12"/>
          </p:nvPr>
        </p:nvSpPr>
        <p:spPr/>
        <p:txBody>
          <a:bodyPr/>
          <a:p>
            <a:fld id="{ED16614D-C76D-436E-898C-B0588749FA22}"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33" name="Rectangle 2"/>
          <p:cNvSpPr>
            <a:spLocks noGrp="1" noChangeArrowheads="1"/>
          </p:cNvSpPr>
          <p:nvPr>
            <p:ph type="title"/>
          </p:nvPr>
        </p:nvSpPr>
        <p:spPr/>
        <p:txBody>
          <a:bodyPr>
            <a:normAutofit/>
          </a:bodyPr>
          <a:p>
            <a:r>
              <a:t>ADDIE Model : </a:t>
            </a:r>
            <a:br/>
            <a:r>
              <a:t>A = Analysis</a:t>
            </a:r>
          </a:p>
        </p:txBody>
      </p:sp>
      <p:sp>
        <p:nvSpPr>
          <p:cNvPr id="1048734" name="Rectangle 3"/>
          <p:cNvSpPr>
            <a:spLocks noGrp="1" noChangeArrowheads="1"/>
          </p:cNvSpPr>
          <p:nvPr>
            <p:ph idx="1"/>
          </p:nvPr>
        </p:nvSpPr>
        <p:spPr/>
        <p:txBody>
          <a:bodyPr>
            <a:normAutofit/>
          </a:bodyPr>
          <a:p>
            <a:r>
              <a:rPr>
                <a:latin typeface="Times New Roman"/>
                <a:cs typeface="Times New Roman"/>
              </a:rPr>
              <a:t>In the analysis phase, the instructional problem is clarified, the instructional goals and objectives are established, and the learning environment and learner's existing knowledge and skills are identified.</a:t>
            </a:r>
          </a:p>
          <a:p>
            <a:pPr lvl="1"/>
            <a:r>
              <a:rPr>
                <a:latin typeface="Times New Roman"/>
                <a:cs typeface="Times New Roman"/>
              </a:rPr>
              <a:t>Below are some of the questions addressed during the analysis phase:</a:t>
            </a:r>
          </a:p>
          <a:p>
            <a:pPr lvl="2"/>
            <a:r>
              <a:rPr>
                <a:latin typeface="Times New Roman"/>
                <a:cs typeface="Times New Roman"/>
              </a:rPr>
              <a:t>Who are the learners and what are their characteristics?</a:t>
            </a:r>
          </a:p>
          <a:p>
            <a:pPr lvl="2"/>
            <a:r>
              <a:rPr>
                <a:latin typeface="Times New Roman"/>
                <a:cs typeface="Times New Roman"/>
              </a:rPr>
              <a:t>What is the desired new behavioral outcome?</a:t>
            </a:r>
          </a:p>
          <a:p>
            <a:pPr lvl="2"/>
            <a:r>
              <a:rPr>
                <a:latin typeface="Times New Roman"/>
                <a:cs typeface="Times New Roman"/>
              </a:rPr>
              <a:t>What types of learning constraints exist?</a:t>
            </a:r>
          </a:p>
          <a:p>
            <a:pPr lvl="2"/>
            <a:r>
              <a:rPr>
                <a:latin typeface="Times New Roman"/>
                <a:cs typeface="Times New Roman"/>
              </a:rPr>
              <a:t>What are the delivery options?</a:t>
            </a:r>
          </a:p>
          <a:p>
            <a:pPr lvl="2"/>
            <a:r>
              <a:rPr>
                <a:latin typeface="Times New Roman"/>
                <a:cs typeface="Times New Roman"/>
              </a:rPr>
              <a:t>What are the pedagogical considerations?</a:t>
            </a:r>
          </a:p>
        </p:txBody>
      </p:sp>
      <p:sp>
        <p:nvSpPr>
          <p:cNvPr id="1048735" name="Footer Placeholder 1"/>
          <p:cNvSpPr>
            <a:spLocks noGrp="1"/>
          </p:cNvSpPr>
          <p:nvPr>
            <p:ph type="ftr" sz="quarter" idx="11"/>
          </p:nvPr>
        </p:nvSpPr>
        <p:spPr/>
        <p:txBody>
          <a:bodyPr/>
          <a:p>
            <a:r>
              <a:rPr lang="en-US"/>
              <a:t>Department of Mathematics/ICT - KMCE</a:t>
            </a:r>
            <a:endParaRPr lang="en-GB"/>
          </a:p>
        </p:txBody>
      </p:sp>
      <p:sp>
        <p:nvSpPr>
          <p:cNvPr id="1048736" name="Slide Number Placeholder 2"/>
          <p:cNvSpPr>
            <a:spLocks noGrp="1"/>
          </p:cNvSpPr>
          <p:nvPr>
            <p:ph type="sldNum" sz="quarter" idx="12"/>
          </p:nvPr>
        </p:nvSpPr>
        <p:spPr/>
        <p:txBody>
          <a:bodyPr/>
          <a:p>
            <a:fld id="{ED16614D-C76D-436E-898C-B0588749FA22}"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737" name="Rectangle 2"/>
          <p:cNvSpPr>
            <a:spLocks noGrp="1" noChangeArrowheads="1"/>
          </p:cNvSpPr>
          <p:nvPr>
            <p:ph type="title"/>
          </p:nvPr>
        </p:nvSpPr>
        <p:spPr/>
        <p:txBody>
          <a:bodyPr>
            <a:normAutofit/>
          </a:bodyPr>
          <a:p>
            <a:r>
              <a:t>ADDIE Model : </a:t>
            </a:r>
            <a:br/>
            <a:r>
              <a:t>D = Design</a:t>
            </a:r>
          </a:p>
        </p:txBody>
      </p:sp>
      <p:sp>
        <p:nvSpPr>
          <p:cNvPr id="1048738" name="Rectangle 3"/>
          <p:cNvSpPr>
            <a:spLocks noGrp="1" noChangeArrowheads="1"/>
          </p:cNvSpPr>
          <p:nvPr>
            <p:ph idx="1"/>
          </p:nvPr>
        </p:nvSpPr>
        <p:spPr>
          <a:xfrm>
            <a:off x="1981200" y="1600201"/>
            <a:ext cx="8229600" cy="5105395"/>
          </a:xfrm>
        </p:spPr>
        <p:txBody>
          <a:bodyPr>
            <a:normAutofit/>
          </a:bodyPr>
          <a:p>
            <a:r>
              <a:rPr>
                <a:latin typeface="Times New Roman"/>
                <a:cs typeface="Times New Roman"/>
              </a:rPr>
              <a:t>The design phase deals with learning objectives, assessment instruments, exercises, content, subject matter analysis, lesson planning and media selection. </a:t>
            </a:r>
          </a:p>
          <a:p>
            <a:r>
              <a:rPr>
                <a:latin typeface="Times New Roman"/>
                <a:cs typeface="Times New Roman"/>
              </a:rPr>
              <a:t>The design phase should be systematic and specific. </a:t>
            </a:r>
          </a:p>
          <a:p>
            <a:pPr lvl="1"/>
            <a:r>
              <a:rPr>
                <a:latin typeface="Times New Roman"/>
                <a:cs typeface="Times New Roman"/>
              </a:rPr>
              <a:t>Systematic means a logical, orderly method of identifying, developing and evaluating a set of planned strategies targeted for attaining the project's goals. </a:t>
            </a:r>
          </a:p>
          <a:p>
            <a:pPr lvl="1"/>
            <a:r>
              <a:rPr>
                <a:latin typeface="Times New Roman"/>
                <a:cs typeface="Times New Roman"/>
              </a:rPr>
              <a:t>Specific means each element of the instructional design plan needs to be executed with attention to details</a:t>
            </a:r>
            <a:r>
              <a:t>.</a:t>
            </a:r>
          </a:p>
        </p:txBody>
      </p:sp>
      <p:sp>
        <p:nvSpPr>
          <p:cNvPr id="1048739" name="Footer Placeholder 1"/>
          <p:cNvSpPr>
            <a:spLocks noGrp="1"/>
          </p:cNvSpPr>
          <p:nvPr>
            <p:ph type="ftr" sz="quarter" idx="11"/>
          </p:nvPr>
        </p:nvSpPr>
        <p:spPr/>
        <p:txBody>
          <a:bodyPr/>
          <a:p>
            <a:r>
              <a:rPr lang="en-US"/>
              <a:t>Department of Mathematics/ICT - KMCE</a:t>
            </a:r>
            <a:endParaRPr lang="en-GB"/>
          </a:p>
        </p:txBody>
      </p:sp>
      <p:sp>
        <p:nvSpPr>
          <p:cNvPr id="1048740" name="Slide Number Placeholder 2"/>
          <p:cNvSpPr>
            <a:spLocks noGrp="1"/>
          </p:cNvSpPr>
          <p:nvPr>
            <p:ph type="sldNum" sz="quarter" idx="12"/>
          </p:nvPr>
        </p:nvSpPr>
        <p:spPr/>
        <p:txBody>
          <a:bodyPr/>
          <a:p>
            <a:fld id="{ED16614D-C76D-436E-898C-B0588749FA22}"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41" name="Title 1"/>
          <p:cNvSpPr>
            <a:spLocks noGrp="1"/>
          </p:cNvSpPr>
          <p:nvPr>
            <p:ph type="title"/>
          </p:nvPr>
        </p:nvSpPr>
        <p:spPr/>
        <p:txBody>
          <a:bodyPr/>
          <a:p>
            <a:r>
              <a:t>Cont…</a:t>
            </a:r>
          </a:p>
        </p:txBody>
      </p:sp>
      <p:sp>
        <p:nvSpPr>
          <p:cNvPr id="1048742" name="Content Placeholder 2"/>
          <p:cNvSpPr>
            <a:spLocks noGrp="1"/>
          </p:cNvSpPr>
          <p:nvPr>
            <p:ph idx="1"/>
          </p:nvPr>
        </p:nvSpPr>
        <p:spPr/>
        <p:txBody>
          <a:bodyPr>
            <a:normAutofit/>
          </a:bodyPr>
          <a:p>
            <a:pPr indent="0" marL="0">
              <a:buNone/>
            </a:pPr>
            <a:r>
              <a:rPr>
                <a:latin typeface="Times New Roman"/>
                <a:cs typeface="Times New Roman"/>
              </a:rPr>
              <a:t>These are steps involved in design phase:</a:t>
            </a:r>
          </a:p>
          <a:p>
            <a:r>
              <a:rPr>
                <a:latin typeface="Times New Roman"/>
                <a:cs typeface="Times New Roman"/>
              </a:rPr>
              <a:t>Document the project's instructional, visual and technical design strategy</a:t>
            </a:r>
          </a:p>
          <a:p>
            <a:r>
              <a:rPr>
                <a:latin typeface="Times New Roman"/>
                <a:cs typeface="Times New Roman"/>
              </a:rPr>
              <a:t>Apply instructional strategies according to the intended behavioral outcomes by domain (cognitive, affective, and psychomotor).</a:t>
            </a:r>
          </a:p>
          <a:p>
            <a:r>
              <a:rPr>
                <a:latin typeface="Times New Roman"/>
                <a:cs typeface="Times New Roman"/>
              </a:rPr>
              <a:t>Design the user interface and/or user experience</a:t>
            </a:r>
          </a:p>
          <a:p>
            <a:r>
              <a:rPr>
                <a:latin typeface="Times New Roman"/>
                <a:cs typeface="Times New Roman"/>
              </a:rPr>
              <a:t>Create prototype</a:t>
            </a:r>
          </a:p>
          <a:p>
            <a:r>
              <a:rPr>
                <a:latin typeface="Times New Roman"/>
                <a:cs typeface="Times New Roman"/>
              </a:rPr>
              <a:t>Apply visual design (graphic design)</a:t>
            </a:r>
          </a:p>
        </p:txBody>
      </p:sp>
      <p:sp>
        <p:nvSpPr>
          <p:cNvPr id="1048743" name="Footer Placeholder 3"/>
          <p:cNvSpPr>
            <a:spLocks noGrp="1"/>
          </p:cNvSpPr>
          <p:nvPr>
            <p:ph type="ftr" sz="quarter" idx="11"/>
          </p:nvPr>
        </p:nvSpPr>
        <p:spPr/>
        <p:txBody>
          <a:bodyPr/>
          <a:p>
            <a:r>
              <a:rPr lang="en-US"/>
              <a:t>Department of Mathematics/ICT - KMCE</a:t>
            </a:r>
            <a:endParaRPr lang="en-GB"/>
          </a:p>
        </p:txBody>
      </p:sp>
      <p:sp>
        <p:nvSpPr>
          <p:cNvPr id="1048744" name="Slide Number Placeholder 4"/>
          <p:cNvSpPr>
            <a:spLocks noGrp="1"/>
          </p:cNvSpPr>
          <p:nvPr>
            <p:ph type="sldNum" sz="quarter" idx="12"/>
          </p:nvPr>
        </p:nvSpPr>
        <p:spPr/>
        <p:txBody>
          <a:bodyPr/>
          <a:p>
            <a:fld id="{ED16614D-C76D-436E-898C-B0588749FA22}"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745" name="Rectangle 2"/>
          <p:cNvSpPr>
            <a:spLocks noGrp="1" noChangeArrowheads="1"/>
          </p:cNvSpPr>
          <p:nvPr>
            <p:ph type="title"/>
          </p:nvPr>
        </p:nvSpPr>
        <p:spPr/>
        <p:txBody>
          <a:bodyPr>
            <a:normAutofit/>
          </a:bodyPr>
          <a:p>
            <a:r>
              <a:t>ADDIE Model : </a:t>
            </a:r>
            <a:br/>
            <a:r>
              <a:t>D = Development</a:t>
            </a:r>
          </a:p>
        </p:txBody>
      </p:sp>
      <p:sp>
        <p:nvSpPr>
          <p:cNvPr id="1048746" name="Rectangle 3"/>
          <p:cNvSpPr>
            <a:spLocks noGrp="1" noChangeArrowheads="1"/>
          </p:cNvSpPr>
          <p:nvPr>
            <p:ph idx="1"/>
          </p:nvPr>
        </p:nvSpPr>
        <p:spPr/>
        <p:txBody>
          <a:bodyPr>
            <a:normAutofit/>
          </a:bodyPr>
          <a:p>
            <a:r>
              <a:rPr>
                <a:latin typeface="Times New Roman"/>
                <a:cs typeface="Times New Roman"/>
              </a:rPr>
              <a:t>Development of instruction</a:t>
            </a:r>
          </a:p>
          <a:p>
            <a:pPr lvl="1"/>
            <a:r>
              <a:rPr>
                <a:latin typeface="Times New Roman"/>
                <a:cs typeface="Times New Roman"/>
              </a:rPr>
              <a:t>Generate lesson plans (different from lesson planning) and lesson materials. Instructional designers and developers create and assemble the content assets that were blueprinted in the design phase. </a:t>
            </a:r>
          </a:p>
          <a:p>
            <a:pPr lvl="1"/>
            <a:r>
              <a:rPr>
                <a:latin typeface="Times New Roman"/>
                <a:cs typeface="Times New Roman"/>
              </a:rPr>
              <a:t>Complete all media &amp; materials for instruction, and supporting documents.</a:t>
            </a:r>
          </a:p>
          <a:p>
            <a:pPr lvl="1"/>
            <a:r>
              <a:rPr>
                <a:latin typeface="Times New Roman"/>
                <a:cs typeface="Times New Roman"/>
              </a:rPr>
              <a:t>End result is a course or workshop ready for delivery. The project is reviewed and revised according to the feedback received.</a:t>
            </a:r>
          </a:p>
        </p:txBody>
      </p:sp>
      <p:sp>
        <p:nvSpPr>
          <p:cNvPr id="1048747" name="Footer Placeholder 1"/>
          <p:cNvSpPr>
            <a:spLocks noGrp="1"/>
          </p:cNvSpPr>
          <p:nvPr>
            <p:ph type="ftr" sz="quarter" idx="11"/>
          </p:nvPr>
        </p:nvSpPr>
        <p:spPr/>
        <p:txBody>
          <a:bodyPr/>
          <a:p>
            <a:r>
              <a:rPr lang="en-US"/>
              <a:t>Department of Mathematics/ICT - KMCE</a:t>
            </a:r>
            <a:endParaRPr lang="en-GB"/>
          </a:p>
        </p:txBody>
      </p:sp>
      <p:sp>
        <p:nvSpPr>
          <p:cNvPr id="1048748" name="Slide Number Placeholder 2"/>
          <p:cNvSpPr>
            <a:spLocks noGrp="1"/>
          </p:cNvSpPr>
          <p:nvPr>
            <p:ph type="sldNum" sz="quarter" idx="12"/>
          </p:nvPr>
        </p:nvSpPr>
        <p:spPr/>
        <p:txBody>
          <a:bodyPr/>
          <a:p>
            <a:fld id="{ED16614D-C76D-436E-898C-B0588749FA22}"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49" name="Rectangle 2"/>
          <p:cNvSpPr>
            <a:spLocks noGrp="1" noChangeArrowheads="1"/>
          </p:cNvSpPr>
          <p:nvPr>
            <p:ph type="title"/>
          </p:nvPr>
        </p:nvSpPr>
        <p:spPr/>
        <p:txBody>
          <a:bodyPr>
            <a:normAutofit/>
          </a:bodyPr>
          <a:p>
            <a:r>
              <a:t>ADDIE Model :  </a:t>
            </a:r>
            <a:br/>
            <a:r>
              <a:t>I = Implementation</a:t>
            </a:r>
          </a:p>
        </p:txBody>
      </p:sp>
      <p:sp>
        <p:nvSpPr>
          <p:cNvPr id="1048750" name="Rectangle 3"/>
          <p:cNvSpPr>
            <a:spLocks noGrp="1" noChangeArrowheads="1"/>
          </p:cNvSpPr>
          <p:nvPr>
            <p:ph idx="1"/>
          </p:nvPr>
        </p:nvSpPr>
        <p:spPr/>
        <p:txBody>
          <a:bodyPr>
            <a:normAutofit/>
          </a:bodyPr>
          <a:p>
            <a:r>
              <a:rPr>
                <a:latin typeface="Times New Roman"/>
                <a:cs typeface="Times New Roman"/>
              </a:rPr>
              <a:t>The delivery of the instruction.</a:t>
            </a:r>
          </a:p>
          <a:p>
            <a:pPr lvl="1"/>
            <a:r>
              <a:rPr>
                <a:latin typeface="Times New Roman"/>
                <a:cs typeface="Times New Roman"/>
              </a:rPr>
              <a:t>Purpose is effective &amp; efficient delivery of instruction. </a:t>
            </a:r>
          </a:p>
          <a:p>
            <a:pPr lvl="2"/>
            <a:r>
              <a:rPr>
                <a:latin typeface="Times New Roman"/>
                <a:cs typeface="Times New Roman"/>
              </a:rPr>
              <a:t>The teachers should cover the course curriculum, learning outcomes, method of delivery, and testing procedures.</a:t>
            </a:r>
          </a:p>
          <a:p>
            <a:pPr lvl="1"/>
            <a:r>
              <a:rPr>
                <a:latin typeface="Times New Roman"/>
                <a:cs typeface="Times New Roman"/>
              </a:rPr>
              <a:t>Promote students’ understanding of material &amp; objectives, and ensure transfer of knowledge.</a:t>
            </a:r>
          </a:p>
          <a:p>
            <a:pPr lvl="2"/>
            <a:r>
              <a:rPr>
                <a:latin typeface="Times New Roman"/>
                <a:cs typeface="Times New Roman"/>
              </a:rPr>
              <a:t>Preparation of the learners includes teaching them on new tools (software or hardware).</a:t>
            </a:r>
          </a:p>
          <a:p>
            <a:pPr lvl="1"/>
            <a:endParaRPr>
              <a:latin typeface="Times New Roman"/>
              <a:cs typeface="Times New Roman"/>
            </a:endParaRPr>
          </a:p>
          <a:p>
            <a:endParaRPr>
              <a:latin typeface="Times New Roman"/>
              <a:cs typeface="Times New Roman"/>
            </a:endParaRPr>
          </a:p>
        </p:txBody>
      </p:sp>
      <p:sp>
        <p:nvSpPr>
          <p:cNvPr id="1048751" name="Footer Placeholder 1"/>
          <p:cNvSpPr>
            <a:spLocks noGrp="1"/>
          </p:cNvSpPr>
          <p:nvPr>
            <p:ph type="ftr" sz="quarter" idx="11"/>
          </p:nvPr>
        </p:nvSpPr>
        <p:spPr/>
        <p:txBody>
          <a:bodyPr/>
          <a:p>
            <a:r>
              <a:rPr lang="en-US"/>
              <a:t>Department of Mathematics/ICT - KMCE</a:t>
            </a:r>
            <a:endParaRPr lang="en-GB"/>
          </a:p>
        </p:txBody>
      </p:sp>
      <p:sp>
        <p:nvSpPr>
          <p:cNvPr id="1048752" name="Slide Number Placeholder 2"/>
          <p:cNvSpPr>
            <a:spLocks noGrp="1"/>
          </p:cNvSpPr>
          <p:nvPr>
            <p:ph type="sldNum" sz="quarter" idx="12"/>
          </p:nvPr>
        </p:nvSpPr>
        <p:spPr/>
        <p:txBody>
          <a:bodyPr/>
          <a:p>
            <a:fld id="{ED16614D-C76D-436E-898C-B0588749FA22}"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753" name="Rectangle 2"/>
          <p:cNvSpPr>
            <a:spLocks noGrp="1" noChangeArrowheads="1"/>
          </p:cNvSpPr>
          <p:nvPr>
            <p:ph type="title"/>
          </p:nvPr>
        </p:nvSpPr>
        <p:spPr/>
        <p:txBody>
          <a:bodyPr>
            <a:normAutofit/>
          </a:bodyPr>
          <a:p>
            <a:r>
              <a:t>ADDIE Model : </a:t>
            </a:r>
            <a:br/>
            <a:r>
              <a:t>E = Evaluation</a:t>
            </a:r>
          </a:p>
        </p:txBody>
      </p:sp>
      <p:sp>
        <p:nvSpPr>
          <p:cNvPr id="1048754" name="Rectangle 3"/>
          <p:cNvSpPr>
            <a:spLocks noGrp="1" noChangeArrowheads="1"/>
          </p:cNvSpPr>
          <p:nvPr>
            <p:ph idx="1"/>
          </p:nvPr>
        </p:nvSpPr>
        <p:spPr/>
        <p:txBody>
          <a:bodyPr>
            <a:normAutofit/>
          </a:bodyPr>
          <a:p>
            <a:r>
              <a:rPr>
                <a:latin typeface="Times New Roman"/>
                <a:cs typeface="Times New Roman"/>
              </a:rPr>
              <a:t>Two related evaluations going on simultaneously in most ID situations.</a:t>
            </a:r>
          </a:p>
          <a:p>
            <a:pPr lvl="1"/>
            <a:r>
              <a:rPr>
                <a:latin typeface="Times New Roman"/>
                <a:cs typeface="Times New Roman"/>
              </a:rPr>
              <a:t>Formative Evaluation: It is present in each stage of the ADDIE process.</a:t>
            </a:r>
          </a:p>
          <a:p>
            <a:pPr lvl="1"/>
            <a:r>
              <a:rPr>
                <a:latin typeface="Times New Roman"/>
                <a:cs typeface="Times New Roman"/>
              </a:rPr>
              <a:t>Summative Evaluation: It consists of tests designed for domain specific criterion-related referenced items and providing opportunities for feedback from the users which were identified.</a:t>
            </a:r>
          </a:p>
        </p:txBody>
      </p:sp>
      <p:sp>
        <p:nvSpPr>
          <p:cNvPr id="1048755" name="Footer Placeholder 1"/>
          <p:cNvSpPr>
            <a:spLocks noGrp="1"/>
          </p:cNvSpPr>
          <p:nvPr>
            <p:ph type="ftr" sz="quarter" idx="11"/>
          </p:nvPr>
        </p:nvSpPr>
        <p:spPr/>
        <p:txBody>
          <a:bodyPr/>
          <a:p>
            <a:r>
              <a:rPr lang="en-US"/>
              <a:t>Department of Mathematics/ICT - KMCE</a:t>
            </a:r>
            <a:endParaRPr lang="en-GB"/>
          </a:p>
        </p:txBody>
      </p:sp>
      <p:sp>
        <p:nvSpPr>
          <p:cNvPr id="1048756" name="Slide Number Placeholder 2"/>
          <p:cNvSpPr>
            <a:spLocks noGrp="1"/>
          </p:cNvSpPr>
          <p:nvPr>
            <p:ph type="sldNum" sz="quarter" idx="12"/>
          </p:nvPr>
        </p:nvSpPr>
        <p:spPr/>
        <p:txBody>
          <a:bodyPr/>
          <a:p>
            <a:fld id="{ED16614D-C76D-436E-898C-B0588749FA22}"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pic>
        <p:nvPicPr>
          <p:cNvPr id="2097158" name="Picture 5" descr="circle"/>
          <p:cNvPicPr>
            <a:picLocks noChangeAspect="1" noChangeArrowheads="1"/>
          </p:cNvPicPr>
          <p:nvPr/>
        </p:nvPicPr>
        <p:blipFill>
          <a:blip xmlns:r="http://schemas.openxmlformats.org/officeDocument/2006/relationships" r:embed="rId1" cstate="print"/>
          <a:srcRect/>
          <a:stretch>
            <a:fillRect/>
          </a:stretch>
        </p:blipFill>
        <p:spPr bwMode="auto">
          <a:xfrm>
            <a:off x="2514595" y="-27291"/>
            <a:ext cx="6972300" cy="6705595"/>
          </a:xfrm>
          <a:prstGeom prst="rect"/>
          <a:noFill/>
          <a:ln w="9525">
            <a:noFill/>
            <a:miter lim="800000"/>
            <a:headEnd/>
            <a:tailEnd/>
          </a:ln>
        </p:spPr>
      </p:pic>
      <p:sp>
        <p:nvSpPr>
          <p:cNvPr id="1048757" name="Text Box 3"/>
          <p:cNvSpPr txBox="1">
            <a:spLocks noChangeArrowheads="1"/>
          </p:cNvSpPr>
          <p:nvPr/>
        </p:nvSpPr>
        <p:spPr bwMode="auto">
          <a:xfrm>
            <a:off x="2952722" y="2600325"/>
            <a:ext cx="6429416" cy="1767840"/>
          </a:xfrm>
          <a:prstGeom prst="rect"/>
          <a:noFill/>
          <a:ln w="9525">
            <a:noFill/>
            <a:miter lim="800000"/>
            <a:headEnd/>
            <a:tailEnd/>
          </a:ln>
        </p:spPr>
        <p:txBody>
          <a:bodyPr wrap="square">
            <a:spAutoFit/>
          </a:bodyPr>
          <a:p>
            <a:pPr algn="ctr"/>
            <a:r>
              <a:rPr b="1" sz="2800">
                <a:latin typeface="Tahoma"/>
              </a:rPr>
              <a:t>Other Useful Models </a:t>
            </a:r>
          </a:p>
          <a:p>
            <a:pPr algn="ctr"/>
            <a:r>
              <a:rPr b="1" sz="2800">
                <a:latin typeface="Tahoma"/>
              </a:rPr>
              <a:t>necessary For Designing Instructional Materials</a:t>
            </a:r>
          </a:p>
          <a:p>
            <a:pPr algn="ctr"/>
            <a:endParaRPr b="1" sz="2800">
              <a:latin typeface="Tahoma"/>
            </a:endParaRPr>
          </a:p>
        </p:txBody>
      </p:sp>
      <p:sp>
        <p:nvSpPr>
          <p:cNvPr id="1048758" name="Footer Placeholder 1"/>
          <p:cNvSpPr>
            <a:spLocks noGrp="1"/>
          </p:cNvSpPr>
          <p:nvPr>
            <p:ph type="ftr" sz="quarter" idx="11"/>
          </p:nvPr>
        </p:nvSpPr>
        <p:spPr/>
        <p:txBody>
          <a:bodyPr/>
          <a:p>
            <a:r>
              <a:rPr lang="en-US"/>
              <a:t>Department of Mathematics/ICT - KMCE</a:t>
            </a:r>
            <a:endParaRPr lang="en-GB"/>
          </a:p>
        </p:txBody>
      </p:sp>
      <p:sp>
        <p:nvSpPr>
          <p:cNvPr id="1048759" name="Slide Number Placeholder 2"/>
          <p:cNvSpPr>
            <a:spLocks noGrp="1"/>
          </p:cNvSpPr>
          <p:nvPr>
            <p:ph type="sldNum" sz="quarter" idx="12"/>
          </p:nvPr>
        </p:nvSpPr>
        <p:spPr/>
        <p:txBody>
          <a:bodyPr/>
          <a:p>
            <a:fld id="{ED16614D-C76D-436E-898C-B0588749FA22}"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02" name="Title 1"/>
          <p:cNvSpPr>
            <a:spLocks noGrp="1"/>
          </p:cNvSpPr>
          <p:nvPr>
            <p:ph type="title"/>
          </p:nvPr>
        </p:nvSpPr>
        <p:spPr/>
        <p:txBody>
          <a:bodyPr/>
          <a:p>
            <a:r>
              <a:rPr dirty="0" err="1"/>
              <a:t>Cont</a:t>
            </a:r>
            <a:r>
              <a:rPr dirty="0"/>
              <a:t>…</a:t>
            </a:r>
          </a:p>
        </p:txBody>
      </p:sp>
      <p:sp>
        <p:nvSpPr>
          <p:cNvPr id="1048603" name="Content Placeholder 2"/>
          <p:cNvSpPr>
            <a:spLocks noGrp="1"/>
          </p:cNvSpPr>
          <p:nvPr>
            <p:ph idx="1"/>
          </p:nvPr>
        </p:nvSpPr>
        <p:spPr>
          <a:xfrm>
            <a:off x="1981200" y="1600200"/>
            <a:ext cx="8229600" cy="5257800"/>
          </a:xfrm>
        </p:spPr>
        <p:txBody>
          <a:bodyPr>
            <a:normAutofit/>
          </a:bodyPr>
          <a:p>
            <a:r>
              <a:rPr dirty="0"/>
              <a:t>The aim is for students to learn content deeply and at the same time develop the skills and understanding needed to undertake solution of complex, ill-structured problems.</a:t>
            </a:r>
          </a:p>
          <a:p>
            <a:r>
              <a:rPr dirty="0"/>
              <a:t>This is accomplished by having students learn in the context of trying to achieve design challenges. Rather than memorizing facts to be reproduced on tests, students become involved in the concepts being covered and learn them in services of completing the design challenge before them. </a:t>
            </a:r>
          </a:p>
        </p:txBody>
      </p:sp>
      <p:sp>
        <p:nvSpPr>
          <p:cNvPr id="1048604" name="Footer Placeholder 3"/>
          <p:cNvSpPr>
            <a:spLocks noGrp="1"/>
          </p:cNvSpPr>
          <p:nvPr>
            <p:ph type="ftr" sz="quarter" idx="11"/>
          </p:nvPr>
        </p:nvSpPr>
        <p:spPr/>
        <p:txBody>
          <a:bodyPr/>
          <a:p>
            <a:r>
              <a:rPr lang="en-US"/>
              <a:t>Department of Mathematics/ICT - KMCE</a:t>
            </a:r>
            <a:endParaRPr lang="en-GB"/>
          </a:p>
        </p:txBody>
      </p:sp>
      <p:sp>
        <p:nvSpPr>
          <p:cNvPr id="1048605" name="Slide Number Placeholder 4"/>
          <p:cNvSpPr>
            <a:spLocks noGrp="1"/>
          </p:cNvSpPr>
          <p:nvPr>
            <p:ph type="sldNum" sz="quarter" idx="12"/>
          </p:nvPr>
        </p:nvSpPr>
        <p:spPr/>
        <p:txBody>
          <a:bodyPr/>
          <a:p>
            <a:fld id="{ED16614D-C76D-436E-898C-B0588749FA22}"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760" name="Title 1"/>
          <p:cNvSpPr>
            <a:spLocks noGrp="1"/>
          </p:cNvSpPr>
          <p:nvPr>
            <p:ph type="title"/>
          </p:nvPr>
        </p:nvSpPr>
        <p:spPr/>
        <p:txBody>
          <a:bodyPr/>
          <a:p/>
        </p:txBody>
      </p:sp>
      <p:pic>
        <p:nvPicPr>
          <p:cNvPr id="2097159" name="Content Placeholder 4"/>
          <p:cNvPicPr>
            <a:picLocks noChangeAspect="1" noGrp="1"/>
          </p:cNvPicPr>
          <p:nvPr>
            <p:ph idx="1"/>
          </p:nvPr>
        </p:nvPicPr>
        <p:blipFill>
          <a:blip xmlns:r="http://schemas.openxmlformats.org/officeDocument/2006/relationships" r:embed="rId1" cstate="print"/>
          <a:stretch>
            <a:fillRect/>
          </a:stretch>
        </p:blipFill>
        <p:spPr>
          <a:xfrm>
            <a:off x="1524000" y="0"/>
            <a:ext cx="9144000" cy="5932368"/>
          </a:xfrm>
        </p:spPr>
      </p:pic>
      <p:sp>
        <p:nvSpPr>
          <p:cNvPr id="1048761" name="Footer Placeholder 2"/>
          <p:cNvSpPr>
            <a:spLocks noGrp="1"/>
          </p:cNvSpPr>
          <p:nvPr>
            <p:ph type="ftr" sz="quarter" idx="11"/>
          </p:nvPr>
        </p:nvSpPr>
        <p:spPr/>
        <p:txBody>
          <a:bodyPr/>
          <a:p>
            <a:r>
              <a:rPr lang="en-US"/>
              <a:t>Department of Mathematics/ICT - KMCE</a:t>
            </a:r>
            <a:endParaRPr lang="en-GB"/>
          </a:p>
        </p:txBody>
      </p:sp>
      <p:sp>
        <p:nvSpPr>
          <p:cNvPr id="1048762" name="Slide Number Placeholder 3"/>
          <p:cNvSpPr>
            <a:spLocks noGrp="1"/>
          </p:cNvSpPr>
          <p:nvPr>
            <p:ph type="sldNum" sz="quarter" idx="12"/>
          </p:nvPr>
        </p:nvSpPr>
        <p:spPr/>
        <p:txBody>
          <a:bodyPr/>
          <a:p>
            <a:fld id="{ED16614D-C76D-436E-898C-B0588749FA22}"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63" name="Title 1"/>
          <p:cNvSpPr>
            <a:spLocks noGrp="1"/>
          </p:cNvSpPr>
          <p:nvPr>
            <p:ph type="title"/>
          </p:nvPr>
        </p:nvSpPr>
        <p:spPr/>
        <p:txBody>
          <a:bodyPr/>
          <a:p>
            <a:r>
              <a:t>Cont…</a:t>
            </a:r>
          </a:p>
        </p:txBody>
      </p:sp>
      <p:sp>
        <p:nvSpPr>
          <p:cNvPr id="1048764" name="Content Placeholder 2"/>
          <p:cNvSpPr>
            <a:spLocks noGrp="1"/>
          </p:cNvSpPr>
          <p:nvPr>
            <p:ph idx="1"/>
          </p:nvPr>
        </p:nvSpPr>
        <p:spPr>
          <a:xfrm>
            <a:off x="1981200" y="1219195"/>
            <a:ext cx="8458200" cy="5440356"/>
          </a:xfrm>
        </p:spPr>
        <p:txBody>
          <a:bodyPr>
            <a:noAutofit/>
          </a:bodyPr>
          <a:p>
            <a:pPr indent="0" marL="0">
              <a:buNone/>
            </a:pPr>
            <a:r>
              <a:rPr b="1" sz="1900">
                <a:latin typeface="Times New Roman"/>
                <a:cs typeface="Times New Roman"/>
              </a:rPr>
              <a:t>Stage 1. Instructional Goals</a:t>
            </a:r>
            <a:r>
              <a:rPr sz="1900">
                <a:latin typeface="Times New Roman"/>
                <a:cs typeface="Times New Roman"/>
              </a:rPr>
              <a:t>-The first step is to figure out the instructional goals. This means that you are able to, or will be able to, identify what it is the students need to learn.</a:t>
            </a:r>
          </a:p>
          <a:p>
            <a:pPr indent="0" marL="0">
              <a:buNone/>
            </a:pPr>
            <a:r>
              <a:rPr b="1" sz="1900">
                <a:latin typeface="Times New Roman"/>
                <a:cs typeface="Times New Roman"/>
              </a:rPr>
              <a:t>Stage 2. Instructional Analysis</a:t>
            </a:r>
            <a:r>
              <a:rPr sz="1900">
                <a:latin typeface="Times New Roman"/>
                <a:cs typeface="Times New Roman"/>
              </a:rPr>
              <a:t>- Instructional analysis is the second step. This means you are determining the skills that your students will need to learn what you plan to teach them. </a:t>
            </a:r>
          </a:p>
          <a:p>
            <a:pPr indent="0" marL="0">
              <a:buNone/>
            </a:pPr>
            <a:r>
              <a:rPr b="1" sz="1900">
                <a:latin typeface="Times New Roman"/>
                <a:cs typeface="Times New Roman"/>
              </a:rPr>
              <a:t>Stage 3. Entry Behaviors and Learner Characteristics</a:t>
            </a:r>
            <a:r>
              <a:rPr sz="1900">
                <a:latin typeface="Times New Roman"/>
                <a:cs typeface="Times New Roman"/>
              </a:rPr>
              <a:t>- Next you have to assess which skills the students have out of those that you previously determined are needed for this lesson. These skills will be crucial to the lesson’s success with each student.</a:t>
            </a:r>
          </a:p>
          <a:p>
            <a:pPr indent="0" marL="0">
              <a:buNone/>
            </a:pPr>
            <a:r>
              <a:rPr b="1" sz="1900">
                <a:latin typeface="Times New Roman"/>
                <a:cs typeface="Times New Roman"/>
              </a:rPr>
              <a:t>Stage 4. Performance Objectives</a:t>
            </a:r>
            <a:r>
              <a:rPr sz="1900">
                <a:latin typeface="Times New Roman"/>
                <a:cs typeface="Times New Roman"/>
              </a:rPr>
              <a:t>- Next, you must figure out specific goals and objectives for the lesson. These objectives must be detailed. Details will help you make sure you are teaching your students what matters most from the lesson.</a:t>
            </a:r>
          </a:p>
          <a:p>
            <a:pPr indent="0" marL="0">
              <a:buNone/>
            </a:pPr>
            <a:r>
              <a:rPr b="1" sz="1900">
                <a:latin typeface="Times New Roman"/>
                <a:cs typeface="Times New Roman"/>
              </a:rPr>
              <a:t>Stage 5. Criterion-Referenced Test Items</a:t>
            </a:r>
            <a:r>
              <a:rPr sz="1900">
                <a:latin typeface="Times New Roman"/>
                <a:cs typeface="Times New Roman"/>
              </a:rPr>
              <a:t>-The fifth thing you must do is to create a test (consistent with the performance objectives) that will reflect what you’re hoping to teach the students. Referring back to notes you have made will help you figure out what to test. These are meant to help the students understand what they have or have not mastered yet, and are a checkpoint for the parents or administrators.</a:t>
            </a:r>
          </a:p>
          <a:p>
            <a:pPr indent="0" marL="0">
              <a:buNone/>
            </a:pPr>
            <a:endParaRPr sz="1900">
              <a:latin typeface="Times New Roman"/>
              <a:cs typeface="Times New Roman"/>
            </a:endParaRPr>
          </a:p>
          <a:p>
            <a:pPr indent="0" marL="0">
              <a:buNone/>
            </a:pPr>
            <a:endParaRPr sz="1900">
              <a:latin typeface="Times New Roman"/>
              <a:cs typeface="Times New Roman"/>
            </a:endParaRPr>
          </a:p>
          <a:p>
            <a:pPr indent="0" marL="0">
              <a:buNone/>
            </a:pPr>
            <a:endParaRPr sz="1900">
              <a:latin typeface="Times New Roman"/>
              <a:cs typeface="Times New Roman"/>
            </a:endParaRPr>
          </a:p>
          <a:p>
            <a:pPr indent="0" marL="0">
              <a:buNone/>
            </a:pPr>
            <a:r>
              <a:rPr sz="1900"/>
              <a:t> </a:t>
            </a:r>
          </a:p>
          <a:p>
            <a:endParaRPr sz="1900"/>
          </a:p>
        </p:txBody>
      </p:sp>
      <p:sp>
        <p:nvSpPr>
          <p:cNvPr id="1048765" name="Footer Placeholder 3"/>
          <p:cNvSpPr>
            <a:spLocks noGrp="1"/>
          </p:cNvSpPr>
          <p:nvPr>
            <p:ph type="ftr" sz="quarter" idx="11"/>
          </p:nvPr>
        </p:nvSpPr>
        <p:spPr/>
        <p:txBody>
          <a:bodyPr/>
          <a:p>
            <a:r>
              <a:rPr lang="en-US"/>
              <a:t>Department of Mathematics/ICT - KMCE</a:t>
            </a:r>
            <a:endParaRPr lang="en-GB"/>
          </a:p>
        </p:txBody>
      </p:sp>
      <p:sp>
        <p:nvSpPr>
          <p:cNvPr id="1048766" name="Slide Number Placeholder 4"/>
          <p:cNvSpPr>
            <a:spLocks noGrp="1"/>
          </p:cNvSpPr>
          <p:nvPr>
            <p:ph type="sldNum" sz="quarter" idx="12"/>
          </p:nvPr>
        </p:nvSpPr>
        <p:spPr/>
        <p:txBody>
          <a:bodyPr/>
          <a:p>
            <a:fld id="{ED16614D-C76D-436E-898C-B0588749FA22}"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67" name="Title 1"/>
          <p:cNvSpPr>
            <a:spLocks noGrp="1"/>
          </p:cNvSpPr>
          <p:nvPr>
            <p:ph type="title"/>
          </p:nvPr>
        </p:nvSpPr>
        <p:spPr/>
        <p:txBody>
          <a:bodyPr/>
          <a:p>
            <a:r>
              <a:t>Cont…</a:t>
            </a:r>
          </a:p>
        </p:txBody>
      </p:sp>
      <p:sp>
        <p:nvSpPr>
          <p:cNvPr id="1048768" name="Content Placeholder 2"/>
          <p:cNvSpPr>
            <a:spLocks noGrp="1"/>
          </p:cNvSpPr>
          <p:nvPr>
            <p:ph idx="1"/>
          </p:nvPr>
        </p:nvSpPr>
        <p:spPr/>
        <p:txBody>
          <a:bodyPr>
            <a:normAutofit/>
          </a:bodyPr>
          <a:p>
            <a:pPr indent="0" marL="0">
              <a:buNone/>
            </a:pPr>
            <a:r>
              <a:rPr b="1" sz="1900">
                <a:latin typeface="Times New Roman"/>
                <a:cs typeface="Times New Roman"/>
              </a:rPr>
              <a:t>Stage 6. Instructional Strategy</a:t>
            </a:r>
            <a:r>
              <a:rPr sz="1900">
                <a:latin typeface="Times New Roman"/>
                <a:cs typeface="Times New Roman"/>
              </a:rPr>
              <a:t>- Sixth, you begin to outline your lesson plan. This means that you will be able to demonstrate what you want them to learn, add activities, and decide how each segment will be done. If you want to have group activities, now is the time to decide when and what materials will be covered by the activity.</a:t>
            </a:r>
          </a:p>
          <a:p>
            <a:pPr indent="0" marL="0">
              <a:buNone/>
            </a:pPr>
            <a:r>
              <a:rPr b="1" sz="1900">
                <a:latin typeface="Times New Roman"/>
                <a:cs typeface="Times New Roman"/>
              </a:rPr>
              <a:t>Stage 7. Instructional Materials</a:t>
            </a:r>
            <a:r>
              <a:rPr sz="1900">
                <a:latin typeface="Times New Roman"/>
                <a:cs typeface="Times New Roman"/>
              </a:rPr>
              <a:t>- Seventh, you make sure you have what you need ready for the lesson. If you have something you already know will work, use it.</a:t>
            </a:r>
          </a:p>
          <a:p>
            <a:pPr indent="0" marL="0">
              <a:buNone/>
            </a:pPr>
            <a:r>
              <a:rPr b="1" sz="1900">
                <a:latin typeface="Times New Roman"/>
                <a:cs typeface="Times New Roman"/>
              </a:rPr>
              <a:t>Stage 8. Formative Evaluation- </a:t>
            </a:r>
            <a:r>
              <a:rPr sz="1900">
                <a:latin typeface="Times New Roman"/>
                <a:cs typeface="Times New Roman"/>
              </a:rPr>
              <a:t>Next, you would have to evaluate how the lesson went. Were there some students who weren’t too thrilled with the group work? Did your groups not work well? Did some students sit back while others did all the work, expecting to ride along for a good grade? You could use this time to go for a field trip or to work in smaller groups. You could even do one on one if you have a small enough group.</a:t>
            </a:r>
          </a:p>
          <a:p>
            <a:pPr indent="0" marL="0">
              <a:buNone/>
            </a:pPr>
            <a:r>
              <a:rPr b="1" sz="1900">
                <a:latin typeface="Times New Roman"/>
                <a:cs typeface="Times New Roman"/>
              </a:rPr>
              <a:t>Stage 9. Summative Evaluation</a:t>
            </a:r>
            <a:r>
              <a:rPr sz="1900">
                <a:latin typeface="Times New Roman"/>
                <a:cs typeface="Times New Roman"/>
              </a:rPr>
              <a:t>- Ninth, you revise. If all you do is teach a class on a topic, you have a good opportunity to revise the class. </a:t>
            </a:r>
          </a:p>
          <a:p>
            <a:pPr indent="0" marL="0">
              <a:buNone/>
            </a:pPr>
            <a:endParaRPr sz="1900">
              <a:latin typeface="Times New Roman"/>
              <a:cs typeface="Times New Roman"/>
            </a:endParaRPr>
          </a:p>
        </p:txBody>
      </p:sp>
      <p:sp>
        <p:nvSpPr>
          <p:cNvPr id="1048769" name="Footer Placeholder 3"/>
          <p:cNvSpPr>
            <a:spLocks noGrp="1"/>
          </p:cNvSpPr>
          <p:nvPr>
            <p:ph type="ftr" sz="quarter" idx="11"/>
          </p:nvPr>
        </p:nvSpPr>
        <p:spPr/>
        <p:txBody>
          <a:bodyPr/>
          <a:p>
            <a:r>
              <a:rPr lang="en-US"/>
              <a:t>Department of Mathematics/ICT - KMCE</a:t>
            </a:r>
            <a:endParaRPr lang="en-GB"/>
          </a:p>
        </p:txBody>
      </p:sp>
      <p:sp>
        <p:nvSpPr>
          <p:cNvPr id="1048770" name="Slide Number Placeholder 4"/>
          <p:cNvSpPr>
            <a:spLocks noGrp="1"/>
          </p:cNvSpPr>
          <p:nvPr>
            <p:ph type="sldNum" sz="quarter" idx="12"/>
          </p:nvPr>
        </p:nvSpPr>
        <p:spPr/>
        <p:txBody>
          <a:bodyPr/>
          <a:p>
            <a:fld id="{ED16614D-C76D-436E-898C-B0588749FA22}"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771" name="Title 1"/>
          <p:cNvSpPr>
            <a:spLocks noGrp="1"/>
          </p:cNvSpPr>
          <p:nvPr>
            <p:ph type="title"/>
          </p:nvPr>
        </p:nvSpPr>
        <p:spPr/>
        <p:txBody>
          <a:bodyPr/>
          <a:p/>
        </p:txBody>
      </p:sp>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1781162" y="115919"/>
            <a:ext cx="8629677" cy="6771061"/>
          </a:xfrm>
        </p:spPr>
      </p:pic>
      <p:sp>
        <p:nvSpPr>
          <p:cNvPr id="1048772" name="TextBox 4"/>
          <p:cNvSpPr txBox="1"/>
          <p:nvPr/>
        </p:nvSpPr>
        <p:spPr>
          <a:xfrm>
            <a:off x="8534405" y="152405"/>
            <a:ext cx="1676395" cy="646331"/>
          </a:xfrm>
          <a:prstGeom prst="rect"/>
          <a:noFill/>
        </p:spPr>
        <p:txBody>
          <a:bodyPr rtlCol="0" wrap="square">
            <a:spAutoFit/>
          </a:bodyPr>
          <a:p>
            <a:r>
              <a:t>KEMP’S MODEL</a:t>
            </a:r>
          </a:p>
        </p:txBody>
      </p:sp>
      <p:sp>
        <p:nvSpPr>
          <p:cNvPr id="1048773" name="Footer Placeholder 2"/>
          <p:cNvSpPr>
            <a:spLocks noGrp="1"/>
          </p:cNvSpPr>
          <p:nvPr>
            <p:ph type="ftr" sz="quarter" idx="11"/>
          </p:nvPr>
        </p:nvSpPr>
        <p:spPr/>
        <p:txBody>
          <a:bodyPr/>
          <a:p>
            <a:r>
              <a:rPr lang="en-US"/>
              <a:t>Department of Mathematics/ICT - KMCE</a:t>
            </a:r>
            <a:endParaRPr lang="en-GB"/>
          </a:p>
        </p:txBody>
      </p:sp>
      <p:sp>
        <p:nvSpPr>
          <p:cNvPr id="1048774" name="Slide Number Placeholder 5"/>
          <p:cNvSpPr>
            <a:spLocks noGrp="1"/>
          </p:cNvSpPr>
          <p:nvPr>
            <p:ph type="sldNum" sz="quarter" idx="12"/>
          </p:nvPr>
        </p:nvSpPr>
        <p:spPr/>
        <p:txBody>
          <a:bodyPr/>
          <a:p>
            <a:fld id="{ED16614D-C76D-436E-898C-B0588749FA22}"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775" name="Title 1"/>
          <p:cNvSpPr>
            <a:spLocks noGrp="1"/>
          </p:cNvSpPr>
          <p:nvPr>
            <p:ph type="title"/>
          </p:nvPr>
        </p:nvSpPr>
        <p:spPr/>
        <p:txBody>
          <a:bodyPr>
            <a:normAutofit fontScale="90000"/>
          </a:bodyPr>
          <a:p>
            <a:r>
              <a:t>The Kemp Instructional Design Model: Nine Core Elements</a:t>
            </a:r>
            <a:br/>
          </a:p>
        </p:txBody>
      </p:sp>
      <p:sp>
        <p:nvSpPr>
          <p:cNvPr id="1048776" name="Content Placeholder 2"/>
          <p:cNvSpPr>
            <a:spLocks noGrp="1"/>
          </p:cNvSpPr>
          <p:nvPr>
            <p:ph idx="1"/>
          </p:nvPr>
        </p:nvSpPr>
        <p:spPr/>
        <p:txBody>
          <a:bodyPr>
            <a:normAutofit fontScale="64286" lnSpcReduction="20000"/>
          </a:bodyPr>
          <a:p>
            <a:r>
              <a:rPr>
                <a:latin typeface="Times New Roman"/>
                <a:cs typeface="Times New Roman"/>
              </a:rPr>
              <a:t>Determine the specific goals, and also identify potential instructional issues</a:t>
            </a:r>
          </a:p>
          <a:p>
            <a:r>
              <a:rPr>
                <a:latin typeface="Times New Roman"/>
                <a:cs typeface="Times New Roman"/>
              </a:rPr>
              <a:t>Identify characteristics of learners that should be taken into account during the planning process</a:t>
            </a:r>
          </a:p>
          <a:p>
            <a:r>
              <a:rPr>
                <a:latin typeface="Times New Roman"/>
                <a:cs typeface="Times New Roman"/>
              </a:rPr>
              <a:t>Clarify course content, and analyze the proposed task components in relation to the stated goals and purposes of the course</a:t>
            </a:r>
          </a:p>
          <a:p>
            <a:r>
              <a:rPr>
                <a:latin typeface="Times New Roman"/>
                <a:cs typeface="Times New Roman"/>
              </a:rPr>
              <a:t>Define instructional objectives and desired learning outcomes</a:t>
            </a:r>
          </a:p>
          <a:p>
            <a:r>
              <a:rPr>
                <a:latin typeface="Times New Roman"/>
                <a:cs typeface="Times New Roman"/>
              </a:rPr>
              <a:t>Ensure that content for each instructional unit is structure sequentially and logically to facilitate learning</a:t>
            </a:r>
          </a:p>
          <a:p>
            <a:r>
              <a:rPr>
                <a:latin typeface="Times New Roman"/>
                <a:cs typeface="Times New Roman"/>
              </a:rPr>
              <a:t>Design instructional strategies to enable individual learners to master the content, and achieve desired learning outcomes</a:t>
            </a:r>
          </a:p>
          <a:p>
            <a:r>
              <a:rPr>
                <a:latin typeface="Times New Roman"/>
                <a:cs typeface="Times New Roman"/>
              </a:rPr>
              <a:t>Plan the instructional message and the appropriate mode of delivery</a:t>
            </a:r>
          </a:p>
          <a:p>
            <a:r>
              <a:rPr>
                <a:latin typeface="Times New Roman"/>
                <a:cs typeface="Times New Roman"/>
              </a:rPr>
              <a:t>Develop evaluation instruments suitable for measuring and assessing learners’ progress towards achieving course objectives</a:t>
            </a:r>
          </a:p>
          <a:p>
            <a:r>
              <a:rPr>
                <a:latin typeface="Times New Roman"/>
                <a:cs typeface="Times New Roman"/>
              </a:rPr>
              <a:t>Choose the appropriate resources that will support both teaching and learning activities</a:t>
            </a:r>
          </a:p>
          <a:p>
            <a:endParaRPr>
              <a:latin typeface="Times New Roman"/>
              <a:cs typeface="Times New Roman"/>
            </a:endParaRPr>
          </a:p>
        </p:txBody>
      </p:sp>
      <p:sp>
        <p:nvSpPr>
          <p:cNvPr id="1048777" name="Footer Placeholder 3"/>
          <p:cNvSpPr>
            <a:spLocks noGrp="1"/>
          </p:cNvSpPr>
          <p:nvPr>
            <p:ph type="ftr" sz="quarter" idx="11"/>
          </p:nvPr>
        </p:nvSpPr>
        <p:spPr/>
        <p:txBody>
          <a:bodyPr/>
          <a:p>
            <a:r>
              <a:rPr lang="en-US"/>
              <a:t>Department of Mathematics/ICT - KMCE</a:t>
            </a:r>
            <a:endParaRPr lang="en-GB"/>
          </a:p>
        </p:txBody>
      </p:sp>
      <p:sp>
        <p:nvSpPr>
          <p:cNvPr id="1048778" name="Slide Number Placeholder 4"/>
          <p:cNvSpPr>
            <a:spLocks noGrp="1"/>
          </p:cNvSpPr>
          <p:nvPr>
            <p:ph type="sldNum" sz="quarter" idx="12"/>
          </p:nvPr>
        </p:nvSpPr>
        <p:spPr/>
        <p:txBody>
          <a:bodyPr/>
          <a:p>
            <a:fld id="{ED16614D-C76D-436E-898C-B0588749FA22}"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779" name="Title 1"/>
          <p:cNvSpPr>
            <a:spLocks noGrp="1"/>
          </p:cNvSpPr>
          <p:nvPr>
            <p:ph type="title"/>
          </p:nvPr>
        </p:nvSpPr>
        <p:spPr/>
        <p:txBody>
          <a:bodyPr/>
          <a:p/>
        </p:txBody>
      </p:sp>
      <p:sp>
        <p:nvSpPr>
          <p:cNvPr id="1048780" name="Content Placeholder 2"/>
          <p:cNvSpPr>
            <a:spLocks noGrp="1"/>
          </p:cNvSpPr>
          <p:nvPr>
            <p:ph idx="1"/>
          </p:nvPr>
        </p:nvSpPr>
        <p:spPr/>
        <p:txBody>
          <a:bodyPr/>
          <a:p/>
        </p:txBody>
      </p:sp>
      <p:pic>
        <p:nvPicPr>
          <p:cNvPr id="2097161" name="Picture 3"/>
          <p:cNvPicPr>
            <a:picLocks noChangeAspect="1"/>
          </p:cNvPicPr>
          <p:nvPr/>
        </p:nvPicPr>
        <p:blipFill>
          <a:blip xmlns:r="http://schemas.openxmlformats.org/officeDocument/2006/relationships" r:embed="rId1"/>
          <a:stretch>
            <a:fillRect/>
          </a:stretch>
        </p:blipFill>
        <p:spPr>
          <a:xfrm>
            <a:off x="1744814" y="274644"/>
            <a:ext cx="8770780" cy="6430965"/>
          </a:xfrm>
          <a:prstGeom prst="rect"/>
        </p:spPr>
      </p:pic>
      <p:sp>
        <p:nvSpPr>
          <p:cNvPr id="1048781" name="Footer Placeholder 4"/>
          <p:cNvSpPr>
            <a:spLocks noGrp="1"/>
          </p:cNvSpPr>
          <p:nvPr>
            <p:ph type="ftr" sz="quarter" idx="11"/>
          </p:nvPr>
        </p:nvSpPr>
        <p:spPr/>
        <p:txBody>
          <a:bodyPr/>
          <a:p>
            <a:r>
              <a:rPr lang="en-US"/>
              <a:t>Department of Mathematics/ICT - KMCE</a:t>
            </a:r>
            <a:endParaRPr lang="en-GB"/>
          </a:p>
        </p:txBody>
      </p:sp>
      <p:sp>
        <p:nvSpPr>
          <p:cNvPr id="1048782" name="Slide Number Placeholder 5"/>
          <p:cNvSpPr>
            <a:spLocks noGrp="1"/>
          </p:cNvSpPr>
          <p:nvPr>
            <p:ph type="sldNum" sz="quarter" idx="12"/>
          </p:nvPr>
        </p:nvSpPr>
        <p:spPr/>
        <p:txBody>
          <a:bodyPr/>
          <a:p>
            <a:fld id="{ED16614D-C76D-436E-898C-B0588749FA22}"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783" name="Title 1"/>
          <p:cNvSpPr>
            <a:spLocks noGrp="1"/>
          </p:cNvSpPr>
          <p:nvPr>
            <p:ph type="title"/>
          </p:nvPr>
        </p:nvSpPr>
        <p:spPr/>
        <p:txBody>
          <a:bodyPr/>
          <a:p>
            <a:r>
              <a:t>Merrill’s Principles</a:t>
            </a:r>
          </a:p>
        </p:txBody>
      </p:sp>
      <p:sp>
        <p:nvSpPr>
          <p:cNvPr id="1048784" name="Content Placeholder 2"/>
          <p:cNvSpPr>
            <a:spLocks noGrp="1"/>
          </p:cNvSpPr>
          <p:nvPr>
            <p:ph idx="1"/>
          </p:nvPr>
        </p:nvSpPr>
        <p:spPr/>
        <p:txBody>
          <a:bodyPr>
            <a:normAutofit fontScale="71429" lnSpcReduction="20000"/>
          </a:bodyPr>
          <a:p>
            <a:pPr indent="0" marL="0">
              <a:buNone/>
            </a:pPr>
            <a:r>
              <a:rPr b="1">
                <a:latin typeface="Times New Roman"/>
                <a:cs typeface="Times New Roman"/>
              </a:rPr>
              <a:t>The principles promote learning in the following manner:</a:t>
            </a:r>
          </a:p>
          <a:p>
            <a:r>
              <a:rPr>
                <a:latin typeface="Times New Roman"/>
                <a:cs typeface="Times New Roman"/>
              </a:rPr>
              <a:t>Learning starts with real-world problems. Students should be able to relate to </a:t>
            </a:r>
            <a:r>
              <a:rPr b="1">
                <a:latin typeface="Times New Roman"/>
                <a:cs typeface="Times New Roman"/>
              </a:rPr>
              <a:t>problems and tasks</a:t>
            </a:r>
            <a:r>
              <a:rPr>
                <a:latin typeface="Times New Roman"/>
                <a:cs typeface="Times New Roman"/>
              </a:rPr>
              <a:t> they can handle. (</a:t>
            </a:r>
            <a:r>
              <a:rPr>
                <a:solidFill>
                  <a:srgbClr val="444444"/>
                </a:solidFill>
                <a:latin typeface="Times New Roman"/>
                <a:cs typeface="Times New Roman"/>
              </a:rPr>
              <a:t>Task-centered) </a:t>
            </a:r>
          </a:p>
          <a:p>
            <a:r>
              <a:rPr>
                <a:latin typeface="Times New Roman"/>
                <a:cs typeface="Times New Roman"/>
              </a:rPr>
              <a:t>A course must </a:t>
            </a:r>
            <a:r>
              <a:rPr b="1">
                <a:latin typeface="Times New Roman"/>
                <a:cs typeface="Times New Roman"/>
              </a:rPr>
              <a:t>activate existing knowledge base</a:t>
            </a:r>
            <a:r>
              <a:rPr>
                <a:latin typeface="Times New Roman"/>
                <a:cs typeface="Times New Roman"/>
              </a:rPr>
              <a:t> of the learner; hence aiding them connect previous knowledge with the new one. (</a:t>
            </a:r>
            <a:r>
              <a:rPr>
                <a:solidFill>
                  <a:srgbClr val="444444"/>
                </a:solidFill>
                <a:latin typeface="Times New Roman"/>
                <a:cs typeface="Times New Roman"/>
              </a:rPr>
              <a:t>Activation </a:t>
            </a:r>
            <a:r>
              <a:rPr>
                <a:latin typeface="Times New Roman"/>
                <a:cs typeface="Times New Roman"/>
              </a:rPr>
              <a:t>) </a:t>
            </a:r>
          </a:p>
          <a:p>
            <a:r>
              <a:rPr>
                <a:latin typeface="Times New Roman"/>
                <a:cs typeface="Times New Roman"/>
              </a:rPr>
              <a:t>A course must </a:t>
            </a:r>
            <a:r>
              <a:rPr b="1">
                <a:latin typeface="Times New Roman"/>
                <a:cs typeface="Times New Roman"/>
              </a:rPr>
              <a:t>demonstrate the knowledge</a:t>
            </a:r>
            <a:r>
              <a:rPr>
                <a:latin typeface="Times New Roman"/>
                <a:cs typeface="Times New Roman"/>
              </a:rPr>
              <a:t> (both visually and through story telling) so that it leverages different regions of the brain, hence retaining it longer. (</a:t>
            </a:r>
            <a:r>
              <a:rPr>
                <a:solidFill>
                  <a:srgbClr val="444444"/>
                </a:solidFill>
                <a:latin typeface="Times New Roman"/>
                <a:cs typeface="Times New Roman"/>
              </a:rPr>
              <a:t>Demonstration)</a:t>
            </a:r>
          </a:p>
          <a:p>
            <a:r>
              <a:rPr>
                <a:latin typeface="Times New Roman"/>
                <a:cs typeface="Times New Roman"/>
              </a:rPr>
              <a:t>Allow them to </a:t>
            </a:r>
            <a:r>
              <a:rPr b="1">
                <a:latin typeface="Times New Roman"/>
                <a:cs typeface="Times New Roman"/>
              </a:rPr>
              <a:t>apply new information</a:t>
            </a:r>
            <a:r>
              <a:rPr>
                <a:latin typeface="Times New Roman"/>
                <a:cs typeface="Times New Roman"/>
              </a:rPr>
              <a:t> on their own. Let them practice and learn from their mistakes. Let them see how your new material works in concrete situations. (</a:t>
            </a:r>
            <a:r>
              <a:rPr>
                <a:solidFill>
                  <a:srgbClr val="444444"/>
                </a:solidFill>
                <a:latin typeface="Times New Roman"/>
                <a:cs typeface="Times New Roman"/>
              </a:rPr>
              <a:t>Application)</a:t>
            </a:r>
          </a:p>
          <a:p>
            <a:r>
              <a:rPr>
                <a:latin typeface="Times New Roman"/>
                <a:cs typeface="Times New Roman"/>
              </a:rPr>
              <a:t>The course must offer possibilities for </a:t>
            </a:r>
            <a:r>
              <a:rPr b="1">
                <a:latin typeface="Times New Roman"/>
                <a:cs typeface="Times New Roman"/>
              </a:rPr>
              <a:t>integrating the knowledge</a:t>
            </a:r>
            <a:r>
              <a:rPr>
                <a:latin typeface="Times New Roman"/>
                <a:cs typeface="Times New Roman"/>
              </a:rPr>
              <a:t> into the learner’s world through discussion, reflection, and/or presentation of new knowledge. (</a:t>
            </a:r>
            <a:r>
              <a:rPr>
                <a:solidFill>
                  <a:srgbClr val="444444"/>
                </a:solidFill>
                <a:latin typeface="Times New Roman"/>
                <a:cs typeface="Times New Roman"/>
              </a:rPr>
              <a:t>Integration )</a:t>
            </a:r>
          </a:p>
          <a:p>
            <a:endParaRPr>
              <a:solidFill>
                <a:srgbClr val="444444"/>
              </a:solidFill>
              <a:latin typeface="Times New Roman"/>
              <a:cs typeface="Times New Roman"/>
            </a:endParaRPr>
          </a:p>
        </p:txBody>
      </p:sp>
      <p:sp>
        <p:nvSpPr>
          <p:cNvPr id="1048785" name="Footer Placeholder 3"/>
          <p:cNvSpPr>
            <a:spLocks noGrp="1"/>
          </p:cNvSpPr>
          <p:nvPr>
            <p:ph type="ftr" sz="quarter" idx="11"/>
          </p:nvPr>
        </p:nvSpPr>
        <p:spPr/>
        <p:txBody>
          <a:bodyPr/>
          <a:p>
            <a:r>
              <a:rPr lang="en-US"/>
              <a:t>Department of Mathematics/ICT - KMCE</a:t>
            </a:r>
            <a:endParaRPr lang="en-GB"/>
          </a:p>
        </p:txBody>
      </p:sp>
      <p:sp>
        <p:nvSpPr>
          <p:cNvPr id="1048786" name="Slide Number Placeholder 4"/>
          <p:cNvSpPr>
            <a:spLocks noGrp="1"/>
          </p:cNvSpPr>
          <p:nvPr>
            <p:ph type="sldNum" sz="quarter" idx="12"/>
          </p:nvPr>
        </p:nvSpPr>
        <p:spPr/>
        <p:txBody>
          <a:bodyPr/>
          <a:p>
            <a:fld id="{ED16614D-C76D-436E-898C-B0588749FA22}"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787" name="Title 1"/>
          <p:cNvSpPr>
            <a:spLocks noGrp="1"/>
          </p:cNvSpPr>
          <p:nvPr>
            <p:ph type="title"/>
          </p:nvPr>
        </p:nvSpPr>
        <p:spPr/>
        <p:txBody>
          <a:bodyPr/>
          <a:p/>
        </p:txBody>
      </p:sp>
      <p:sp>
        <p:nvSpPr>
          <p:cNvPr id="1048788" name="Content Placeholder 2"/>
          <p:cNvSpPr>
            <a:spLocks noGrp="1"/>
          </p:cNvSpPr>
          <p:nvPr>
            <p:ph idx="1"/>
          </p:nvPr>
        </p:nvSpPr>
        <p:spPr/>
        <p:txBody>
          <a:bodyPr/>
          <a:p/>
        </p:txBody>
      </p:sp>
      <p:pic>
        <p:nvPicPr>
          <p:cNvPr id="2097162" name="Picture 3"/>
          <p:cNvPicPr>
            <a:picLocks noChangeAspect="1"/>
          </p:cNvPicPr>
          <p:nvPr/>
        </p:nvPicPr>
        <p:blipFill>
          <a:blip xmlns:r="http://schemas.openxmlformats.org/officeDocument/2006/relationships" r:embed="rId1"/>
          <a:stretch>
            <a:fillRect/>
          </a:stretch>
        </p:blipFill>
        <p:spPr>
          <a:xfrm>
            <a:off x="1979944" y="152404"/>
            <a:ext cx="8383260" cy="6673518"/>
          </a:xfrm>
          <a:prstGeom prst="rect"/>
        </p:spPr>
      </p:pic>
      <p:sp>
        <p:nvSpPr>
          <p:cNvPr id="1048789" name="Footer Placeholder 4"/>
          <p:cNvSpPr>
            <a:spLocks noGrp="1"/>
          </p:cNvSpPr>
          <p:nvPr>
            <p:ph type="ftr" sz="quarter" idx="11"/>
          </p:nvPr>
        </p:nvSpPr>
        <p:spPr/>
        <p:txBody>
          <a:bodyPr/>
          <a:p>
            <a:r>
              <a:rPr lang="en-US"/>
              <a:t>Department of Mathematics/ICT - KMCE</a:t>
            </a:r>
            <a:endParaRPr lang="en-GB"/>
          </a:p>
        </p:txBody>
      </p:sp>
      <p:sp>
        <p:nvSpPr>
          <p:cNvPr id="1048790" name="Slide Number Placeholder 5"/>
          <p:cNvSpPr>
            <a:spLocks noGrp="1"/>
          </p:cNvSpPr>
          <p:nvPr>
            <p:ph type="sldNum" sz="quarter" idx="12"/>
          </p:nvPr>
        </p:nvSpPr>
        <p:spPr/>
        <p:txBody>
          <a:bodyPr/>
          <a:p>
            <a:fld id="{ED16614D-C76D-436E-898C-B0588749FA22}"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1524000" y="-76195"/>
            <a:ext cx="9144000" cy="6934195"/>
          </a:xfrm>
        </p:spPr>
      </p:pic>
      <p:sp>
        <p:nvSpPr>
          <p:cNvPr id="1048791" name="Footer Placeholder 1"/>
          <p:cNvSpPr>
            <a:spLocks noGrp="1"/>
          </p:cNvSpPr>
          <p:nvPr>
            <p:ph type="ftr" sz="quarter" idx="11"/>
          </p:nvPr>
        </p:nvSpPr>
        <p:spPr/>
        <p:txBody>
          <a:bodyPr/>
          <a:p>
            <a:r>
              <a:rPr lang="en-US"/>
              <a:t>Department of Mathematics/ICT - KMCE</a:t>
            </a:r>
            <a:endParaRPr lang="en-GB"/>
          </a:p>
        </p:txBody>
      </p:sp>
      <p:sp>
        <p:nvSpPr>
          <p:cNvPr id="1048792" name="Slide Number Placeholder 2"/>
          <p:cNvSpPr>
            <a:spLocks noGrp="1"/>
          </p:cNvSpPr>
          <p:nvPr>
            <p:ph type="sldNum" sz="quarter" idx="12"/>
          </p:nvPr>
        </p:nvSpPr>
        <p:spPr/>
        <p:txBody>
          <a:bodyPr/>
          <a:p>
            <a:fld id="{ED16614D-C76D-436E-898C-B0588749FA22}"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93" name="Rectangle 2"/>
          <p:cNvSpPr>
            <a:spLocks noGrp="1" noChangeArrowheads="1"/>
          </p:cNvSpPr>
          <p:nvPr>
            <p:ph type="title"/>
          </p:nvPr>
        </p:nvSpPr>
        <p:spPr/>
        <p:txBody>
          <a:bodyPr/>
          <a:p>
            <a:r>
              <a:t>Gagné’s Nine Events of Instruction</a:t>
            </a:r>
          </a:p>
        </p:txBody>
      </p:sp>
      <p:sp>
        <p:nvSpPr>
          <p:cNvPr id="1048794" name="Rectangle 3"/>
          <p:cNvSpPr>
            <a:spLocks noGrp="1" noChangeArrowheads="1"/>
          </p:cNvSpPr>
          <p:nvPr>
            <p:ph idx="1"/>
          </p:nvPr>
        </p:nvSpPr>
        <p:spPr/>
        <p:txBody>
          <a:bodyPr>
            <a:noAutofit/>
          </a:bodyPr>
          <a:p>
            <a:pPr indent="-361945" marL="361945">
              <a:lnSpc>
                <a:spcPct val="80000"/>
              </a:lnSpc>
              <a:buFont typeface="Wingdings"/>
              <a:buAutoNum type="arabicPeriod"/>
            </a:pPr>
            <a:r>
              <a:rPr b="1" sz="2000">
                <a:latin typeface="Times New Roman"/>
                <a:cs typeface="Times New Roman"/>
              </a:rPr>
              <a:t>Gain attention</a:t>
            </a:r>
            <a:r>
              <a:rPr sz="2000">
                <a:latin typeface="Times New Roman"/>
                <a:cs typeface="Times New Roman"/>
              </a:rPr>
              <a:t> - Curiosity motivates students to learn. </a:t>
            </a:r>
          </a:p>
          <a:p>
            <a:pPr indent="-361945" marL="361945">
              <a:lnSpc>
                <a:spcPct val="80000"/>
              </a:lnSpc>
              <a:buFont typeface="Wingdings"/>
              <a:buAutoNum type="arabicPeriod"/>
            </a:pPr>
            <a:r>
              <a:rPr b="1" sz="2000">
                <a:latin typeface="Times New Roman"/>
                <a:cs typeface="Times New Roman"/>
              </a:rPr>
              <a:t>Inform learners of objectives</a:t>
            </a:r>
            <a:r>
              <a:rPr sz="2000">
                <a:latin typeface="Times New Roman"/>
                <a:cs typeface="Times New Roman"/>
              </a:rPr>
              <a:t> - These objectives should form the basis for assessment. </a:t>
            </a:r>
          </a:p>
          <a:p>
            <a:pPr indent="-361945" marL="361945">
              <a:lnSpc>
                <a:spcPct val="80000"/>
              </a:lnSpc>
              <a:buFont typeface="Wingdings"/>
              <a:buAutoNum type="arabicPeriod"/>
            </a:pPr>
            <a:r>
              <a:rPr b="1" sz="2000">
                <a:latin typeface="Times New Roman"/>
                <a:cs typeface="Times New Roman"/>
              </a:rPr>
              <a:t>Stimulate recall of prior learning</a:t>
            </a:r>
            <a:r>
              <a:rPr sz="2000">
                <a:latin typeface="Times New Roman"/>
                <a:cs typeface="Times New Roman"/>
              </a:rPr>
              <a:t> - Associating new information with prior knowledge can facilitate the learning process. </a:t>
            </a:r>
          </a:p>
          <a:p>
            <a:pPr indent="-361945" marL="361945">
              <a:lnSpc>
                <a:spcPct val="80000"/>
              </a:lnSpc>
              <a:buFont typeface="Wingdings"/>
              <a:buAutoNum type="arabicPeriod"/>
            </a:pPr>
            <a:r>
              <a:rPr b="1" sz="2000">
                <a:latin typeface="Times New Roman"/>
                <a:cs typeface="Times New Roman"/>
              </a:rPr>
              <a:t>Present the content</a:t>
            </a:r>
            <a:r>
              <a:rPr sz="2000">
                <a:latin typeface="Times New Roman"/>
                <a:cs typeface="Times New Roman"/>
              </a:rPr>
              <a:t> - This event of instruction is where the new content is actually presented to the learner. </a:t>
            </a:r>
          </a:p>
          <a:p>
            <a:pPr indent="-361945" marL="361945">
              <a:lnSpc>
                <a:spcPct val="80000"/>
              </a:lnSpc>
              <a:buFont typeface="Wingdings"/>
              <a:buAutoNum type="arabicPeriod"/>
            </a:pPr>
            <a:r>
              <a:rPr b="1" sz="2000">
                <a:latin typeface="Times New Roman"/>
                <a:cs typeface="Times New Roman"/>
              </a:rPr>
              <a:t>Provide “learning guidance”</a:t>
            </a:r>
            <a:r>
              <a:rPr sz="2000">
                <a:latin typeface="Times New Roman"/>
                <a:cs typeface="Times New Roman"/>
              </a:rPr>
              <a:t> - use of examples, non-examples, case studies, graphical representations, mnemonics, and analogies. </a:t>
            </a:r>
          </a:p>
          <a:p>
            <a:pPr indent="-361945" marL="361945">
              <a:lnSpc>
                <a:spcPct val="80000"/>
              </a:lnSpc>
              <a:buFont typeface="Wingdings"/>
              <a:buAutoNum type="arabicPeriod"/>
            </a:pPr>
            <a:r>
              <a:rPr b="1" sz="2000">
                <a:latin typeface="Times New Roman"/>
                <a:cs typeface="Times New Roman"/>
              </a:rPr>
              <a:t>Elicit performance (practice)</a:t>
            </a:r>
            <a:r>
              <a:rPr sz="2000">
                <a:latin typeface="Times New Roman"/>
                <a:cs typeface="Times New Roman"/>
              </a:rPr>
              <a:t> - Eliciting performance provides an opportunity for learners to confirm their correct understanding, and the repetition further increases the likelihood of retention. </a:t>
            </a:r>
          </a:p>
          <a:p>
            <a:pPr indent="-361945" marL="361945">
              <a:lnSpc>
                <a:spcPct val="80000"/>
              </a:lnSpc>
              <a:buFont typeface="Wingdings"/>
              <a:buAutoNum type="arabicPeriod"/>
            </a:pPr>
            <a:r>
              <a:rPr b="1" sz="2000">
                <a:latin typeface="Times New Roman"/>
                <a:cs typeface="Times New Roman"/>
              </a:rPr>
              <a:t>Provide feedback</a:t>
            </a:r>
            <a:r>
              <a:rPr sz="2000">
                <a:latin typeface="Times New Roman"/>
                <a:cs typeface="Times New Roman"/>
              </a:rPr>
              <a:t> - guidance and answers provided at this stage are called formative feedback. </a:t>
            </a:r>
          </a:p>
          <a:p>
            <a:pPr indent="-361945" marL="361945">
              <a:lnSpc>
                <a:spcPct val="80000"/>
              </a:lnSpc>
              <a:buFont typeface="Wingdings"/>
              <a:buAutoNum type="arabicPeriod"/>
            </a:pPr>
            <a:r>
              <a:rPr b="1" sz="2000">
                <a:latin typeface="Times New Roman"/>
                <a:cs typeface="Times New Roman"/>
              </a:rPr>
              <a:t>Assess performance</a:t>
            </a:r>
            <a:r>
              <a:rPr sz="2000">
                <a:latin typeface="Times New Roman"/>
                <a:cs typeface="Times New Roman"/>
              </a:rPr>
              <a:t> - take a final assessment. </a:t>
            </a:r>
          </a:p>
          <a:p>
            <a:pPr indent="-361945" marL="361945">
              <a:lnSpc>
                <a:spcPct val="80000"/>
              </a:lnSpc>
              <a:buFont typeface="Wingdings"/>
              <a:buAutoNum type="arabicPeriod"/>
            </a:pPr>
            <a:r>
              <a:rPr b="1" sz="2000">
                <a:latin typeface="Times New Roman"/>
                <a:cs typeface="Times New Roman"/>
              </a:rPr>
              <a:t>Enhance retention and transfer to the job</a:t>
            </a:r>
            <a:r>
              <a:rPr sz="2000">
                <a:latin typeface="Times New Roman"/>
                <a:cs typeface="Times New Roman"/>
              </a:rPr>
              <a:t> - Effective education will have a "performance" focus.</a:t>
            </a:r>
          </a:p>
        </p:txBody>
      </p:sp>
      <p:sp>
        <p:nvSpPr>
          <p:cNvPr id="1048795" name="Footer Placeholder 1"/>
          <p:cNvSpPr>
            <a:spLocks noGrp="1"/>
          </p:cNvSpPr>
          <p:nvPr>
            <p:ph type="ftr" sz="quarter" idx="11"/>
          </p:nvPr>
        </p:nvSpPr>
        <p:spPr/>
        <p:txBody>
          <a:bodyPr/>
          <a:p>
            <a:r>
              <a:rPr lang="en-US"/>
              <a:t>Department of Mathematics/ICT - KMCE</a:t>
            </a:r>
            <a:endParaRPr lang="en-GB"/>
          </a:p>
        </p:txBody>
      </p:sp>
      <p:sp>
        <p:nvSpPr>
          <p:cNvPr id="1048796" name="Slide Number Placeholder 2"/>
          <p:cNvSpPr>
            <a:spLocks noGrp="1"/>
          </p:cNvSpPr>
          <p:nvPr>
            <p:ph type="sldNum" sz="quarter" idx="12"/>
          </p:nvPr>
        </p:nvSpPr>
        <p:spPr/>
        <p:txBody>
          <a:bodyPr/>
          <a:p>
            <a:fld id="{ED16614D-C76D-436E-898C-B0588749FA22}"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06" name="Title 1"/>
          <p:cNvSpPr>
            <a:spLocks noGrp="1"/>
          </p:cNvSpPr>
          <p:nvPr>
            <p:ph type="title"/>
          </p:nvPr>
        </p:nvSpPr>
        <p:spPr/>
        <p:txBody>
          <a:bodyPr/>
          <a:p>
            <a:r>
              <a:rPr dirty="0" lang="en-US" err="1"/>
              <a:t>Cont</a:t>
            </a:r>
            <a:r>
              <a:rPr dirty="0" lang="en-US"/>
              <a:t>…</a:t>
            </a:r>
          </a:p>
        </p:txBody>
      </p:sp>
      <p:sp>
        <p:nvSpPr>
          <p:cNvPr id="1048607" name="Content Placeholder 2"/>
          <p:cNvSpPr>
            <a:spLocks noGrp="1"/>
          </p:cNvSpPr>
          <p:nvPr>
            <p:ph idx="1"/>
          </p:nvPr>
        </p:nvSpPr>
        <p:spPr/>
        <p:txBody>
          <a:bodyPr/>
          <a:p>
            <a:r>
              <a:rPr dirty="0" lang="en-US"/>
              <a:t>As they work towards successfully achieving design challenges, they get practice designing, analyzing data and drawing conclusions, making informed decisions and justifying them with evidence, collaborating, and communicating. They not only learn facts; they also learn practices and reasoning and how to apply the facts and skills they are learning.</a:t>
            </a:r>
          </a:p>
        </p:txBody>
      </p:sp>
      <p:sp>
        <p:nvSpPr>
          <p:cNvPr id="1048608" name="Footer Placeholder 3"/>
          <p:cNvSpPr>
            <a:spLocks noGrp="1"/>
          </p:cNvSpPr>
          <p:nvPr>
            <p:ph type="ftr" sz="quarter" idx="11"/>
          </p:nvPr>
        </p:nvSpPr>
        <p:spPr/>
        <p:txBody>
          <a:bodyPr/>
          <a:p>
            <a:r>
              <a:rPr lang="en-US"/>
              <a:t>Department of Mathematics/ICT - KMCE</a:t>
            </a:r>
            <a:endParaRPr lang="en-GB"/>
          </a:p>
        </p:txBody>
      </p:sp>
      <p:sp>
        <p:nvSpPr>
          <p:cNvPr id="1048609" name="Slide Number Placeholder 4"/>
          <p:cNvSpPr>
            <a:spLocks noGrp="1"/>
          </p:cNvSpPr>
          <p:nvPr>
            <p:ph type="sldNum" sz="quarter" idx="12"/>
          </p:nvPr>
        </p:nvSpPr>
        <p:spPr/>
        <p:txBody>
          <a:bodyPr/>
          <a:p>
            <a:fld id="{ED16614D-C76D-436E-898C-B0588749FA22}" type="slidenum">
              <a:rPr lang="en-GB" smtClean="0"/>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797" name="Title 1"/>
          <p:cNvSpPr>
            <a:spLocks noGrp="1"/>
          </p:cNvSpPr>
          <p:nvPr>
            <p:ph type="title"/>
          </p:nvPr>
        </p:nvSpPr>
        <p:spPr/>
        <p:txBody>
          <a:bodyPr/>
          <a:p/>
        </p:txBody>
      </p:sp>
      <p:pic>
        <p:nvPicPr>
          <p:cNvPr id="2097164" name="Content Placeholder 3"/>
          <p:cNvPicPr>
            <a:picLocks noChangeAspect="1" noGrp="1"/>
          </p:cNvPicPr>
          <p:nvPr>
            <p:ph idx="1"/>
          </p:nvPr>
        </p:nvPicPr>
        <p:blipFill>
          <a:blip xmlns:r="http://schemas.openxmlformats.org/officeDocument/2006/relationships" r:embed="rId1"/>
          <a:stretch>
            <a:fillRect/>
          </a:stretch>
        </p:blipFill>
        <p:spPr>
          <a:xfrm>
            <a:off x="1524000" y="0"/>
            <a:ext cx="9144000" cy="6858000"/>
          </a:xfrm>
        </p:spPr>
      </p:pic>
      <p:sp>
        <p:nvSpPr>
          <p:cNvPr id="1048798" name="Footer Placeholder 2"/>
          <p:cNvSpPr>
            <a:spLocks noGrp="1"/>
          </p:cNvSpPr>
          <p:nvPr>
            <p:ph type="ftr" sz="quarter" idx="11"/>
          </p:nvPr>
        </p:nvSpPr>
        <p:spPr/>
        <p:txBody>
          <a:bodyPr/>
          <a:p>
            <a:r>
              <a:rPr lang="en-US"/>
              <a:t>Department of Mathematics/ICT - KMCE</a:t>
            </a:r>
            <a:endParaRPr lang="en-GB"/>
          </a:p>
        </p:txBody>
      </p:sp>
      <p:sp>
        <p:nvSpPr>
          <p:cNvPr id="1048799" name="Slide Number Placeholder 4"/>
          <p:cNvSpPr>
            <a:spLocks noGrp="1"/>
          </p:cNvSpPr>
          <p:nvPr>
            <p:ph type="sldNum" sz="quarter" idx="12"/>
          </p:nvPr>
        </p:nvSpPr>
        <p:spPr/>
        <p:txBody>
          <a:bodyPr/>
          <a:p>
            <a:fld id="{ED16614D-C76D-436E-898C-B0588749FA22}"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00" name="Title 1"/>
          <p:cNvSpPr>
            <a:spLocks noGrp="1"/>
          </p:cNvSpPr>
          <p:nvPr>
            <p:ph type="title"/>
          </p:nvPr>
        </p:nvSpPr>
        <p:spPr/>
        <p:txBody>
          <a:bodyPr/>
          <a:p/>
        </p:txBody>
      </p:sp>
      <p:graphicFrame>
        <p:nvGraphicFramePr>
          <p:cNvPr id="4194304" name="Content Placeholder 3"/>
          <p:cNvGraphicFramePr>
            <a:graphicFrameLocks noGrp="1"/>
          </p:cNvGraphicFramePr>
          <p:nvPr>
            <p:ph idx="1"/>
          </p:nvPr>
        </p:nvGraphicFramePr>
        <p:xfrm>
          <a:off x="1524000" y="1"/>
          <a:ext cx="9144000" cy="7105537"/>
        </p:xfrm>
        <a:graphic>
          <a:graphicData uri="http://schemas.openxmlformats.org/drawingml/2006/table">
            <a:tbl>
              <a:tblPr firstRow="1" firstCol="1" bandRow="1">
                <a:tableStyleId>{5C22544A-7EE6-4342-B048-85BDC9FD1C3A}</a:tableStyleId>
              </a:tblPr>
              <a:tblGrid>
                <a:gridCol w="2342437"/>
                <a:gridCol w="6801563"/>
              </a:tblGrid>
              <a:tr h="1251848">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1.Gain attention (reception)</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b="0" dirty="0" sz="1400" lang="en-US">
                          <a:solidFill>
                            <a:schemeClr val="tx1"/>
                          </a:solidFill>
                          <a:effectLst/>
                          <a:latin typeface="Times New Roman" panose="02020603050405020304" pitchFamily="18" charset="0"/>
                          <a:cs typeface="Times New Roman" panose="02020603050405020304" pitchFamily="18" charset="0"/>
                        </a:rPr>
                        <a:t>Begin the lesson with a startling statement/statistic, a rhetorical question, a provocative quotation or a challenge that can motivate learners’ "need to know" and establish a common ground to address an existing deficiency, gap or problem.</a:t>
                      </a:r>
                    </a:p>
                    <a:p>
                      <a:pPr indent="-342900" lvl="0" marL="342900">
                        <a:lnSpc>
                          <a:spcPct val="107000"/>
                        </a:lnSpc>
                        <a:spcAft>
                          <a:spcPts val="0"/>
                        </a:spcAft>
                        <a:buFont typeface="Symbol" panose="05050102010706020507" pitchFamily="18" charset="2"/>
                        <a:buChar char=""/>
                      </a:pPr>
                      <a:r>
                        <a:rPr b="0" dirty="0" sz="1400" lang="en-US">
                          <a:solidFill>
                            <a:schemeClr val="tx1"/>
                          </a:solidFill>
                          <a:effectLst/>
                          <a:latin typeface="Times New Roman" panose="02020603050405020304" pitchFamily="18" charset="0"/>
                          <a:cs typeface="Times New Roman" panose="02020603050405020304" pitchFamily="18" charset="0"/>
                        </a:rPr>
                        <a:t>Use </a:t>
                      </a:r>
                      <a:r>
                        <a:rPr b="0" dirty="0" sz="1400" lang="en-US" err="1">
                          <a:solidFill>
                            <a:schemeClr val="tx1"/>
                          </a:solidFill>
                          <a:effectLst/>
                          <a:latin typeface="Times New Roman" panose="02020603050405020304" pitchFamily="18" charset="0"/>
                          <a:cs typeface="Times New Roman" panose="02020603050405020304" pitchFamily="18" charset="0"/>
                        </a:rPr>
                        <a:t>humour</a:t>
                      </a:r>
                      <a:r>
                        <a:rPr b="0" dirty="0" sz="1400" lang="en-US">
                          <a:solidFill>
                            <a:schemeClr val="tx1"/>
                          </a:solidFill>
                          <a:effectLst/>
                          <a:latin typeface="Times New Roman" panose="02020603050405020304" pitchFamily="18" charset="0"/>
                          <a:cs typeface="Times New Roman" panose="02020603050405020304" pitchFamily="18" charset="0"/>
                        </a:rPr>
                        <a:t>, vary media, and get students involved; these are elemental to effective communication.</a:t>
                      </a:r>
                      <a:endParaRPr b="0"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740">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2. Inform learners of the objectives (expectancy)</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Review course objectives with students.</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Explain how meeting the objective is useful to the students in terms of real-world applications.</a:t>
                      </a:r>
                      <a:endParaRPr dirty="0"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83484">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3. Stimulate recall of prior learning(retrieval)</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Pre-test prior knowledge and prerequisite skills.</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Ask students to share their current perceptions of the topic.</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Create a concept map of prior knowledge.</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Provide students with advance </a:t>
                      </a:r>
                      <a:r>
                        <a:rPr dirty="0" sz="1400" lang="en-US" err="1">
                          <a:effectLst/>
                          <a:latin typeface="Times New Roman" panose="02020603050405020304" pitchFamily="18" charset="0"/>
                          <a:cs typeface="Times New Roman" panose="02020603050405020304" pitchFamily="18" charset="0"/>
                        </a:rPr>
                        <a:t>organisers</a:t>
                      </a:r>
                      <a:r>
                        <a:rPr dirty="0" sz="1400" lang="en-US">
                          <a:effectLst/>
                          <a:latin typeface="Times New Roman" panose="02020603050405020304" pitchFamily="18" charset="0"/>
                          <a:cs typeface="Times New Roman" panose="02020603050405020304" pitchFamily="18" charset="0"/>
                        </a:rPr>
                        <a:t> in order to help learners make their own bridges between concepts and learn them</a:t>
                      </a:r>
                      <a:endParaRPr dirty="0"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1116">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4. Present the stimulus(selective perception)</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Lecture in small chunks whenever possible.</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Use a variety of media and methods in presenting information.</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Show examples to clarify concepts.</a:t>
                      </a:r>
                      <a:endParaRPr dirty="0"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1472">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5. Provide learner guidance(semantic encoding)</a:t>
                      </a:r>
                    </a:p>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 </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Highlight important ideas, concepts, or rules.</a:t>
                      </a:r>
                    </a:p>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Use repetition.</a:t>
                      </a:r>
                    </a:p>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Provide students with learning strategies such as pneumonic memory techniques.</a:t>
                      </a:r>
                      <a:endParaRPr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3112">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6. Elicit student performance (responding)</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Allow for several practice2 sessions over a period of time.</a:t>
                      </a:r>
                    </a:p>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Provide role-play, case studies, or simulations.</a:t>
                      </a:r>
                    </a:p>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Provide opportunities for knowledge acquisition through collaboration, discussion and negotiation by assigning group projects where students “meet” online</a:t>
                      </a:r>
                      <a:endParaRPr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0744">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7. Provide feedback(reinforcement)</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Feedback should be immediate, specific, and corrective.</a:t>
                      </a:r>
                    </a:p>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Allow additional practice opportunities after feedback is given.</a:t>
                      </a:r>
                      <a:endParaRPr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0744">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8. Assess Performance(retrieval)¾</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sz="1400" lang="en-US">
                          <a:effectLst/>
                          <a:latin typeface="Times New Roman" panose="02020603050405020304" pitchFamily="18" charset="0"/>
                          <a:cs typeface="Times New Roman" panose="02020603050405020304" pitchFamily="18" charset="0"/>
                        </a:rPr>
                        <a:t>Provide independent activities that test student knowledge/skill acquisition</a:t>
                      </a:r>
                      <a:endParaRPr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740">
                <a:tc>
                  <a:txBody>
                    <a:bodyPr/>
                    <a:p>
                      <a:pPr>
                        <a:lnSpc>
                          <a:spcPct val="107000"/>
                        </a:lnSpc>
                        <a:spcAft>
                          <a:spcPts val="0"/>
                        </a:spcAft>
                      </a:pPr>
                      <a:r>
                        <a:rPr dirty="0" sz="1400" lang="en-US">
                          <a:solidFill>
                            <a:schemeClr val="tx1"/>
                          </a:solidFill>
                          <a:effectLst/>
                          <a:latin typeface="Times New Roman" panose="02020603050405020304" pitchFamily="18" charset="0"/>
                          <a:cs typeface="Times New Roman" panose="02020603050405020304" pitchFamily="18" charset="0"/>
                        </a:rPr>
                        <a:t>9. Enhance retention and transfer (generalization)</a:t>
                      </a:r>
                      <a:endParaRPr dirty="0" sz="1400"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Highlight connections with other subject areas.</a:t>
                      </a:r>
                    </a:p>
                    <a:p>
                      <a:pPr indent="-342900" lvl="0" marL="342900">
                        <a:lnSpc>
                          <a:spcPct val="107000"/>
                        </a:lnSpc>
                        <a:spcAft>
                          <a:spcPts val="0"/>
                        </a:spcAft>
                        <a:buFont typeface="Symbol" panose="05050102010706020507" pitchFamily="18" charset="2"/>
                        <a:buChar char=""/>
                      </a:pPr>
                      <a:r>
                        <a:rPr dirty="0" sz="1400" lang="en-US">
                          <a:effectLst/>
                          <a:latin typeface="Times New Roman" panose="02020603050405020304" pitchFamily="18" charset="0"/>
                          <a:cs typeface="Times New Roman" panose="02020603050405020304" pitchFamily="18" charset="0"/>
                        </a:rPr>
                        <a:t>Apply learning in real-world situations by linking learning experience with personal life events of learners to make the experience more memorable to them.</a:t>
                      </a:r>
                      <a:endParaRPr dirty="0" sz="14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marL="53916" marR="539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48801" name="Footer Placeholder 2"/>
          <p:cNvSpPr>
            <a:spLocks noGrp="1"/>
          </p:cNvSpPr>
          <p:nvPr>
            <p:ph type="ftr" sz="quarter" idx="11"/>
          </p:nvPr>
        </p:nvSpPr>
        <p:spPr/>
        <p:txBody>
          <a:bodyPr/>
          <a:p>
            <a:r>
              <a:rPr lang="en-US"/>
              <a:t>Department of Mathematics/ICT - KMCE</a:t>
            </a:r>
            <a:endParaRPr lang="en-GB"/>
          </a:p>
        </p:txBody>
      </p:sp>
      <p:sp>
        <p:nvSpPr>
          <p:cNvPr id="1048802" name="Slide Number Placeholder 4"/>
          <p:cNvSpPr>
            <a:spLocks noGrp="1"/>
          </p:cNvSpPr>
          <p:nvPr>
            <p:ph type="sldNum" sz="quarter" idx="12"/>
          </p:nvPr>
        </p:nvSpPr>
        <p:spPr/>
        <p:txBody>
          <a:bodyPr/>
          <a:p>
            <a:fld id="{ED16614D-C76D-436E-898C-B0588749FA22}"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803" name="Rectangle 2"/>
          <p:cNvSpPr>
            <a:spLocks noGrp="1" noChangeArrowheads="1"/>
          </p:cNvSpPr>
          <p:nvPr>
            <p:ph type="title"/>
          </p:nvPr>
        </p:nvSpPr>
        <p:spPr/>
        <p:txBody>
          <a:bodyPr/>
          <a:p>
            <a:r>
              <a:t>Reigeluth’s Elaboration Theory</a:t>
            </a:r>
          </a:p>
        </p:txBody>
      </p:sp>
      <p:sp>
        <p:nvSpPr>
          <p:cNvPr id="1048804" name="Rectangle 3"/>
          <p:cNvSpPr>
            <a:spLocks noGrp="1" noChangeArrowheads="1"/>
          </p:cNvSpPr>
          <p:nvPr>
            <p:ph idx="1"/>
          </p:nvPr>
        </p:nvSpPr>
        <p:spPr>
          <a:xfrm>
            <a:off x="1992306" y="1719258"/>
            <a:ext cx="8229600" cy="4805357"/>
          </a:xfrm>
        </p:spPr>
        <p:txBody>
          <a:bodyPr>
            <a:noAutofit/>
          </a:bodyPr>
          <a:p>
            <a:pPr indent="-419095" lvl="1" marL="763585">
              <a:lnSpc>
                <a:spcPct val="80000"/>
              </a:lnSpc>
              <a:buFont typeface="Wingdings"/>
              <a:buAutoNum type="arabicPeriod"/>
            </a:pPr>
            <a:r>
              <a:rPr b="1" i="1">
                <a:latin typeface="Times New Roman"/>
                <a:cs typeface="Times New Roman"/>
              </a:rPr>
              <a:t>Organizing Course Structure</a:t>
            </a:r>
            <a:r>
              <a:rPr b="1">
                <a:latin typeface="Times New Roman"/>
                <a:cs typeface="Times New Roman"/>
              </a:rPr>
              <a:t>:</a:t>
            </a:r>
            <a:r>
              <a:rPr>
                <a:latin typeface="Times New Roman"/>
                <a:cs typeface="Times New Roman"/>
              </a:rPr>
              <a:t> Single organisation for complete course</a:t>
            </a:r>
          </a:p>
          <a:p>
            <a:pPr indent="-419095" lvl="1" marL="763585">
              <a:lnSpc>
                <a:spcPct val="80000"/>
              </a:lnSpc>
              <a:buFont typeface="Wingdings"/>
              <a:buAutoNum type="arabicPeriod"/>
            </a:pPr>
            <a:r>
              <a:rPr b="1" i="1">
                <a:latin typeface="Times New Roman"/>
                <a:cs typeface="Times New Roman"/>
              </a:rPr>
              <a:t>Simple to complex:</a:t>
            </a:r>
            <a:r>
              <a:rPr i="1">
                <a:latin typeface="Times New Roman"/>
                <a:cs typeface="Times New Roman"/>
              </a:rPr>
              <a:t> </a:t>
            </a:r>
            <a:r>
              <a:rPr>
                <a:latin typeface="Times New Roman"/>
                <a:cs typeface="Times New Roman"/>
              </a:rPr>
              <a:t>start with simplest ideas, in the first lesson, and then add elaborations in subsequent lessons.</a:t>
            </a:r>
          </a:p>
          <a:p>
            <a:pPr indent="-419095" lvl="1" marL="763585">
              <a:lnSpc>
                <a:spcPct val="80000"/>
              </a:lnSpc>
              <a:buFont typeface="Wingdings"/>
              <a:buAutoNum type="arabicPeriod"/>
            </a:pPr>
            <a:r>
              <a:rPr b="1" i="1">
                <a:latin typeface="Times New Roman"/>
                <a:cs typeface="Times New Roman"/>
              </a:rPr>
              <a:t>Within-lesson sequence</a:t>
            </a:r>
            <a:r>
              <a:rPr b="1">
                <a:latin typeface="Times New Roman"/>
                <a:cs typeface="Times New Roman"/>
              </a:rPr>
              <a:t>:</a:t>
            </a:r>
            <a:r>
              <a:rPr>
                <a:latin typeface="Times New Roman"/>
                <a:cs typeface="Times New Roman"/>
              </a:rPr>
              <a:t> general to detailed, simple to complex, abstract to concrete.</a:t>
            </a:r>
          </a:p>
          <a:p>
            <a:pPr indent="-419095" lvl="1" marL="763585">
              <a:lnSpc>
                <a:spcPct val="80000"/>
              </a:lnSpc>
              <a:buFont typeface="Wingdings"/>
              <a:buAutoNum type="arabicPeriod"/>
            </a:pPr>
            <a:r>
              <a:rPr b="1" i="1">
                <a:latin typeface="Times New Roman"/>
                <a:cs typeface="Times New Roman"/>
              </a:rPr>
              <a:t>Summarizers:</a:t>
            </a:r>
            <a:r>
              <a:rPr>
                <a:latin typeface="Times New Roman"/>
                <a:cs typeface="Times New Roman"/>
              </a:rPr>
              <a:t> content reviews presented in rule-example-practice format </a:t>
            </a:r>
          </a:p>
          <a:p>
            <a:pPr indent="-419095" lvl="1" marL="763585">
              <a:lnSpc>
                <a:spcPct val="80000"/>
              </a:lnSpc>
              <a:buFont typeface="Wingdings"/>
              <a:buAutoNum type="arabicPeriod"/>
            </a:pPr>
            <a:r>
              <a:rPr b="1">
                <a:latin typeface="Times New Roman"/>
                <a:cs typeface="Times New Roman"/>
              </a:rPr>
              <a:t>Synthesizers:</a:t>
            </a:r>
            <a:r>
              <a:rPr>
                <a:latin typeface="Times New Roman"/>
                <a:cs typeface="Times New Roman"/>
              </a:rPr>
              <a:t> Presentation devices that help the learner integrate content elements into a meaningful whole and assimilate them into prior knowledge, e.g. a concept hierarchy, a procedural flowchart or decision table, or a cause-effect model .</a:t>
            </a:r>
          </a:p>
          <a:p>
            <a:pPr indent="-419095" lvl="1" marL="763585">
              <a:lnSpc>
                <a:spcPct val="80000"/>
              </a:lnSpc>
              <a:buFont typeface="Wingdings"/>
              <a:buAutoNum type="arabicPeriod"/>
            </a:pPr>
            <a:r>
              <a:rPr b="1" i="1">
                <a:latin typeface="Times New Roman"/>
                <a:cs typeface="Times New Roman"/>
              </a:rPr>
              <a:t>Analogies:</a:t>
            </a:r>
            <a:r>
              <a:rPr>
                <a:latin typeface="Times New Roman"/>
                <a:cs typeface="Times New Roman"/>
              </a:rPr>
              <a:t> relate the content to learners' prior knowledge, use multiple analogies, especially with a highly divergent group of learners. </a:t>
            </a:r>
          </a:p>
          <a:p>
            <a:pPr indent="-419095" lvl="1" marL="763585">
              <a:lnSpc>
                <a:spcPct val="80000"/>
              </a:lnSpc>
              <a:buFont typeface="Wingdings"/>
              <a:buAutoNum type="arabicPeriod"/>
            </a:pPr>
            <a:r>
              <a:rPr b="1" i="1">
                <a:latin typeface="Times New Roman"/>
                <a:cs typeface="Times New Roman"/>
              </a:rPr>
              <a:t>Cognitive strategies</a:t>
            </a:r>
            <a:r>
              <a:rPr b="1">
                <a:latin typeface="Times New Roman"/>
                <a:cs typeface="Times New Roman"/>
              </a:rPr>
              <a:t>:</a:t>
            </a:r>
            <a:r>
              <a:rPr>
                <a:latin typeface="Times New Roman"/>
                <a:cs typeface="Times New Roman"/>
              </a:rPr>
              <a:t> variety of cues - pictures, diagrams, mnemonics, etc. - can trigger cognitive strategies needed for processing of material.</a:t>
            </a:r>
          </a:p>
          <a:p>
            <a:pPr indent="-419095" lvl="1" marL="763585">
              <a:lnSpc>
                <a:spcPct val="80000"/>
              </a:lnSpc>
              <a:buFont typeface="Wingdings"/>
              <a:buAutoNum type="arabicPeriod"/>
            </a:pPr>
            <a:r>
              <a:rPr b="1" i="1">
                <a:latin typeface="Times New Roman"/>
                <a:cs typeface="Times New Roman"/>
              </a:rPr>
              <a:t>Learner control</a:t>
            </a:r>
            <a:r>
              <a:rPr b="1">
                <a:latin typeface="Times New Roman"/>
                <a:cs typeface="Times New Roman"/>
              </a:rPr>
              <a:t>:</a:t>
            </a:r>
            <a:r>
              <a:rPr>
                <a:latin typeface="Times New Roman"/>
                <a:cs typeface="Times New Roman"/>
              </a:rPr>
              <a:t> Learners are encouraged to exercise control over both content and instructional strategy. Clear labelling and separation of strategy components facilitates effective learner control of those components.</a:t>
            </a:r>
          </a:p>
        </p:txBody>
      </p:sp>
      <p:sp>
        <p:nvSpPr>
          <p:cNvPr id="1048805" name="Footer Placeholder 1"/>
          <p:cNvSpPr>
            <a:spLocks noGrp="1"/>
          </p:cNvSpPr>
          <p:nvPr>
            <p:ph type="ftr" sz="quarter" idx="11"/>
          </p:nvPr>
        </p:nvSpPr>
        <p:spPr/>
        <p:txBody>
          <a:bodyPr/>
          <a:p>
            <a:r>
              <a:rPr lang="en-US"/>
              <a:t>Department of Mathematics/ICT - KMCE</a:t>
            </a:r>
            <a:endParaRPr lang="en-GB"/>
          </a:p>
        </p:txBody>
      </p:sp>
      <p:sp>
        <p:nvSpPr>
          <p:cNvPr id="1048806" name="Slide Number Placeholder 2"/>
          <p:cNvSpPr>
            <a:spLocks noGrp="1"/>
          </p:cNvSpPr>
          <p:nvPr>
            <p:ph type="sldNum" sz="quarter" idx="12"/>
          </p:nvPr>
        </p:nvSpPr>
        <p:spPr/>
        <p:txBody>
          <a:bodyPr/>
          <a:p>
            <a:fld id="{ED16614D-C76D-436E-898C-B0588749FA22}"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807" name="Title 1"/>
          <p:cNvSpPr>
            <a:spLocks noGrp="1"/>
          </p:cNvSpPr>
          <p:nvPr>
            <p:ph type="title"/>
          </p:nvPr>
        </p:nvSpPr>
        <p:spPr/>
        <p:txBody>
          <a:bodyPr/>
          <a:p/>
        </p:txBody>
      </p:sp>
      <p:pic>
        <p:nvPicPr>
          <p:cNvPr id="2097165" name="Content Placeholder 5"/>
          <p:cNvPicPr>
            <a:picLocks noChangeAspect="1" noGrp="1"/>
          </p:cNvPicPr>
          <p:nvPr>
            <p:ph idx="1"/>
          </p:nvPr>
        </p:nvPicPr>
        <p:blipFill>
          <a:blip xmlns:r="http://schemas.openxmlformats.org/officeDocument/2006/relationships" r:embed="rId1"/>
          <a:stretch>
            <a:fillRect/>
          </a:stretch>
        </p:blipFill>
        <p:spPr>
          <a:xfrm>
            <a:off x="1676405" y="152405"/>
            <a:ext cx="8762995" cy="6705595"/>
          </a:xfrm>
        </p:spPr>
      </p:pic>
      <p:sp>
        <p:nvSpPr>
          <p:cNvPr id="1048808" name="Footer Placeholder 2"/>
          <p:cNvSpPr>
            <a:spLocks noGrp="1"/>
          </p:cNvSpPr>
          <p:nvPr>
            <p:ph type="ftr" sz="quarter" idx="11"/>
          </p:nvPr>
        </p:nvSpPr>
        <p:spPr/>
        <p:txBody>
          <a:bodyPr/>
          <a:p>
            <a:r>
              <a:rPr lang="en-US"/>
              <a:t>Department of Mathematics/ICT - KMCE</a:t>
            </a:r>
            <a:endParaRPr lang="en-GB"/>
          </a:p>
        </p:txBody>
      </p:sp>
      <p:sp>
        <p:nvSpPr>
          <p:cNvPr id="1048809" name="Slide Number Placeholder 3"/>
          <p:cNvSpPr>
            <a:spLocks noGrp="1"/>
          </p:cNvSpPr>
          <p:nvPr>
            <p:ph type="sldNum" sz="quarter" idx="12"/>
          </p:nvPr>
        </p:nvSpPr>
        <p:spPr/>
        <p:txBody>
          <a:bodyPr/>
          <a:p>
            <a:fld id="{ED16614D-C76D-436E-898C-B0588749FA22}"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810" name="Title 1"/>
          <p:cNvSpPr>
            <a:spLocks noGrp="1"/>
          </p:cNvSpPr>
          <p:nvPr>
            <p:ph type="title"/>
          </p:nvPr>
        </p:nvSpPr>
        <p:spPr/>
        <p:txBody>
          <a:bodyPr/>
          <a:p>
            <a:r>
              <a:t>The ASSURE Model</a:t>
            </a:r>
          </a:p>
        </p:txBody>
      </p:sp>
      <p:sp>
        <p:nvSpPr>
          <p:cNvPr id="1048811" name="Content Placeholder 2"/>
          <p:cNvSpPr>
            <a:spLocks noGrp="1"/>
          </p:cNvSpPr>
          <p:nvPr>
            <p:ph idx="1"/>
          </p:nvPr>
        </p:nvSpPr>
        <p:spPr>
          <a:xfrm>
            <a:off x="1981200" y="1600200"/>
            <a:ext cx="8229600" cy="5029200"/>
          </a:xfrm>
        </p:spPr>
        <p:txBody>
          <a:bodyPr>
            <a:normAutofit/>
          </a:bodyPr>
          <a:p>
            <a:r>
              <a:rPr>
                <a:latin typeface="Times New Roman"/>
                <a:cs typeface="Times New Roman"/>
              </a:rPr>
              <a:t>The ASSURE model is a six-step instructional guide for planning and delivering technology-supported lessons with great focus on addressing learner needs. </a:t>
            </a:r>
          </a:p>
          <a:p>
            <a:r>
              <a:rPr>
                <a:latin typeface="Times New Roman"/>
                <a:cs typeface="Times New Roman"/>
              </a:rPr>
              <a:t>ASSURE is an acronym for the description of six classroom procedures central to the informed selection and use of educational technology. </a:t>
            </a:r>
          </a:p>
          <a:p>
            <a:r>
              <a:rPr>
                <a:latin typeface="Times New Roman"/>
                <a:cs typeface="Times New Roman"/>
              </a:rPr>
              <a:t>It highlights six classroom procedures: </a:t>
            </a:r>
            <a:r>
              <a:rPr b="1">
                <a:latin typeface="Times New Roman"/>
                <a:cs typeface="Times New Roman"/>
              </a:rPr>
              <a:t>A</a:t>
            </a:r>
            <a:r>
              <a:rPr>
                <a:latin typeface="Times New Roman"/>
                <a:cs typeface="Times New Roman"/>
              </a:rPr>
              <a:t>nalyze learners, </a:t>
            </a:r>
            <a:r>
              <a:rPr b="1">
                <a:latin typeface="Times New Roman"/>
                <a:cs typeface="Times New Roman"/>
              </a:rPr>
              <a:t>S</a:t>
            </a:r>
            <a:r>
              <a:rPr>
                <a:latin typeface="Times New Roman"/>
                <a:cs typeface="Times New Roman"/>
              </a:rPr>
              <a:t>tate objectives, </a:t>
            </a:r>
            <a:r>
              <a:rPr b="1">
                <a:latin typeface="Times New Roman"/>
                <a:cs typeface="Times New Roman"/>
              </a:rPr>
              <a:t>S</a:t>
            </a:r>
            <a:r>
              <a:rPr>
                <a:latin typeface="Times New Roman"/>
                <a:cs typeface="Times New Roman"/>
              </a:rPr>
              <a:t>elect methods, media, and materials, </a:t>
            </a:r>
            <a:r>
              <a:rPr b="1">
                <a:latin typeface="Times New Roman"/>
                <a:cs typeface="Times New Roman"/>
              </a:rPr>
              <a:t>U</a:t>
            </a:r>
            <a:r>
              <a:rPr>
                <a:latin typeface="Times New Roman"/>
                <a:cs typeface="Times New Roman"/>
              </a:rPr>
              <a:t>tilize media and materials, </a:t>
            </a:r>
            <a:r>
              <a:rPr b="1">
                <a:latin typeface="Times New Roman"/>
                <a:cs typeface="Times New Roman"/>
              </a:rPr>
              <a:t>R</a:t>
            </a:r>
            <a:r>
              <a:rPr>
                <a:latin typeface="Times New Roman"/>
                <a:cs typeface="Times New Roman"/>
              </a:rPr>
              <a:t>equire learner participation, and </a:t>
            </a:r>
            <a:r>
              <a:rPr b="1">
                <a:latin typeface="Times New Roman"/>
                <a:cs typeface="Times New Roman"/>
              </a:rPr>
              <a:t>E</a:t>
            </a:r>
            <a:r>
              <a:rPr>
                <a:latin typeface="Times New Roman"/>
                <a:cs typeface="Times New Roman"/>
              </a:rPr>
              <a:t>valuate and revise.</a:t>
            </a:r>
          </a:p>
        </p:txBody>
      </p:sp>
      <p:sp>
        <p:nvSpPr>
          <p:cNvPr id="1048812" name="Footer Placeholder 3"/>
          <p:cNvSpPr>
            <a:spLocks noGrp="1"/>
          </p:cNvSpPr>
          <p:nvPr>
            <p:ph type="ftr" sz="quarter" idx="11"/>
          </p:nvPr>
        </p:nvSpPr>
        <p:spPr/>
        <p:txBody>
          <a:bodyPr/>
          <a:p>
            <a:r>
              <a:rPr lang="en-US"/>
              <a:t>Department of Mathematics/ICT - KMCE</a:t>
            </a:r>
            <a:endParaRPr lang="en-GB"/>
          </a:p>
        </p:txBody>
      </p:sp>
      <p:sp>
        <p:nvSpPr>
          <p:cNvPr id="1048813" name="Slide Number Placeholder 4"/>
          <p:cNvSpPr>
            <a:spLocks noGrp="1"/>
          </p:cNvSpPr>
          <p:nvPr>
            <p:ph type="sldNum" sz="quarter" idx="12"/>
          </p:nvPr>
        </p:nvSpPr>
        <p:spPr/>
        <p:txBody>
          <a:bodyPr/>
          <a:p>
            <a:fld id="{ED16614D-C76D-436E-898C-B0588749FA22}"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graphicFrame>
        <p:nvGraphicFramePr>
          <p:cNvPr id="4194305" name="Content Placeholder 4"/>
          <p:cNvGraphicFramePr>
            <a:graphicFrameLocks noGrp="1"/>
          </p:cNvGraphicFramePr>
          <p:nvPr>
            <p:ph idx="1"/>
          </p:nvPr>
        </p:nvGraphicFramePr>
        <p:xfrm>
          <a:off x="1524000" y="0"/>
          <a:ext cx="9067800" cy="6988882"/>
        </p:xfrm>
        <a:graphic>
          <a:graphicData uri="http://schemas.openxmlformats.org/drawingml/2006/table">
            <a:tbl>
              <a:tblPr firstRow="1" firstCol="1" bandRow="1"/>
              <a:tblGrid>
                <a:gridCol w="1600200"/>
                <a:gridCol w="7467600"/>
              </a:tblGrid>
              <a:tr h="179292">
                <a:tc>
                  <a:txBody>
                    <a:bodyPr/>
                    <a:p>
                      <a:pPr algn="ctr">
                        <a:lnSpc>
                          <a:spcPct val="107000"/>
                        </a:lnSpc>
                        <a:spcAft>
                          <a:spcPts val="0"/>
                        </a:spcAft>
                      </a:pPr>
                      <a:r>
                        <a:rPr dirty="0" sz="1000" lang="en-US">
                          <a:effectLst/>
                          <a:latin typeface="Times New Roman" panose="02020603050405020304" pitchFamily="18" charset="0"/>
                          <a:ea typeface="Calibri" panose="020F0502020204030204" pitchFamily="34" charset="0"/>
                          <a:cs typeface="Times New Roman" panose="02020603050405020304" pitchFamily="18" charset="0"/>
                        </a:rPr>
                        <a:t>STRATEGY</a:t>
                      </a:r>
                      <a:endParaRPr dirty="0" sz="1000" lang="en-US">
                        <a:effectLst/>
                        <a:latin typeface="Calibri" panose="020F0502020204030204" pitchFamily="34" charset="0"/>
                        <a:ea typeface="Calibri" panose="020F0502020204030204" pitchFamily="34" charset="0"/>
                        <a:cs typeface="Times New Roman" panose="02020603050405020304" pitchFamily="18" charset="0"/>
                      </a:endParaRPr>
                    </a:p>
                  </a:txBody>
                  <a:tcPr marL="24306" marR="243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07000"/>
                        </a:lnSpc>
                        <a:spcAft>
                          <a:spcPts val="0"/>
                        </a:spcAft>
                      </a:pPr>
                      <a:r>
                        <a:rPr dirty="0" sz="1000" lang="en-US">
                          <a:effectLst/>
                          <a:latin typeface="Times New Roman" panose="02020603050405020304" pitchFamily="18" charset="0"/>
                          <a:ea typeface="Calibri" panose="020F0502020204030204" pitchFamily="34" charset="0"/>
                          <a:cs typeface="Times New Roman" panose="02020603050405020304" pitchFamily="18" charset="0"/>
                        </a:rPr>
                        <a:t>DESCRIPTION</a:t>
                      </a:r>
                      <a:endParaRPr dirty="0" sz="1000" lang="en-US">
                        <a:effectLst/>
                        <a:latin typeface="Calibri" panose="020F0502020204030204" pitchFamily="34" charset="0"/>
                        <a:ea typeface="Calibri" panose="020F0502020204030204" pitchFamily="34" charset="0"/>
                        <a:cs typeface="Times New Roman" panose="02020603050405020304" pitchFamily="18" charset="0"/>
                      </a:endParaRPr>
                    </a:p>
                  </a:txBody>
                  <a:tcPr marL="24306" marR="243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4893">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Analyze learners</a:t>
                      </a:r>
                    </a:p>
                  </a:txBody>
                  <a:tcPr marL="24306" marR="243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General characteristics - grade, age, ethnic group, sex, mental, emotional, physical, or social problems, socioeconomic level, and soon. </a:t>
                      </a:r>
                    </a:p>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Specific entry competencies - prior knowledge, skills, and attitudes. </a:t>
                      </a:r>
                    </a:p>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Learning styles - verbal, logical, visual, and so on</a:t>
                      </a:r>
                    </a:p>
                  </a:txBody>
                  <a:tcPr marL="32408" marR="32408" marT="16204" marB="16204">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r h="295212">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State objectives /learning outcomes</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l" defTabSz="914400" eaLnBrk="1" fontAlgn="auto" hangingPunct="1" indent="0" latinLnBrk="0" marL="0" marR="0" rtl="0">
                        <a:lnSpc>
                          <a:spcPct val="100000"/>
                        </a:lnSpc>
                        <a:spcBef>
                          <a:spcPts val="0"/>
                        </a:spcBef>
                        <a:spcAft>
                          <a:spcPts val="0"/>
                        </a:spcAft>
                        <a:buClrTx/>
                        <a:buSzTx/>
                        <a:buFontTx/>
                        <a:buNone/>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The learning outcome may be primarily: Cognitive, Affective, and Psychomotor / Motor Skill</a:t>
                      </a:r>
                    </a:p>
                  </a:txBody>
                  <a:tcPr marL="32408" marR="32408" marT="16204" marB="16204">
                    <a:lnL w="12700" cap="flat" cmpd="sng" algn="ctr">
                      <a:solidFill>
                        <a:srgbClr val="000000"/>
                      </a:solidFill>
                      <a:prstDash val="solid"/>
                      <a:round/>
                      <a:headEnd type="none" w="med" len="med"/>
                      <a:tailEnd type="none" w="med" len="med"/>
                    </a:lnL>
                  </a:tcPr>
                </a:tc>
              </a:tr>
              <a:tr h="2441012">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Select / modify instructional methods, media and materials</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Choosing and using educational technology or media is a deliberate process, dependent for its success on having clear goals, and a rational and thoughtful method for matching characteristics with expected outcomes. </a:t>
                      </a:r>
                    </a:p>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Select the:</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Instructional method (e.g., a lecture, group work, a field trip, etc.) that is most appropriate to meet the objectives for the particular group of students.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Materials relevant to the objectives. You can create your own materials or existing materials might be adopted and used as is or they might be adapted with suitable modifications. Media selection</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Media should be selected on the basis of instructional method, objectives and student needs.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Students should have easy access to the selected media.</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Must be appropriate for the learning objectives and teaching format.</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Should be consistent with the students' capabilities and learning styles.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No single medium is the total solution.</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Tutors and students should have the skills to use it.</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974139">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Utilize media and materials</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nSpc>
                          <a:spcPct val="107000"/>
                        </a:lnSpc>
                        <a:spcAft>
                          <a:spcPts val="0"/>
                        </a:spcAft>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In order to utilize the media and materials listed above:</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Always preview the materials before using them and also use the media tools in advance to be sure it works.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Don't assume that technology will always work, be ready with alternative plans.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Prepare the learners: Give the students an overview, explain how they can use it and how they will be evaluated during the course.</a:t>
                      </a:r>
                    </a:p>
                  </a:txBody>
                  <a:tcPr marL="32408" marR="32408" marT="16204" marB="16204">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r h="1380539">
                <a:tc>
                  <a:txBody>
                    <a:bodyPr/>
                    <a:p>
                      <a:pPr>
                        <a:lnSpc>
                          <a:spcPct val="107000"/>
                        </a:lnSpc>
                        <a:spcAft>
                          <a:spcPts val="0"/>
                        </a:spcAft>
                      </a:pPr>
                      <a:r>
                        <a:rPr sz="1150" lang="en-US">
                          <a:effectLst/>
                          <a:latin typeface="Times New Roman" panose="02020603050405020304" pitchFamily="18" charset="0"/>
                          <a:ea typeface="Calibri" panose="020F0502020204030204" pitchFamily="34" charset="0"/>
                          <a:cs typeface="Times New Roman" panose="02020603050405020304" pitchFamily="18" charset="0"/>
                        </a:rPr>
                        <a:t>Require learner participation</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Incorporate questions and answers, self-assessments, discussions, group work, hands-on activities, and other ways of getting students actively involved in the learning process.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Make sure that all students have opportunity to engage in the learning activities.</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Focus on student learning as opposed teaching them.</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Provide opportunities to manipulate the information </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Use strategies to get all students actively and individually involved in the lesson and allow time for practice during the demonstration of the skill.</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683038">
                <a:tc>
                  <a:txBody>
                    <a:bodyPr/>
                    <a:p>
                      <a:pPr>
                        <a:lnSpc>
                          <a:spcPct val="107000"/>
                        </a:lnSpc>
                        <a:spcAft>
                          <a:spcPts val="0"/>
                        </a:spcAft>
                      </a:pPr>
                      <a:r>
                        <a:rPr sz="1150" lang="en-US">
                          <a:effectLst/>
                          <a:latin typeface="Times New Roman" panose="02020603050405020304" pitchFamily="18" charset="0"/>
                          <a:ea typeface="Calibri" panose="020F0502020204030204" pitchFamily="34" charset="0"/>
                          <a:cs typeface="Times New Roman" panose="02020603050405020304" pitchFamily="18" charset="0"/>
                        </a:rPr>
                        <a:t>Evaluate and revise </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Involve evaluation student performance, media components and instructor performance.</a:t>
                      </a:r>
                    </a:p>
                    <a:p>
                      <a:pPr indent="-342900" lvl="0" marL="342900">
                        <a:lnSpc>
                          <a:spcPct val="107000"/>
                        </a:lnSpc>
                        <a:spcAft>
                          <a:spcPts val="0"/>
                        </a:spcAft>
                        <a:buFont typeface="Symbol" panose="05050102010706020507" pitchFamily="18" charset="2"/>
                        <a:buChar char=""/>
                      </a:pPr>
                      <a:r>
                        <a:rPr dirty="0" sz="1150" lang="en-US">
                          <a:effectLst/>
                          <a:latin typeface="Times New Roman" panose="02020603050405020304" pitchFamily="18" charset="0"/>
                          <a:ea typeface="Calibri" panose="020F0502020204030204" pitchFamily="34" charset="0"/>
                          <a:cs typeface="Times New Roman" panose="02020603050405020304" pitchFamily="18" charset="0"/>
                        </a:rPr>
                        <a:t>Reflect upon the stated objectives, the content, the instructional strategy, motivational strategies, the learning activities, the assessment, the time available to the students to study the content, and determine if they were effective or revise them until your students become successful learners.</a:t>
                      </a:r>
                    </a:p>
                  </a:txBody>
                  <a:tcPr marL="24306" marR="24306" marT="16204" marB="162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48814" name="Footer Placeholder 1"/>
          <p:cNvSpPr>
            <a:spLocks noGrp="1"/>
          </p:cNvSpPr>
          <p:nvPr>
            <p:ph type="ftr" sz="quarter" idx="11"/>
          </p:nvPr>
        </p:nvSpPr>
        <p:spPr/>
        <p:txBody>
          <a:bodyPr/>
          <a:p>
            <a:r>
              <a:rPr lang="en-US"/>
              <a:t>Department of Mathematics/ICT - KMCE</a:t>
            </a:r>
            <a:endParaRPr lang="en-GB"/>
          </a:p>
        </p:txBody>
      </p:sp>
      <p:sp>
        <p:nvSpPr>
          <p:cNvPr id="1048815" name="Slide Number Placeholder 2"/>
          <p:cNvSpPr>
            <a:spLocks noGrp="1"/>
          </p:cNvSpPr>
          <p:nvPr>
            <p:ph type="sldNum" sz="quarter" idx="12"/>
          </p:nvPr>
        </p:nvSpPr>
        <p:spPr/>
        <p:txBody>
          <a:bodyPr/>
          <a:p>
            <a:fld id="{ED16614D-C76D-436E-898C-B0588749FA22}"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816" name="Title 1"/>
          <p:cNvSpPr>
            <a:spLocks noGrp="1"/>
          </p:cNvSpPr>
          <p:nvPr>
            <p:ph type="title"/>
          </p:nvPr>
        </p:nvSpPr>
        <p:spPr/>
        <p:txBody>
          <a:bodyPr>
            <a:normAutofit/>
          </a:bodyPr>
          <a:p>
            <a:r>
              <a:t>Instructional Development Learning System (IDLS)</a:t>
            </a:r>
          </a:p>
        </p:txBody>
      </p:sp>
      <p:sp>
        <p:nvSpPr>
          <p:cNvPr id="1048817" name="Content Placeholder 2"/>
          <p:cNvSpPr>
            <a:spLocks noGrp="1"/>
          </p:cNvSpPr>
          <p:nvPr>
            <p:ph idx="1"/>
          </p:nvPr>
        </p:nvSpPr>
        <p:spPr/>
        <p:txBody>
          <a:bodyPr/>
          <a:p>
            <a:pPr indent="0" marL="0">
              <a:buNone/>
            </a:pPr>
            <a:r>
              <a:rPr>
                <a:latin typeface="Times New Roman"/>
                <a:cs typeface="Times New Roman"/>
              </a:rPr>
              <a:t>The components of the IDLS Model are:</a:t>
            </a:r>
          </a:p>
          <a:p>
            <a:r>
              <a:rPr>
                <a:latin typeface="Times New Roman"/>
                <a:cs typeface="Times New Roman"/>
              </a:rPr>
              <a:t>Design a Task Analysis</a:t>
            </a:r>
          </a:p>
          <a:p>
            <a:r>
              <a:rPr>
                <a:latin typeface="Times New Roman"/>
                <a:cs typeface="Times New Roman"/>
              </a:rPr>
              <a:t>Develop Criterion Tests and Performance Measures</a:t>
            </a:r>
          </a:p>
          <a:p>
            <a:r>
              <a:rPr>
                <a:latin typeface="Times New Roman"/>
                <a:cs typeface="Times New Roman"/>
              </a:rPr>
              <a:t>Develop Interactive Instructional Materials</a:t>
            </a:r>
          </a:p>
          <a:p>
            <a:r>
              <a:rPr>
                <a:latin typeface="Times New Roman"/>
                <a:cs typeface="Times New Roman"/>
              </a:rPr>
              <a:t>Validate the Interactive Instructional Materials</a:t>
            </a:r>
          </a:p>
        </p:txBody>
      </p:sp>
      <p:sp>
        <p:nvSpPr>
          <p:cNvPr id="1048818" name="Footer Placeholder 3"/>
          <p:cNvSpPr>
            <a:spLocks noGrp="1"/>
          </p:cNvSpPr>
          <p:nvPr>
            <p:ph type="ftr" sz="quarter" idx="11"/>
          </p:nvPr>
        </p:nvSpPr>
        <p:spPr/>
        <p:txBody>
          <a:bodyPr/>
          <a:p>
            <a:r>
              <a:rPr lang="en-US"/>
              <a:t>Department of Mathematics/ICT - KMCE</a:t>
            </a:r>
            <a:endParaRPr lang="en-GB"/>
          </a:p>
        </p:txBody>
      </p:sp>
      <p:sp>
        <p:nvSpPr>
          <p:cNvPr id="1048819" name="Slide Number Placeholder 4"/>
          <p:cNvSpPr>
            <a:spLocks noGrp="1"/>
          </p:cNvSpPr>
          <p:nvPr>
            <p:ph type="sldNum" sz="quarter" idx="12"/>
          </p:nvPr>
        </p:nvSpPr>
        <p:spPr/>
        <p:txBody>
          <a:bodyPr/>
          <a:p>
            <a:fld id="{ED16614D-C76D-436E-898C-B0588749FA22}"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820" name="Title 1"/>
          <p:cNvSpPr>
            <a:spLocks noGrp="1"/>
          </p:cNvSpPr>
          <p:nvPr>
            <p:ph type="title"/>
          </p:nvPr>
        </p:nvSpPr>
        <p:spPr/>
        <p:txBody>
          <a:bodyPr>
            <a:normAutofit/>
          </a:bodyPr>
          <a:p>
            <a:r>
              <a:rPr b="1" i="1"/>
              <a:t>Prototypes</a:t>
            </a:r>
            <a:br/>
          </a:p>
        </p:txBody>
      </p:sp>
      <p:sp>
        <p:nvSpPr>
          <p:cNvPr id="1048821" name="Content Placeholder 2"/>
          <p:cNvSpPr>
            <a:spLocks noGrp="1"/>
          </p:cNvSpPr>
          <p:nvPr>
            <p:ph idx="1"/>
          </p:nvPr>
        </p:nvSpPr>
        <p:spPr/>
        <p:txBody>
          <a:bodyPr>
            <a:normAutofit/>
          </a:bodyPr>
          <a:p>
            <a:r>
              <a:rPr>
                <a:latin typeface="Times New Roman"/>
                <a:cs typeface="Times New Roman"/>
              </a:rPr>
              <a:t>A prototype is a partial realization of a product constructed for the purpose of testing one or another characteristic of the design. </a:t>
            </a:r>
          </a:p>
          <a:p>
            <a:r>
              <a:rPr>
                <a:latin typeface="Times New Roman"/>
                <a:cs typeface="Times New Roman"/>
              </a:rPr>
              <a:t>Using prototypes to test products in the early stages of development is far less expensive than waiting until a great deal of time and energy is invested in the finished product: design flaws can be diagnosed and remedied early on; new ideas can be tried and either scrapped or fine-tuned before they must be replicated on a large scale.</a:t>
            </a:r>
          </a:p>
        </p:txBody>
      </p:sp>
      <p:sp>
        <p:nvSpPr>
          <p:cNvPr id="1048822" name="Footer Placeholder 3"/>
          <p:cNvSpPr>
            <a:spLocks noGrp="1"/>
          </p:cNvSpPr>
          <p:nvPr>
            <p:ph type="ftr" sz="quarter" idx="11"/>
          </p:nvPr>
        </p:nvSpPr>
        <p:spPr/>
        <p:txBody>
          <a:bodyPr/>
          <a:p>
            <a:r>
              <a:rPr lang="en-US"/>
              <a:t>Department of Mathematics/ICT - KMCE</a:t>
            </a:r>
            <a:endParaRPr lang="en-GB"/>
          </a:p>
        </p:txBody>
      </p:sp>
      <p:sp>
        <p:nvSpPr>
          <p:cNvPr id="1048823" name="Slide Number Placeholder 4"/>
          <p:cNvSpPr>
            <a:spLocks noGrp="1"/>
          </p:cNvSpPr>
          <p:nvPr>
            <p:ph type="sldNum" sz="quarter" idx="12"/>
          </p:nvPr>
        </p:nvSpPr>
        <p:spPr/>
        <p:txBody>
          <a:bodyPr/>
          <a:p>
            <a:fld id="{ED16614D-C76D-436E-898C-B0588749FA22}"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824" name="Title 1"/>
          <p:cNvSpPr>
            <a:spLocks noGrp="1"/>
          </p:cNvSpPr>
          <p:nvPr>
            <p:ph type="title"/>
          </p:nvPr>
        </p:nvSpPr>
        <p:spPr/>
        <p:txBody>
          <a:bodyPr/>
          <a:p>
            <a:r>
              <a:t>Rapid prototyping</a:t>
            </a:r>
          </a:p>
        </p:txBody>
      </p:sp>
      <p:sp>
        <p:nvSpPr>
          <p:cNvPr id="1048825" name="Content Placeholder 2"/>
          <p:cNvSpPr>
            <a:spLocks noGrp="1"/>
          </p:cNvSpPr>
          <p:nvPr>
            <p:ph idx="1"/>
          </p:nvPr>
        </p:nvSpPr>
        <p:spPr/>
        <p:txBody>
          <a:bodyPr/>
          <a:p>
            <a:pPr indent="0" marL="0">
              <a:buNone/>
            </a:pPr>
            <a:r>
              <a:rPr>
                <a:latin typeface="Times New Roman"/>
                <a:cs typeface="Times New Roman"/>
              </a:rPr>
              <a:t>In a design process, early development of a small-scale prototype used to test out certain key features of the design.</a:t>
            </a:r>
          </a:p>
          <a:p>
            <a:pPr indent="0" marL="0">
              <a:buNone/>
            </a:pPr>
            <a:endParaRPr>
              <a:latin typeface="Times New Roman"/>
              <a:cs typeface="Times New Roman"/>
            </a:endParaRPr>
          </a:p>
          <a:p>
            <a:pPr indent="0" marL="0">
              <a:buNone/>
            </a:pPr>
            <a:endParaRPr>
              <a:latin typeface="Times New Roman"/>
              <a:cs typeface="Times New Roman"/>
            </a:endParaRPr>
          </a:p>
          <a:p>
            <a:pPr indent="0" marL="0">
              <a:buNone/>
            </a:pPr>
            <a:endParaRPr>
              <a:latin typeface="Times New Roman"/>
              <a:cs typeface="Times New Roman"/>
            </a:endParaRPr>
          </a:p>
          <a:p>
            <a:pPr indent="0" marL="0">
              <a:buNone/>
            </a:pPr>
            <a:endParaRPr>
              <a:latin typeface="Times New Roman"/>
              <a:cs typeface="Times New Roman"/>
            </a:endParaRPr>
          </a:p>
          <a:p>
            <a:pPr indent="0" marL="0">
              <a:buNone/>
            </a:pPr>
            <a:endParaRPr>
              <a:latin typeface="Times New Roman"/>
              <a:cs typeface="Times New Roman"/>
            </a:endParaRPr>
          </a:p>
          <a:p>
            <a:pPr indent="0" marL="0">
              <a:buNone/>
            </a:pPr>
            <a:endParaRPr>
              <a:latin typeface="Times New Roman"/>
              <a:cs typeface="Times New Roman"/>
            </a:endParaRPr>
          </a:p>
        </p:txBody>
      </p:sp>
      <p:pic>
        <p:nvPicPr>
          <p:cNvPr id="2097166" name="Picture 3"/>
          <p:cNvPicPr>
            <a:picLocks noChangeAspect="1"/>
          </p:cNvPicPr>
          <p:nvPr/>
        </p:nvPicPr>
        <p:blipFill>
          <a:blip xmlns:r="http://schemas.openxmlformats.org/officeDocument/2006/relationships" r:embed="rId1"/>
          <a:stretch>
            <a:fillRect/>
          </a:stretch>
        </p:blipFill>
        <p:spPr>
          <a:xfrm>
            <a:off x="2209800" y="3048000"/>
            <a:ext cx="8402222" cy="2849560"/>
          </a:xfrm>
          <a:prstGeom prst="rect"/>
        </p:spPr>
      </p:pic>
      <p:sp>
        <p:nvSpPr>
          <p:cNvPr id="1048826" name="TextBox 4"/>
          <p:cNvSpPr txBox="1"/>
          <p:nvPr/>
        </p:nvSpPr>
        <p:spPr>
          <a:xfrm>
            <a:off x="1981200" y="5638800"/>
            <a:ext cx="8630822" cy="646327"/>
          </a:xfrm>
          <a:prstGeom prst="rect"/>
          <a:noFill/>
        </p:spPr>
        <p:txBody>
          <a:bodyPr rtlCol="0" wrap="square">
            <a:spAutoFit/>
          </a:bodyPr>
          <a:p>
            <a:r>
              <a:rPr dirty="0">
                <a:latin typeface="Times New Roman"/>
                <a:cs typeface="Times New Roman"/>
              </a:rPr>
              <a:t>Rapid prototyping allows the designer to start with a low fidelity medium (such as paper and pen) and move to increasingly higher fidelity prototypes as time goes on. </a:t>
            </a:r>
          </a:p>
        </p:txBody>
      </p:sp>
      <p:sp>
        <p:nvSpPr>
          <p:cNvPr id="1048827" name="Footer Placeholder 5"/>
          <p:cNvSpPr>
            <a:spLocks noGrp="1"/>
          </p:cNvSpPr>
          <p:nvPr>
            <p:ph type="ftr" sz="quarter" idx="11"/>
          </p:nvPr>
        </p:nvSpPr>
        <p:spPr/>
        <p:txBody>
          <a:bodyPr/>
          <a:p>
            <a:r>
              <a:rPr lang="en-US"/>
              <a:t>Department of Mathematics/ICT - KMCE</a:t>
            </a:r>
            <a:endParaRPr lang="en-GB"/>
          </a:p>
        </p:txBody>
      </p:sp>
      <p:sp>
        <p:nvSpPr>
          <p:cNvPr id="1048828" name="Slide Number Placeholder 6"/>
          <p:cNvSpPr>
            <a:spLocks noGrp="1"/>
          </p:cNvSpPr>
          <p:nvPr>
            <p:ph type="sldNum" sz="quarter" idx="12"/>
          </p:nvPr>
        </p:nvSpPr>
        <p:spPr/>
        <p:txBody>
          <a:bodyPr/>
          <a:p>
            <a:fld id="{ED16614D-C76D-436E-898C-B0588749FA22}"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829" name="Title 1"/>
          <p:cNvSpPr>
            <a:spLocks noGrp="1"/>
          </p:cNvSpPr>
          <p:nvPr>
            <p:ph type="title"/>
          </p:nvPr>
        </p:nvSpPr>
        <p:spPr/>
        <p:txBody>
          <a:bodyPr/>
          <a:p>
            <a:r>
              <a:t>Cont…</a:t>
            </a:r>
          </a:p>
        </p:txBody>
      </p:sp>
      <p:sp>
        <p:nvSpPr>
          <p:cNvPr id="1048830" name="Content Placeholder 2"/>
          <p:cNvSpPr>
            <a:spLocks noGrp="1"/>
          </p:cNvSpPr>
          <p:nvPr>
            <p:ph idx="1"/>
          </p:nvPr>
        </p:nvSpPr>
        <p:spPr/>
        <p:txBody>
          <a:bodyPr>
            <a:normAutofit/>
          </a:bodyPr>
          <a:p>
            <a:pPr indent="0" marL="0">
              <a:buNone/>
            </a:pPr>
            <a:r>
              <a:rPr b="1">
                <a:latin typeface="Times New Roman"/>
                <a:cs typeface="Times New Roman"/>
              </a:rPr>
              <a:t>Rapid prototyping -- the spiral cycle:</a:t>
            </a:r>
          </a:p>
          <a:p>
            <a:pPr indent="-514350" marL="514350">
              <a:buFont typeface="+mj-lt"/>
              <a:buAutoNum type="arabicPeriod"/>
            </a:pPr>
            <a:r>
              <a:rPr>
                <a:latin typeface="Times New Roman"/>
                <a:cs typeface="Times New Roman"/>
              </a:rPr>
              <a:t>concept definition </a:t>
            </a:r>
          </a:p>
          <a:p>
            <a:pPr indent="-514350" marL="514350">
              <a:buFont typeface="+mj-lt"/>
              <a:buAutoNum type="arabicPeriod"/>
            </a:pPr>
            <a:r>
              <a:rPr>
                <a:latin typeface="Times New Roman"/>
                <a:cs typeface="Times New Roman"/>
              </a:rPr>
              <a:t>implementation of a skeletal system </a:t>
            </a:r>
          </a:p>
          <a:p>
            <a:pPr indent="-514350" marL="514350">
              <a:buFont typeface="+mj-lt"/>
              <a:buAutoNum type="arabicPeriod"/>
            </a:pPr>
            <a:r>
              <a:rPr>
                <a:latin typeface="Times New Roman"/>
                <a:cs typeface="Times New Roman"/>
              </a:rPr>
              <a:t>user evaluation and concept refinement </a:t>
            </a:r>
          </a:p>
          <a:p>
            <a:pPr indent="-514350" marL="514350">
              <a:buFont typeface="+mj-lt"/>
              <a:buAutoNum type="arabicPeriod"/>
            </a:pPr>
            <a:r>
              <a:rPr>
                <a:latin typeface="Times New Roman"/>
                <a:cs typeface="Times New Roman"/>
              </a:rPr>
              <a:t>implementation of refined requirements </a:t>
            </a:r>
          </a:p>
          <a:p>
            <a:pPr indent="-514350" marL="514350">
              <a:buFont typeface="+mj-lt"/>
              <a:buAutoNum type="arabicPeriod"/>
            </a:pPr>
            <a:r>
              <a:rPr>
                <a:latin typeface="Times New Roman"/>
                <a:cs typeface="Times New Roman"/>
              </a:rPr>
              <a:t>user evaluation and concept refinement </a:t>
            </a:r>
          </a:p>
          <a:p>
            <a:pPr indent="-514350" marL="514350">
              <a:buFont typeface="+mj-lt"/>
              <a:buAutoNum type="arabicPeriod"/>
            </a:pPr>
            <a:r>
              <a:rPr>
                <a:latin typeface="Times New Roman"/>
                <a:cs typeface="Times New Roman"/>
              </a:rPr>
              <a:t>implementation of refined requirements</a:t>
            </a:r>
          </a:p>
          <a:p>
            <a:pPr indent="-514350" marL="514350">
              <a:buFont typeface="+mj-lt"/>
              <a:buAutoNum type="arabicPeriod"/>
            </a:pPr>
            <a:r>
              <a:rPr>
                <a:latin typeface="Times New Roman"/>
                <a:cs typeface="Times New Roman"/>
              </a:rPr>
              <a:t>Etc, etc in a continuous cycle </a:t>
            </a:r>
          </a:p>
          <a:p>
            <a:endParaRPr>
              <a:latin typeface="Times New Roman"/>
              <a:cs typeface="Times New Roman"/>
            </a:endParaRPr>
          </a:p>
        </p:txBody>
      </p:sp>
      <p:sp>
        <p:nvSpPr>
          <p:cNvPr id="1048831" name="Footer Placeholder 3"/>
          <p:cNvSpPr>
            <a:spLocks noGrp="1"/>
          </p:cNvSpPr>
          <p:nvPr>
            <p:ph type="ftr" sz="quarter" idx="11"/>
          </p:nvPr>
        </p:nvSpPr>
        <p:spPr/>
        <p:txBody>
          <a:bodyPr/>
          <a:p>
            <a:r>
              <a:rPr lang="en-US"/>
              <a:t>Department of Mathematics/ICT - KMCE</a:t>
            </a:r>
            <a:endParaRPr lang="en-GB"/>
          </a:p>
        </p:txBody>
      </p:sp>
      <p:sp>
        <p:nvSpPr>
          <p:cNvPr id="1048832" name="Slide Number Placeholder 4"/>
          <p:cNvSpPr>
            <a:spLocks noGrp="1"/>
          </p:cNvSpPr>
          <p:nvPr>
            <p:ph type="sldNum" sz="quarter" idx="12"/>
          </p:nvPr>
        </p:nvSpPr>
        <p:spPr/>
        <p:txBody>
          <a:bodyPr/>
          <a:p>
            <a:fld id="{ED16614D-C76D-436E-898C-B0588749FA22}"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10" name="Title 1"/>
          <p:cNvSpPr>
            <a:spLocks noGrp="1"/>
          </p:cNvSpPr>
          <p:nvPr>
            <p:ph type="title"/>
          </p:nvPr>
        </p:nvSpPr>
        <p:spPr/>
        <p:txBody>
          <a:bodyPr/>
          <a:p>
            <a:r>
              <a:rPr b="1"/>
              <a:t>Teacher Design Teams (TDT)</a:t>
            </a:r>
          </a:p>
        </p:txBody>
      </p:sp>
      <p:sp>
        <p:nvSpPr>
          <p:cNvPr id="1048611" name="Content Placeholder 2"/>
          <p:cNvSpPr>
            <a:spLocks noGrp="1"/>
          </p:cNvSpPr>
          <p:nvPr>
            <p:ph idx="1"/>
          </p:nvPr>
        </p:nvSpPr>
        <p:spPr/>
        <p:txBody>
          <a:bodyPr>
            <a:normAutofit fontScale="96429" lnSpcReduction="10000"/>
          </a:bodyPr>
          <a:p>
            <a:r>
              <a:t>Definition: design teams can be defined as a group of individuals working collaboratively to design and develop ICT- based solutions to authentic pedagogical problem faced by teachers. Teacher design team promotes:</a:t>
            </a:r>
          </a:p>
          <a:p>
            <a:pPr>
              <a:buChar char="-"/>
            </a:pPr>
            <a:r>
              <a:rPr b="1"/>
              <a:t>Active learning </a:t>
            </a:r>
            <a:r>
              <a:t>(learn by doing, learn through problem solving processes)</a:t>
            </a:r>
          </a:p>
          <a:p>
            <a:pPr>
              <a:buChar char="-"/>
            </a:pPr>
            <a:r>
              <a:rPr b="1"/>
              <a:t>Local ownership </a:t>
            </a:r>
            <a:r>
              <a:t>(not just a consumer of technology)</a:t>
            </a:r>
          </a:p>
          <a:p>
            <a:pPr>
              <a:buChar char="-"/>
            </a:pPr>
            <a:r>
              <a:rPr b="1"/>
              <a:t>Collaboration</a:t>
            </a:r>
            <a:r>
              <a:t> (learn/teach each other, focus on practical problem from different perspectives)</a:t>
            </a:r>
          </a:p>
          <a:p>
            <a:pPr>
              <a:buChar char="-"/>
            </a:pPr>
            <a:r>
              <a:rPr b="1"/>
              <a:t>Sensitive</a:t>
            </a:r>
            <a:r>
              <a:t> to their subject matter and instructional goal</a:t>
            </a:r>
          </a:p>
        </p:txBody>
      </p:sp>
      <p:sp>
        <p:nvSpPr>
          <p:cNvPr id="1048612" name="Footer Placeholder 3"/>
          <p:cNvSpPr>
            <a:spLocks noGrp="1"/>
          </p:cNvSpPr>
          <p:nvPr>
            <p:ph type="ftr" sz="quarter" idx="11"/>
          </p:nvPr>
        </p:nvSpPr>
        <p:spPr/>
        <p:txBody>
          <a:bodyPr/>
          <a:p>
            <a:r>
              <a:rPr lang="en-US"/>
              <a:t>Department of Mathematics/ICT - KMCE</a:t>
            </a:r>
            <a:endParaRPr lang="en-GB"/>
          </a:p>
        </p:txBody>
      </p:sp>
      <p:sp>
        <p:nvSpPr>
          <p:cNvPr id="1048613" name="Slide Number Placeholder 4"/>
          <p:cNvSpPr>
            <a:spLocks noGrp="1"/>
          </p:cNvSpPr>
          <p:nvPr>
            <p:ph type="sldNum" sz="quarter" idx="12"/>
          </p:nvPr>
        </p:nvSpPr>
        <p:spPr/>
        <p:txBody>
          <a:bodyPr/>
          <a:p>
            <a:fld id="{ED16614D-C76D-436E-898C-B0588749FA22}" type="slidenum">
              <a:rPr lang="en-GB" smtClean="0"/>
              <a:t>6</a:t>
            </a:fld>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833" name="Title 1"/>
          <p:cNvSpPr>
            <a:spLocks noGrp="1"/>
          </p:cNvSpPr>
          <p:nvPr>
            <p:ph type="title"/>
          </p:nvPr>
        </p:nvSpPr>
        <p:spPr/>
        <p:txBody>
          <a:bodyPr/>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1981200" y="274643"/>
            <a:ext cx="8229600" cy="6583356"/>
          </a:xfrm>
        </p:spPr>
      </p:pic>
      <p:sp>
        <p:nvSpPr>
          <p:cNvPr id="1048834" name="Footer Placeholder 2"/>
          <p:cNvSpPr>
            <a:spLocks noGrp="1"/>
          </p:cNvSpPr>
          <p:nvPr>
            <p:ph type="ftr" sz="quarter" idx="11"/>
          </p:nvPr>
        </p:nvSpPr>
        <p:spPr/>
        <p:txBody>
          <a:bodyPr/>
          <a:p>
            <a:r>
              <a:rPr lang="en-US"/>
              <a:t>Department of Mathematics/ICT - KMCE</a:t>
            </a:r>
            <a:endParaRPr lang="en-GB"/>
          </a:p>
        </p:txBody>
      </p:sp>
      <p:sp>
        <p:nvSpPr>
          <p:cNvPr id="1048835" name="Slide Number Placeholder 4"/>
          <p:cNvSpPr>
            <a:spLocks noGrp="1"/>
          </p:cNvSpPr>
          <p:nvPr>
            <p:ph type="sldNum" sz="quarter" idx="12"/>
          </p:nvPr>
        </p:nvSpPr>
        <p:spPr/>
        <p:txBody>
          <a:bodyPr/>
          <a:p>
            <a:fld id="{ED16614D-C76D-436E-898C-B0588749FA22}"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836" name="Title 1"/>
          <p:cNvSpPr>
            <a:spLocks noGrp="1"/>
          </p:cNvSpPr>
          <p:nvPr>
            <p:ph type="title"/>
          </p:nvPr>
        </p:nvSpPr>
        <p:spPr/>
        <p:txBody>
          <a:bodyPr>
            <a:normAutofit/>
          </a:bodyPr>
          <a:p>
            <a:r>
              <a:t>How content can be organized in rapid prototyping</a:t>
            </a:r>
          </a:p>
        </p:txBody>
      </p:sp>
      <p:sp>
        <p:nvSpPr>
          <p:cNvPr id="1048837" name="Content Placeholder 2"/>
          <p:cNvSpPr>
            <a:spLocks noGrp="1"/>
          </p:cNvSpPr>
          <p:nvPr>
            <p:ph idx="1"/>
          </p:nvPr>
        </p:nvSpPr>
        <p:spPr/>
        <p:txBody>
          <a:bodyPr>
            <a:normAutofit fontScale="78571" lnSpcReduction="10000"/>
          </a:bodyPr>
          <a:p>
            <a:pPr indent="0" marL="0">
              <a:buNone/>
            </a:pPr>
            <a:r>
              <a:rPr b="1">
                <a:latin typeface="Times New Roman"/>
                <a:cs typeface="Times New Roman"/>
              </a:rPr>
              <a:t>Step 1 </a:t>
            </a:r>
            <a:r>
              <a:rPr>
                <a:latin typeface="Times New Roman"/>
                <a:cs typeface="Times New Roman"/>
              </a:rPr>
              <a:t>– Get attention: Grab attention by asking a relevant question on the subject or related to prior knowledge. Other ways to grab attention is by presenting a relevant fact, shock statement, image, video or important statistic.</a:t>
            </a:r>
          </a:p>
          <a:p>
            <a:pPr indent="0" marL="0">
              <a:buNone/>
            </a:pPr>
            <a:r>
              <a:rPr b="1">
                <a:latin typeface="Times New Roman"/>
                <a:cs typeface="Times New Roman"/>
              </a:rPr>
              <a:t>Step 2 </a:t>
            </a:r>
            <a:r>
              <a:rPr>
                <a:latin typeface="Times New Roman"/>
                <a:cs typeface="Times New Roman"/>
              </a:rPr>
              <a:t>– Set direction: Be clear about what you are going to cover and how it will benefit the learner.</a:t>
            </a:r>
          </a:p>
          <a:p>
            <a:pPr indent="0" marL="0">
              <a:buNone/>
            </a:pPr>
            <a:r>
              <a:rPr b="1">
                <a:latin typeface="Times New Roman"/>
                <a:cs typeface="Times New Roman"/>
              </a:rPr>
              <a:t>Step 3 </a:t>
            </a:r>
            <a:r>
              <a:rPr>
                <a:latin typeface="Times New Roman"/>
                <a:cs typeface="Times New Roman"/>
              </a:rPr>
              <a:t>– Present: Present all the relevant content concisely. In depth information should be added as attachments, additional resources or supplementary web links.</a:t>
            </a:r>
          </a:p>
          <a:p>
            <a:pPr indent="0" marL="0">
              <a:buNone/>
            </a:pPr>
            <a:r>
              <a:rPr b="1">
                <a:latin typeface="Times New Roman"/>
                <a:cs typeface="Times New Roman"/>
              </a:rPr>
              <a:t>Step 4 </a:t>
            </a:r>
            <a:r>
              <a:rPr>
                <a:latin typeface="Times New Roman"/>
                <a:cs typeface="Times New Roman"/>
              </a:rPr>
              <a:t>– Show and Try: Demonstrate the learning through example or case study how the knowledge should be used. Ask questions to check comprehension.</a:t>
            </a:r>
          </a:p>
          <a:p>
            <a:pPr indent="0" marL="0">
              <a:buNone/>
            </a:pPr>
            <a:r>
              <a:rPr b="1">
                <a:latin typeface="Times New Roman"/>
                <a:cs typeface="Times New Roman"/>
              </a:rPr>
              <a:t>Step 5 </a:t>
            </a:r>
            <a:r>
              <a:rPr>
                <a:latin typeface="Times New Roman"/>
                <a:cs typeface="Times New Roman"/>
              </a:rPr>
              <a:t>– Summarize: Give a clear wrap of the key information.</a:t>
            </a:r>
          </a:p>
          <a:p>
            <a:pPr indent="0" marL="0">
              <a:buNone/>
            </a:pPr>
            <a:r>
              <a:rPr b="1">
                <a:latin typeface="Times New Roman"/>
                <a:cs typeface="Times New Roman"/>
              </a:rPr>
              <a:t>Step 6 </a:t>
            </a:r>
            <a:r>
              <a:rPr>
                <a:latin typeface="Times New Roman"/>
                <a:cs typeface="Times New Roman"/>
              </a:rPr>
              <a:t>– Action and Support: Show what to do next and where to get more support.</a:t>
            </a:r>
          </a:p>
        </p:txBody>
      </p:sp>
      <p:sp>
        <p:nvSpPr>
          <p:cNvPr id="1048838" name="Footer Placeholder 3"/>
          <p:cNvSpPr>
            <a:spLocks noGrp="1"/>
          </p:cNvSpPr>
          <p:nvPr>
            <p:ph type="ftr" sz="quarter" idx="11"/>
          </p:nvPr>
        </p:nvSpPr>
        <p:spPr/>
        <p:txBody>
          <a:bodyPr/>
          <a:p>
            <a:r>
              <a:rPr lang="en-US"/>
              <a:t>Department of Mathematics/ICT - KMCE</a:t>
            </a:r>
            <a:endParaRPr lang="en-GB"/>
          </a:p>
        </p:txBody>
      </p:sp>
      <p:sp>
        <p:nvSpPr>
          <p:cNvPr id="1048839" name="Slide Number Placeholder 4"/>
          <p:cNvSpPr>
            <a:spLocks noGrp="1"/>
          </p:cNvSpPr>
          <p:nvPr>
            <p:ph type="sldNum" sz="quarter" idx="12"/>
          </p:nvPr>
        </p:nvSpPr>
        <p:spPr/>
        <p:txBody>
          <a:bodyPr/>
          <a:p>
            <a:fld id="{ED16614D-C76D-436E-898C-B0588749FA22}"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840" name="标题 1"/>
          <p:cNvSpPr>
            <a:spLocks noGrp="1"/>
          </p:cNvSpPr>
          <p:nvPr>
            <p:ph type="ctrTitle"/>
          </p:nvPr>
        </p:nvSpPr>
        <p:spPr>
          <a:xfrm>
            <a:off x="2153557" y="1160748"/>
            <a:ext cx="7830875" cy="3186349"/>
          </a:xfrm>
        </p:spPr>
        <p:txBody>
          <a:bodyPr>
            <a:noAutofit/>
          </a:bodyPr>
          <a:p>
            <a:br>
              <a:rPr sz="4050"/>
            </a:br>
            <a:br>
              <a:rPr sz="4050"/>
            </a:br>
            <a:r>
              <a:rPr sz="4050"/>
              <a:t>Integrating technology into the classroom / TPACK</a:t>
            </a:r>
          </a:p>
        </p:txBody>
      </p:sp>
      <p:sp>
        <p:nvSpPr>
          <p:cNvPr id="1048841" name="Footer Placeholder 2"/>
          <p:cNvSpPr>
            <a:spLocks noGrp="1"/>
          </p:cNvSpPr>
          <p:nvPr>
            <p:ph type="ftr" sz="quarter" idx="11"/>
          </p:nvPr>
        </p:nvSpPr>
        <p:spPr/>
        <p:txBody>
          <a:bodyPr/>
          <a:p>
            <a:r>
              <a:rPr lang="en-US"/>
              <a:t>Department of Mathematics/ICT - KMCE</a:t>
            </a:r>
            <a:endParaRPr dirty="0" lang="en-GB"/>
          </a:p>
        </p:txBody>
      </p:sp>
      <p:sp>
        <p:nvSpPr>
          <p:cNvPr id="1048842" name="Slide Number Placeholder 3"/>
          <p:cNvSpPr>
            <a:spLocks noGrp="1"/>
          </p:cNvSpPr>
          <p:nvPr>
            <p:ph type="sldNum" sz="quarter" idx="12"/>
          </p:nvPr>
        </p:nvSpPr>
        <p:spPr/>
        <p:txBody>
          <a:bodyPr/>
          <a:p>
            <a:fld id="{ED16614D-C76D-436E-898C-B0588749FA22}" type="slidenum">
              <a:rPr lang="en-GB" smtClean="0"/>
              <a:t>62</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56" presetSubtype="0">
                                  <p:stCondLst>
                                    <p:cond delay="0"/>
                                  </p:stCondLst>
                                  <p:iterate type="lt">
                                    <p:tmPct val="10000"/>
                                  </p:iterate>
                                  <p:childTnLst>
                                    <p:set>
                                      <p:cBhvr>
                                        <p:cTn dur="1" fill="hold" id="6">
                                          <p:stCondLst>
                                            <p:cond delay="0"/>
                                          </p:stCondLst>
                                        </p:cTn>
                                        <p:tgtEl>
                                          <p:spTgt spid="1048840"/>
                                        </p:tgtEl>
                                        <p:attrNameLst>
                                          <p:attrName>style.visibility</p:attrName>
                                        </p:attrNameLst>
                                      </p:cBhvr>
                                      <p:to>
                                        <p:strVal val="visible"/>
                                      </p:to>
                                    </p:set>
                                    <p:anim by="(-#ppt_w*2)" calcmode="lin" valueType="num">
                                      <p:cBhvr rctx="PPT">
                                        <p:cTn autoRev="1" dur="500" fill="hold" id="7">
                                          <p:stCondLst>
                                            <p:cond delay="0"/>
                                          </p:stCondLst>
                                        </p:cTn>
                                        <p:tgtEl>
                                          <p:spTgt spid="1048840"/>
                                        </p:tgtEl>
                                        <p:attrNameLst>
                                          <p:attrName>ppt_w</p:attrName>
                                        </p:attrNameLst>
                                      </p:cBhvr>
                                    </p:anim>
                                    <p:anim by="(#ppt_w*0.50)" calcmode="lin" valueType="num">
                                      <p:cBhvr>
                                        <p:cTn autoRev="1" decel="50000" dur="500" fill="hold" id="8">
                                          <p:stCondLst>
                                            <p:cond delay="0"/>
                                          </p:stCondLst>
                                        </p:cTn>
                                        <p:tgtEl>
                                          <p:spTgt spid="1048840"/>
                                        </p:tgtEl>
                                        <p:attrNameLst>
                                          <p:attrName>ppt_x</p:attrName>
                                        </p:attrNameLst>
                                      </p:cBhvr>
                                    </p:anim>
                                    <p:anim calcmode="lin" from="(-#ppt_h/2)" to="(#ppt_y)" valueType="num">
                                      <p:cBhvr>
                                        <p:cTn dur="1000" fill="hold" id="9">
                                          <p:stCondLst>
                                            <p:cond delay="0"/>
                                          </p:stCondLst>
                                        </p:cTn>
                                        <p:tgtEl>
                                          <p:spTgt spid="1048840"/>
                                        </p:tgtEl>
                                        <p:attrNameLst>
                                          <p:attrName>ppt_y</p:attrName>
                                        </p:attrNameLst>
                                      </p:cBhvr>
                                    </p:anim>
                                    <p:animRot by="21600000">
                                      <p:cBhvr>
                                        <p:cTn dur="1000" fill="hold" id="10">
                                          <p:stCondLst>
                                            <p:cond delay="0"/>
                                          </p:stCondLst>
                                        </p:cTn>
                                        <p:tgtEl>
                                          <p:spTgt spid="10488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846" name="Title 2"/>
          <p:cNvSpPr>
            <a:spLocks noGrp="1"/>
          </p:cNvSpPr>
          <p:nvPr>
            <p:ph type="title"/>
          </p:nvPr>
        </p:nvSpPr>
        <p:spPr/>
        <p:txBody>
          <a:bodyPr/>
          <a:p>
            <a:r>
              <a:t>Objectives</a:t>
            </a:r>
          </a:p>
        </p:txBody>
      </p:sp>
      <p:sp>
        <p:nvSpPr>
          <p:cNvPr id="1048847" name="Content Placeholder 1"/>
          <p:cNvSpPr>
            <a:spLocks noGrp="1"/>
          </p:cNvSpPr>
          <p:nvPr>
            <p:ph idx="1"/>
          </p:nvPr>
        </p:nvSpPr>
        <p:spPr>
          <a:xfrm>
            <a:off x="3009900" y="2250282"/>
            <a:ext cx="6172200" cy="3394467"/>
          </a:xfrm>
        </p:spPr>
        <p:txBody>
          <a:bodyPr>
            <a:normAutofit/>
          </a:bodyPr>
          <a:p>
            <a:pPr indent="0" marL="0">
              <a:buNone/>
            </a:pPr>
            <a:r>
              <a:t>By the end of the unit, students would be able to;</a:t>
            </a:r>
          </a:p>
          <a:p>
            <a:r>
              <a:t>describe the situation of teaching in Ghana with ICT</a:t>
            </a:r>
          </a:p>
          <a:p>
            <a:r>
              <a:t>explain TPACK</a:t>
            </a:r>
          </a:p>
          <a:p>
            <a:r>
              <a:t>develop a lesson plan using TPACK</a:t>
            </a:r>
          </a:p>
        </p:txBody>
      </p:sp>
      <p:sp>
        <p:nvSpPr>
          <p:cNvPr id="1048848" name="Footer Placeholder 1"/>
          <p:cNvSpPr>
            <a:spLocks noGrp="1"/>
          </p:cNvSpPr>
          <p:nvPr>
            <p:ph type="ftr" sz="quarter" idx="11"/>
          </p:nvPr>
        </p:nvSpPr>
        <p:spPr/>
        <p:txBody>
          <a:bodyPr/>
          <a:p>
            <a:r>
              <a:rPr lang="en-US"/>
              <a:t>Department of Mathematics/ICT - KMCE</a:t>
            </a:r>
            <a:endParaRPr lang="en-GB"/>
          </a:p>
        </p:txBody>
      </p:sp>
      <p:sp>
        <p:nvSpPr>
          <p:cNvPr id="1048849" name="Slide Number Placeholder 3"/>
          <p:cNvSpPr>
            <a:spLocks noGrp="1"/>
          </p:cNvSpPr>
          <p:nvPr>
            <p:ph type="sldNum" sz="quarter" idx="12"/>
          </p:nvPr>
        </p:nvSpPr>
        <p:spPr/>
        <p:txBody>
          <a:bodyPr/>
          <a:p>
            <a:fld id="{ED16614D-C76D-436E-898C-B0588749FA22}"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850" name="Content Placeholder 1"/>
          <p:cNvSpPr>
            <a:spLocks noGrp="1"/>
          </p:cNvSpPr>
          <p:nvPr>
            <p:ph idx="1"/>
          </p:nvPr>
        </p:nvSpPr>
        <p:spPr/>
        <p:txBody>
          <a:bodyPr/>
          <a:p>
            <a:r>
              <a:rPr sz="3000"/>
              <a:t>“If we teach today as we taught yesterday, then we rob our children of tomorrow”</a:t>
            </a:r>
          </a:p>
          <a:p>
            <a:endParaRPr sz="3000"/>
          </a:p>
          <a:p>
            <a:endParaRPr sz="3000"/>
          </a:p>
          <a:p>
            <a:pPr algn="ctr">
              <a:buNone/>
            </a:pPr>
            <a:r>
              <a:rPr sz="1800"/>
              <a:t>John Dewey</a:t>
            </a:r>
          </a:p>
        </p:txBody>
      </p:sp>
      <p:sp>
        <p:nvSpPr>
          <p:cNvPr id="1048851" name="Footer Placeholder 1"/>
          <p:cNvSpPr>
            <a:spLocks noGrp="1"/>
          </p:cNvSpPr>
          <p:nvPr>
            <p:ph type="ftr" sz="quarter" idx="11"/>
          </p:nvPr>
        </p:nvSpPr>
        <p:spPr/>
        <p:txBody>
          <a:bodyPr/>
          <a:p>
            <a:r>
              <a:rPr lang="en-US"/>
              <a:t>Department of Mathematics/ICT - KMCE</a:t>
            </a:r>
            <a:endParaRPr lang="en-GB"/>
          </a:p>
        </p:txBody>
      </p:sp>
      <p:sp>
        <p:nvSpPr>
          <p:cNvPr id="1048852" name="Slide Number Placeholder 2"/>
          <p:cNvSpPr>
            <a:spLocks noGrp="1"/>
          </p:cNvSpPr>
          <p:nvPr>
            <p:ph type="sldNum" sz="quarter" idx="12"/>
          </p:nvPr>
        </p:nvSpPr>
        <p:spPr/>
        <p:txBody>
          <a:bodyPr/>
          <a:p>
            <a:fld id="{ED16614D-C76D-436E-898C-B0588749FA22}"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853" name="Content Placeholder 1"/>
          <p:cNvSpPr>
            <a:spLocks noGrp="1"/>
          </p:cNvSpPr>
          <p:nvPr>
            <p:ph idx="1"/>
          </p:nvPr>
        </p:nvSpPr>
        <p:spPr>
          <a:xfrm>
            <a:off x="3009900" y="2771775"/>
            <a:ext cx="6172200" cy="1996678"/>
          </a:xfrm>
        </p:spPr>
        <p:txBody>
          <a:bodyPr>
            <a:normAutofit fontScale="81818" lnSpcReduction="10000"/>
          </a:bodyPr>
          <a:p>
            <a:pPr algn="ctr">
              <a:buNone/>
            </a:pPr>
            <a:r>
              <a:rPr sz="4950"/>
              <a:t>Ask yourself this question:</a:t>
            </a:r>
          </a:p>
          <a:p>
            <a:pPr algn="ctr">
              <a:buNone/>
            </a:pPr>
            <a:r>
              <a:rPr sz="4950"/>
              <a:t>HOW DO WE TEACH IN GHANA?</a:t>
            </a:r>
          </a:p>
        </p:txBody>
      </p:sp>
      <p:sp>
        <p:nvSpPr>
          <p:cNvPr id="1048854" name="Footer Placeholder 1"/>
          <p:cNvSpPr>
            <a:spLocks noGrp="1"/>
          </p:cNvSpPr>
          <p:nvPr>
            <p:ph type="ftr" sz="quarter" idx="11"/>
          </p:nvPr>
        </p:nvSpPr>
        <p:spPr/>
        <p:txBody>
          <a:bodyPr/>
          <a:p>
            <a:r>
              <a:rPr lang="en-US"/>
              <a:t>Department of Mathematics/ICT - KMCE</a:t>
            </a:r>
            <a:endParaRPr lang="en-GB"/>
          </a:p>
        </p:txBody>
      </p:sp>
      <p:sp>
        <p:nvSpPr>
          <p:cNvPr id="1048855" name="Slide Number Placeholder 2"/>
          <p:cNvSpPr>
            <a:spLocks noGrp="1"/>
          </p:cNvSpPr>
          <p:nvPr>
            <p:ph type="sldNum" sz="quarter" idx="12"/>
          </p:nvPr>
        </p:nvSpPr>
        <p:spPr/>
        <p:txBody>
          <a:bodyPr/>
          <a:p>
            <a:fld id="{ED16614D-C76D-436E-898C-B0588749FA22}"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856" name="Rectangle 2"/>
          <p:cNvSpPr>
            <a:spLocks noGrp="1" noChangeArrowheads="1"/>
          </p:cNvSpPr>
          <p:nvPr>
            <p:ph type="title"/>
          </p:nvPr>
        </p:nvSpPr>
        <p:spPr>
          <a:xfrm>
            <a:off x="3509991" y="964392"/>
            <a:ext cx="5854303" cy="857250"/>
          </a:xfrm>
        </p:spPr>
        <p:txBody>
          <a:bodyPr/>
          <a:p>
            <a:r>
              <a:rPr>
                <a:solidFill>
                  <a:schemeClr val="tx1">
                    <a:lumMod val="75000"/>
                    <a:lumOff val="25000"/>
                  </a:schemeClr>
                </a:solidFill>
              </a:rPr>
              <a:t>Teaching in Ghana</a:t>
            </a:r>
          </a:p>
        </p:txBody>
      </p:sp>
      <p:sp>
        <p:nvSpPr>
          <p:cNvPr id="1048857" name="Rectangle 3"/>
          <p:cNvSpPr>
            <a:spLocks noGrp="1" noChangeArrowheads="1"/>
          </p:cNvSpPr>
          <p:nvPr>
            <p:ph idx="1"/>
          </p:nvPr>
        </p:nvSpPr>
        <p:spPr>
          <a:xfrm>
            <a:off x="2057395" y="1821657"/>
            <a:ext cx="8153404" cy="4019545"/>
          </a:xfrm>
        </p:spPr>
        <p:txBody>
          <a:bodyPr rtlCol="0">
            <a:normAutofit fontScale="85185" lnSpcReduction="20000"/>
          </a:bodyPr>
          <a:p>
            <a:pPr indent="-68577" marL="68577">
              <a:buNone/>
            </a:pPr>
          </a:p>
          <a:p>
            <a:pPr indent="-68577" marL="68577">
              <a:buFont typeface="Wingdings 3"/>
              <a:buChar char=""/>
            </a:pPr>
            <a:r>
              <a:rPr sz="2100">
                <a:solidFill>
                  <a:schemeClr val="tx1">
                    <a:lumMod val="75000"/>
                    <a:lumOff val="25000"/>
                  </a:schemeClr>
                </a:solidFill>
                <a:latin typeface="Times New Roman"/>
                <a:cs typeface="Times New Roman"/>
              </a:rPr>
              <a:t>Traditional teaching methods (teacher-centered approach dominates</a:t>
            </a:r>
          </a:p>
          <a:p>
            <a:pPr indent="-68577" marL="68577">
              <a:buFont typeface="Wingdings 3"/>
              <a:buChar char=""/>
            </a:pPr>
            <a:r>
              <a:rPr sz="2100">
                <a:solidFill>
                  <a:schemeClr val="tx1">
                    <a:lumMod val="75000"/>
                    <a:lumOff val="25000"/>
                  </a:schemeClr>
                </a:solidFill>
                <a:latin typeface="Times New Roman"/>
                <a:cs typeface="Times New Roman"/>
              </a:rPr>
              <a:t> Teachers do all the talking, students listen and write a lot of notes</a:t>
            </a:r>
          </a:p>
          <a:p>
            <a:pPr indent="-68577" marL="68577">
              <a:buFont typeface="Wingdings 3"/>
              <a:buChar char=""/>
            </a:pPr>
            <a:r>
              <a:rPr sz="2100">
                <a:solidFill>
                  <a:schemeClr val="tx1">
                    <a:lumMod val="75000"/>
                    <a:lumOff val="25000"/>
                  </a:schemeClr>
                </a:solidFill>
                <a:latin typeface="Times New Roman"/>
                <a:cs typeface="Times New Roman"/>
              </a:rPr>
              <a:t> Teacher questions requiring recall of facts</a:t>
            </a:r>
          </a:p>
          <a:p>
            <a:pPr indent="-68577" marL="68577">
              <a:buFont typeface="Wingdings 3"/>
              <a:buChar char=""/>
            </a:pPr>
            <a:r>
              <a:rPr sz="2100">
                <a:solidFill>
                  <a:schemeClr val="tx1">
                    <a:lumMod val="75000"/>
                    <a:lumOff val="25000"/>
                  </a:schemeClr>
                </a:solidFill>
                <a:latin typeface="Times New Roman"/>
                <a:cs typeface="Times New Roman"/>
              </a:rPr>
              <a:t>  Heavy emphasis on assessment</a:t>
            </a:r>
          </a:p>
          <a:p>
            <a:pPr indent="-68577" marL="68577">
              <a:buFont typeface="Wingdings 3"/>
              <a:buChar char=""/>
            </a:pPr>
            <a:r>
              <a:rPr sz="2100">
                <a:solidFill>
                  <a:schemeClr val="tx1">
                    <a:lumMod val="75000"/>
                    <a:lumOff val="25000"/>
                  </a:schemeClr>
                </a:solidFill>
                <a:latin typeface="Times New Roman"/>
                <a:cs typeface="Times New Roman"/>
              </a:rPr>
              <a:t>  Students do not take active participation (Hardly any hands-on activities) </a:t>
            </a:r>
          </a:p>
          <a:p>
            <a:pPr indent="-68577" marL="68577">
              <a:buFont typeface="Wingdings 3"/>
              <a:buChar char=""/>
            </a:pPr>
            <a:endParaRPr sz="2100">
              <a:solidFill>
                <a:schemeClr val="tx1">
                  <a:lumMod val="75000"/>
                  <a:lumOff val="25000"/>
                </a:schemeClr>
              </a:solidFill>
              <a:latin typeface="Times New Roman"/>
              <a:cs typeface="Times New Roman"/>
            </a:endParaRPr>
          </a:p>
          <a:p>
            <a:pPr indent="-68577" marL="68577">
              <a:buNone/>
            </a:pPr>
            <a:endParaRPr sz="2100">
              <a:solidFill>
                <a:schemeClr val="tx1">
                  <a:lumMod val="75000"/>
                  <a:lumOff val="25000"/>
                </a:schemeClr>
              </a:solidFill>
              <a:latin typeface="Times New Roman"/>
              <a:cs typeface="Times New Roman"/>
            </a:endParaRPr>
          </a:p>
          <a:p>
            <a:pPr indent="-68577" marL="68577">
              <a:buFont typeface="Wingdings 3"/>
              <a:buChar char=""/>
            </a:pPr>
            <a:endParaRPr sz="2100">
              <a:solidFill>
                <a:schemeClr val="tx1">
                  <a:lumMod val="75000"/>
                  <a:lumOff val="25000"/>
                </a:schemeClr>
              </a:solidFill>
              <a:latin typeface="Times New Roman"/>
              <a:cs typeface="Times New Roman"/>
            </a:endParaRPr>
          </a:p>
          <a:p>
            <a:pPr algn="r" indent="-68577" marL="68577">
              <a:buNone/>
            </a:pPr>
            <a:r>
              <a:rPr b="1" sz="1350">
                <a:solidFill>
                  <a:schemeClr val="tx1">
                    <a:lumMod val="75000"/>
                    <a:lumOff val="25000"/>
                  </a:schemeClr>
                </a:solidFill>
              </a:rPr>
              <a:t>                                                                           </a:t>
            </a:r>
          </a:p>
          <a:p>
            <a:pPr indent="-68577" marL="68577">
              <a:buFont typeface="Wingdings 3"/>
              <a:buChar char=""/>
            </a:pPr>
            <a:endParaRPr b="1" sz="1350">
              <a:solidFill>
                <a:schemeClr val="tx1">
                  <a:lumMod val="75000"/>
                  <a:lumOff val="25000"/>
                </a:schemeClr>
              </a:solidFill>
            </a:endParaRPr>
          </a:p>
          <a:p>
            <a:pPr indent="-68577" marL="68577">
              <a:buFont typeface="Wingdings 3"/>
              <a:buChar char=""/>
            </a:pPr>
            <a:endParaRPr b="1" sz="1350">
              <a:solidFill>
                <a:schemeClr val="tx1">
                  <a:lumMod val="75000"/>
                  <a:lumOff val="25000"/>
                </a:schemeClr>
              </a:solidFill>
            </a:endParaRPr>
          </a:p>
        </p:txBody>
      </p:sp>
      <p:sp>
        <p:nvSpPr>
          <p:cNvPr id="1048858" name="Slide Number Placeholder 5"/>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14313" marL="557213">
              <a:defRPr>
                <a:solidFill>
                  <a:schemeClr val="tx1"/>
                </a:solidFill>
                <a:latin typeface="Arial" panose="020B0604020202020204" pitchFamily="34" charset="0"/>
                <a:cs typeface="Arial" panose="020B0604020202020204" pitchFamily="34" charset="0"/>
              </a:defRPr>
            </a:lvl2pPr>
            <a:lvl3pPr indent="-171450" marL="857250">
              <a:defRPr>
                <a:solidFill>
                  <a:schemeClr val="tx1"/>
                </a:solidFill>
                <a:latin typeface="Arial" panose="020B0604020202020204" pitchFamily="34" charset="0"/>
                <a:cs typeface="Arial" panose="020B0604020202020204" pitchFamily="34" charset="0"/>
              </a:defRPr>
            </a:lvl3pPr>
            <a:lvl4pPr indent="-171450" marL="1200150">
              <a:defRPr>
                <a:solidFill>
                  <a:schemeClr val="tx1"/>
                </a:solidFill>
                <a:latin typeface="Arial" panose="020B0604020202020204" pitchFamily="34" charset="0"/>
                <a:cs typeface="Arial" panose="020B0604020202020204" pitchFamily="34" charset="0"/>
              </a:defRPr>
            </a:lvl4pPr>
            <a:lvl5pPr indent="-171450" marL="1543050">
              <a:defRPr>
                <a:solidFill>
                  <a:schemeClr val="tx1"/>
                </a:solidFill>
                <a:latin typeface="Arial" panose="020B0604020202020204" pitchFamily="34" charset="0"/>
                <a:cs typeface="Arial" panose="020B0604020202020204" pitchFamily="34" charset="0"/>
              </a:defRPr>
            </a:lvl5pPr>
            <a:lvl6pPr eaLnBrk="0" fontAlgn="base" hangingPunct="0" indent="-171450" marL="188595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171450" marL="222885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171450" marL="257175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171450" marL="291465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a:solidFill>
                  <a:srgbClr val="898989"/>
                </a:solidFill>
                <a:latin typeface="Calibri"/>
              </a:rPr>
              <a:t>65</a:t>
            </a:r>
          </a:p>
        </p:txBody>
      </p:sp>
      <p:sp>
        <p:nvSpPr>
          <p:cNvPr id="1048859" name="Footer Placeholder 1"/>
          <p:cNvSpPr>
            <a:spLocks noGrp="1"/>
          </p:cNvSpPr>
          <p:nvPr>
            <p:ph type="ftr" sz="quarter" idx="11"/>
          </p:nvPr>
        </p:nvSpPr>
        <p:spPr/>
        <p:txBody>
          <a:bodyPr/>
          <a:p>
            <a:r>
              <a:rPr lang="en-US"/>
              <a:t>Department of Mathematics/ICT - KMCE</a:t>
            </a:r>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863" name="Title 2"/>
          <p:cNvSpPr>
            <a:spLocks noGrp="1"/>
          </p:cNvSpPr>
          <p:nvPr>
            <p:ph type="title"/>
          </p:nvPr>
        </p:nvSpPr>
        <p:spPr/>
        <p:txBody>
          <a:bodyPr/>
          <a:p>
            <a:r>
              <a:t>What ICT can provide</a:t>
            </a:r>
          </a:p>
        </p:txBody>
      </p:sp>
      <p:sp>
        <p:nvSpPr>
          <p:cNvPr id="1048864" name="Content Placeholder 1"/>
          <p:cNvSpPr>
            <a:spLocks noGrp="1"/>
          </p:cNvSpPr>
          <p:nvPr>
            <p:ph idx="1"/>
          </p:nvPr>
        </p:nvSpPr>
        <p:spPr/>
        <p:txBody>
          <a:bodyPr>
            <a:normAutofit/>
          </a:bodyPr>
          <a:p>
            <a:r>
              <a:rPr>
                <a:latin typeface="Times New Roman"/>
                <a:cs typeface="Times New Roman"/>
              </a:rPr>
              <a:t>Research shows teaching with non-linguistic activities (graphic organizers, mental images &amp; movement) helps improve students’ understanding of concepts.</a:t>
            </a:r>
          </a:p>
          <a:p>
            <a:endParaRPr>
              <a:latin typeface="Times New Roman"/>
              <a:cs typeface="Times New Roman"/>
            </a:endParaRPr>
          </a:p>
          <a:p>
            <a:r>
              <a:rPr>
                <a:latin typeface="Times New Roman"/>
                <a:cs typeface="Times New Roman"/>
              </a:rPr>
              <a:t>Research concludes cooperative group work leads to learning gains and higher student achievement. This interaction leads to more learning and great content retention.</a:t>
            </a:r>
          </a:p>
        </p:txBody>
      </p:sp>
      <p:sp>
        <p:nvSpPr>
          <p:cNvPr id="1048865" name="Footer Placeholder 1"/>
          <p:cNvSpPr>
            <a:spLocks noGrp="1"/>
          </p:cNvSpPr>
          <p:nvPr>
            <p:ph type="ftr" sz="quarter" idx="11"/>
          </p:nvPr>
        </p:nvSpPr>
        <p:spPr/>
        <p:txBody>
          <a:bodyPr/>
          <a:p>
            <a:r>
              <a:rPr lang="en-US"/>
              <a:t>Department of Mathematics/ICT - KMCE</a:t>
            </a:r>
            <a:endParaRPr lang="en-GB"/>
          </a:p>
        </p:txBody>
      </p:sp>
      <p:sp>
        <p:nvSpPr>
          <p:cNvPr id="1048866" name="Slide Number Placeholder 3"/>
          <p:cNvSpPr>
            <a:spLocks noGrp="1"/>
          </p:cNvSpPr>
          <p:nvPr>
            <p:ph type="sldNum" sz="quarter" idx="12"/>
          </p:nvPr>
        </p:nvSpPr>
        <p:spPr/>
        <p:txBody>
          <a:bodyPr/>
          <a:p>
            <a:fld id="{ED16614D-C76D-436E-898C-B0588749FA22}"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867" name="Rectangle 2"/>
          <p:cNvSpPr>
            <a:spLocks noGrp="1" noChangeArrowheads="1"/>
          </p:cNvSpPr>
          <p:nvPr>
            <p:ph type="title"/>
          </p:nvPr>
        </p:nvSpPr>
        <p:spPr/>
        <p:txBody>
          <a:bodyPr/>
          <a:p>
            <a:r>
              <a:rPr dirty="0">
                <a:solidFill>
                  <a:schemeClr val="tx1">
                    <a:lumMod val="75000"/>
                    <a:lumOff val="25000"/>
                  </a:schemeClr>
                </a:solidFill>
              </a:rPr>
              <a:t>  ICT </a:t>
            </a:r>
            <a:r>
              <a:rPr dirty="0" lang="en-US">
                <a:solidFill>
                  <a:schemeClr val="tx1">
                    <a:lumMod val="75000"/>
                    <a:lumOff val="25000"/>
                  </a:schemeClr>
                </a:solidFill>
              </a:rPr>
              <a:t>Education</a:t>
            </a:r>
            <a:r>
              <a:rPr dirty="0">
                <a:solidFill>
                  <a:schemeClr val="tx1">
                    <a:lumMod val="75000"/>
                    <a:lumOff val="25000"/>
                  </a:schemeClr>
                </a:solidFill>
              </a:rPr>
              <a:t> in Ghana </a:t>
            </a:r>
          </a:p>
        </p:txBody>
      </p:sp>
      <p:sp>
        <p:nvSpPr>
          <p:cNvPr id="1048868" name="Rectangle 3"/>
          <p:cNvSpPr>
            <a:spLocks noGrp="1"/>
          </p:cNvSpPr>
          <p:nvPr>
            <p:ph idx="1"/>
          </p:nvPr>
        </p:nvSpPr>
        <p:spPr/>
        <p:txBody>
          <a:bodyPr/>
          <a:p>
            <a:r>
              <a:rPr>
                <a:latin typeface="Times New Roman"/>
                <a:cs typeface="Times New Roman"/>
              </a:rPr>
              <a:t>Even though studies from all over the world  have shown the potential of ICT to enhance teaching and learning</a:t>
            </a:r>
          </a:p>
          <a:p>
            <a:pPr>
              <a:buNone/>
            </a:pPr>
            <a:endParaRPr>
              <a:latin typeface="Times New Roman"/>
              <a:cs typeface="Times New Roman"/>
            </a:endParaRPr>
          </a:p>
          <a:p>
            <a:r>
              <a:rPr>
                <a:latin typeface="Times New Roman"/>
                <a:cs typeface="Times New Roman"/>
              </a:rPr>
              <a:t>Limited or no  ICT integration in our context</a:t>
            </a:r>
          </a:p>
          <a:p>
            <a:endParaRPr>
              <a:latin typeface="Times New Roman"/>
              <a:cs typeface="Times New Roman"/>
            </a:endParaRPr>
          </a:p>
          <a:p>
            <a:r>
              <a:rPr>
                <a:latin typeface="Times New Roman"/>
                <a:cs typeface="Times New Roman"/>
              </a:rPr>
              <a:t>Stand alone technology courses (at best)</a:t>
            </a:r>
          </a:p>
        </p:txBody>
      </p:sp>
      <p:sp>
        <p:nvSpPr>
          <p:cNvPr id="1048869" name="Slide Number Placeholder 8"/>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14313" marL="557213">
              <a:defRPr>
                <a:solidFill>
                  <a:schemeClr val="tx1"/>
                </a:solidFill>
                <a:latin typeface="Arial" panose="020B0604020202020204" pitchFamily="34" charset="0"/>
                <a:cs typeface="Arial" panose="020B0604020202020204" pitchFamily="34" charset="0"/>
              </a:defRPr>
            </a:lvl2pPr>
            <a:lvl3pPr indent="-171450" marL="857250">
              <a:defRPr>
                <a:solidFill>
                  <a:schemeClr val="tx1"/>
                </a:solidFill>
                <a:latin typeface="Arial" panose="020B0604020202020204" pitchFamily="34" charset="0"/>
                <a:cs typeface="Arial" panose="020B0604020202020204" pitchFamily="34" charset="0"/>
              </a:defRPr>
            </a:lvl3pPr>
            <a:lvl4pPr indent="-171450" marL="1200150">
              <a:defRPr>
                <a:solidFill>
                  <a:schemeClr val="tx1"/>
                </a:solidFill>
                <a:latin typeface="Arial" panose="020B0604020202020204" pitchFamily="34" charset="0"/>
                <a:cs typeface="Arial" panose="020B0604020202020204" pitchFamily="34" charset="0"/>
              </a:defRPr>
            </a:lvl4pPr>
            <a:lvl5pPr indent="-171450" marL="1543050">
              <a:defRPr>
                <a:solidFill>
                  <a:schemeClr val="tx1"/>
                </a:solidFill>
                <a:latin typeface="Arial" panose="020B0604020202020204" pitchFamily="34" charset="0"/>
                <a:cs typeface="Arial" panose="020B0604020202020204" pitchFamily="34" charset="0"/>
              </a:defRPr>
            </a:lvl5pPr>
            <a:lvl6pPr eaLnBrk="0" fontAlgn="base" hangingPunct="0" indent="-171450" marL="188595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171450" marL="222885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171450" marL="257175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171450" marL="291465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a:solidFill>
                  <a:srgbClr val="898989"/>
                </a:solidFill>
                <a:latin typeface="Calibri"/>
              </a:rPr>
              <a:t>67</a:t>
            </a:r>
          </a:p>
        </p:txBody>
      </p:sp>
      <p:sp>
        <p:nvSpPr>
          <p:cNvPr id="1048870" name="Footer Placeholder 1"/>
          <p:cNvSpPr>
            <a:spLocks noGrp="1"/>
          </p:cNvSpPr>
          <p:nvPr>
            <p:ph type="ftr" sz="quarter" idx="11"/>
          </p:nvPr>
        </p:nvSpPr>
        <p:spPr/>
        <p:txBody>
          <a:bodyPr/>
          <a:p>
            <a:r>
              <a:rPr lang="en-US"/>
              <a:t>Department of Mathematics/ICT - KMCE</a:t>
            </a:r>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1" presetSubtype="0">
                                  <p:stCondLst>
                                    <p:cond delay="0"/>
                                  </p:stCondLst>
                                  <p:childTnLst>
                                    <p:set>
                                      <p:cBhvr>
                                        <p:cTn dur="1" fill="hold" id="6">
                                          <p:stCondLst>
                                            <p:cond delay="0"/>
                                          </p:stCondLst>
                                        </p:cTn>
                                        <p:tgtEl>
                                          <p:spTgt spid="1048867"/>
                                        </p:tgtEl>
                                        <p:attrNameLst>
                                          <p:attrName>style.visibility</p:attrName>
                                        </p:attrNameLst>
                                      </p:cBhvr>
                                      <p:to>
                                        <p:strVal val="visible"/>
                                      </p:to>
                                    </p:set>
                                  </p:childTnLst>
                                </p:cTn>
                              </p:par>
                            </p:childTnLst>
                          </p:cTn>
                        </p:par>
                        <p:par>
                          <p:cTn fill="hold" id="7" nodeType="afterGroup">
                            <p:stCondLst>
                              <p:cond delay="0"/>
                            </p:stCondLst>
                            <p:childTnLst>
                              <p:par>
                                <p:cTn fill="hold" grpId="0" id="8" nodeType="afterEffect" presetClass="entr" presetID="1" presetSubtype="0">
                                  <p:stCondLst>
                                    <p:cond delay="500"/>
                                  </p:stCondLst>
                                  <p:childTnLst>
                                    <p:set>
                                      <p:cBhvr>
                                        <p:cTn dur="1" fill="hold" id="9">
                                          <p:stCondLst>
                                            <p:cond delay="0"/>
                                          </p:stCondLst>
                                        </p:cTn>
                                        <p:tgtEl>
                                          <p:spTgt spid="1048868">
                                            <p:txEl>
                                              <p:pRg st="0" end="0"/>
                                            </p:txEl>
                                          </p:spTgt>
                                        </p:tgtEl>
                                        <p:attrNameLst>
                                          <p:attrName>style.visibility</p:attrName>
                                        </p:attrNameLst>
                                      </p:cBhvr>
                                      <p:to>
                                        <p:strVal val="visible"/>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1" presetSubtype="0">
                                  <p:stCondLst>
                                    <p:cond delay="0"/>
                                  </p:stCondLst>
                                  <p:childTnLst>
                                    <p:set>
                                      <p:cBhvr>
                                        <p:cTn dur="1" fill="hold" id="13">
                                          <p:stCondLst>
                                            <p:cond delay="0"/>
                                          </p:stCondLst>
                                        </p:cTn>
                                        <p:tgtEl>
                                          <p:spTgt spid="1048868">
                                            <p:txEl>
                                              <p:pRg st="2" end="2"/>
                                            </p:txEl>
                                          </p:spTgt>
                                        </p:tgtEl>
                                        <p:attrNameLst>
                                          <p:attrName>style.visibility</p:attrName>
                                        </p:attrNameLst>
                                      </p:cBhvr>
                                      <p:to>
                                        <p:strVal val="visible"/>
                                      </p:to>
                                    </p:set>
                                  </p:childTnLst>
                                </p:cTn>
                              </p:par>
                            </p:childTnLst>
                          </p:cTn>
                        </p:par>
                        <p:par>
                          <p:cTn fill="hold" id="14" nodeType="afterGroup">
                            <p:stCondLst>
                              <p:cond delay="0"/>
                            </p:stCondLst>
                            <p:childTnLst>
                              <p:par>
                                <p:cTn fill="hold" grpId="0" id="15" nodeType="afterEffect" presetClass="entr" presetID="1" presetSubtype="0">
                                  <p:stCondLst>
                                    <p:cond delay="500"/>
                                  </p:stCondLst>
                                  <p:childTnLst>
                                    <p:set>
                                      <p:cBhvr>
                                        <p:cTn dur="1" fill="hold" id="16">
                                          <p:stCondLst>
                                            <p:cond delay="0"/>
                                          </p:stCondLst>
                                        </p:cTn>
                                        <p:tgtEl>
                                          <p:spTgt spid="10488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8"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871" name="Freeform 3"/>
          <p:cNvSpPr/>
          <p:nvPr/>
        </p:nvSpPr>
        <p:spPr>
          <a:xfrm>
            <a:off x="2057396" y="857250"/>
            <a:ext cx="8077195" cy="51435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872" name="TextBox 1"/>
          <p:cNvSpPr txBox="1"/>
          <p:nvPr/>
        </p:nvSpPr>
        <p:spPr>
          <a:xfrm>
            <a:off x="3076580" y="1390646"/>
            <a:ext cx="6075061" cy="2405783"/>
          </a:xfrm>
          <a:prstGeom prst="rect"/>
          <a:noFill/>
        </p:spPr>
        <p:txBody>
          <a:bodyPr lIns="0" rIns="0" tIns="0" wrap="none">
            <a:spAutoFit/>
          </a:bodyPr>
          <a:p>
            <a:pPr>
              <a:lnSpc>
                <a:spcPts val="3300"/>
              </a:lnSpc>
            </a:pPr>
            <a:r>
              <a:rPr sz="1350">
                <a:solidFill>
                  <a:srgbClr val="000000"/>
                </a:solidFill>
                <a:latin typeface="Calibri"/>
              </a:rPr>
              <a:t>		</a:t>
            </a:r>
            <a:r>
              <a:rPr sz="3305">
                <a:solidFill>
                  <a:srgbClr val="000000"/>
                </a:solidFill>
                <a:latin typeface="Times New Roman"/>
                <a:cs typeface="Times New Roman"/>
              </a:rPr>
              <a:t>Class Discussion (3 mins)</a:t>
            </a:r>
          </a:p>
          <a:p>
            <a:pPr>
              <a:lnSpc>
                <a:spcPts val="750"/>
              </a:lnSpc>
            </a:pPr>
            <a:endParaRPr sz="3305">
              <a:solidFill>
                <a:srgbClr val="000000"/>
              </a:solidFill>
              <a:latin typeface="Times New Roman"/>
              <a:cs typeface="Times New Roman"/>
            </a:endParaRPr>
          </a:p>
          <a:p>
            <a:pPr>
              <a:lnSpc>
                <a:spcPts val="750"/>
              </a:lnSpc>
            </a:pPr>
            <a:endParaRPr sz="3305">
              <a:solidFill>
                <a:srgbClr val="000000"/>
              </a:solidFill>
              <a:latin typeface="Times New Roman"/>
              <a:cs typeface="Times New Roman"/>
            </a:endParaRPr>
          </a:p>
          <a:p>
            <a:pPr>
              <a:lnSpc>
                <a:spcPts val="750"/>
              </a:lnSpc>
            </a:pPr>
            <a:endParaRPr sz="3305">
              <a:solidFill>
                <a:srgbClr val="000000"/>
              </a:solidFill>
              <a:latin typeface="Times New Roman"/>
              <a:cs typeface="Times New Roman"/>
            </a:endParaRPr>
          </a:p>
          <a:p>
            <a:pPr>
              <a:lnSpc>
                <a:spcPts val="3375"/>
              </a:lnSpc>
            </a:pPr>
            <a:r>
              <a:rPr sz="2405">
                <a:solidFill>
                  <a:srgbClr val="000000"/>
                </a:solidFill>
                <a:latin typeface="Times New Roman"/>
                <a:cs typeface="Times New Roman"/>
              </a:rPr>
              <a:t>•  Identify an ICT tool that you have used in your</a:t>
            </a:r>
          </a:p>
          <a:p>
            <a:pPr>
              <a:lnSpc>
                <a:spcPts val="2850"/>
              </a:lnSpc>
            </a:pPr>
            <a:r>
              <a:rPr sz="1350">
                <a:solidFill>
                  <a:srgbClr val="000000"/>
                </a:solidFill>
                <a:latin typeface="Times New Roman"/>
                <a:cs typeface="Times New Roman"/>
              </a:rPr>
              <a:t>	</a:t>
            </a:r>
            <a:r>
              <a:rPr sz="2403">
                <a:solidFill>
                  <a:srgbClr val="000000"/>
                </a:solidFill>
                <a:latin typeface="Times New Roman"/>
                <a:cs typeface="Times New Roman"/>
              </a:rPr>
              <a:t>teaching (if any) and elaborate on its</a:t>
            </a:r>
          </a:p>
          <a:p>
            <a:pPr>
              <a:lnSpc>
                <a:spcPts val="2850"/>
              </a:lnSpc>
            </a:pPr>
            <a:r>
              <a:rPr sz="1350">
                <a:solidFill>
                  <a:srgbClr val="000000"/>
                </a:solidFill>
                <a:latin typeface="Times New Roman"/>
                <a:cs typeface="Times New Roman"/>
              </a:rPr>
              <a:t>	</a:t>
            </a:r>
            <a:r>
              <a:rPr sz="2403">
                <a:solidFill>
                  <a:srgbClr val="000000"/>
                </a:solidFill>
                <a:latin typeface="Times New Roman"/>
                <a:cs typeface="Times New Roman"/>
              </a:rPr>
              <a:t>affordances</a:t>
            </a:r>
          </a:p>
          <a:p>
            <a:pPr>
              <a:lnSpc>
                <a:spcPts val="3450"/>
              </a:lnSpc>
            </a:pPr>
            <a:r>
              <a:rPr sz="2405">
                <a:solidFill>
                  <a:srgbClr val="000000"/>
                </a:solidFill>
                <a:latin typeface="Times New Roman"/>
                <a:cs typeface="Times New Roman"/>
              </a:rPr>
              <a:t>•  Share with a partner</a:t>
            </a:r>
          </a:p>
        </p:txBody>
      </p:sp>
      <p:sp>
        <p:nvSpPr>
          <p:cNvPr id="1048873" name="TextBox 1"/>
          <p:cNvSpPr txBox="1">
            <a:spLocks noChangeArrowheads="1"/>
          </p:cNvSpPr>
          <p:nvPr/>
        </p:nvSpPr>
        <p:spPr bwMode="auto">
          <a:xfrm>
            <a:off x="9048754" y="5715000"/>
            <a:ext cx="57708" cy="163186"/>
          </a:xfrm>
          <a:prstGeom prst="rect"/>
          <a:noFill/>
          <a:ln>
            <a:noFill/>
          </a:ln>
        </p:spPr>
        <p:txBody>
          <a:bodyPr lIns="0" rIns="0" tIns="0"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900"/>
              </a:lnSpc>
              <a:spcBef>
                <a:spcPct val="0"/>
              </a:spcBef>
              <a:buNone/>
            </a:pPr>
            <a:r>
              <a:rPr sz="900">
                <a:solidFill>
                  <a:srgbClr val="898989"/>
                </a:solidFill>
                <a:cs typeface="Calibri"/>
              </a:rPr>
              <a:t>7</a:t>
            </a:r>
          </a:p>
        </p:txBody>
      </p:sp>
      <p:sp>
        <p:nvSpPr>
          <p:cNvPr id="1048874" name="Footer Placeholder 2"/>
          <p:cNvSpPr>
            <a:spLocks noGrp="1"/>
          </p:cNvSpPr>
          <p:nvPr>
            <p:ph type="ftr" sz="quarter" idx="11"/>
          </p:nvPr>
        </p:nvSpPr>
        <p:spPr/>
        <p:txBody>
          <a:bodyPr/>
          <a:p>
            <a:r>
              <a:rPr lang="en-US"/>
              <a:t>Department of Mathematics/ICT - KMCE</a:t>
            </a:r>
            <a:endParaRPr dirty="0" lang="en-GB"/>
          </a:p>
        </p:txBody>
      </p:sp>
      <p:sp>
        <p:nvSpPr>
          <p:cNvPr id="1048875" name="Slide Number Placeholder 4"/>
          <p:cNvSpPr>
            <a:spLocks noGrp="1"/>
          </p:cNvSpPr>
          <p:nvPr>
            <p:ph type="sldNum" sz="quarter" idx="12"/>
          </p:nvPr>
        </p:nvSpPr>
        <p:spPr/>
        <p:txBody>
          <a:bodyPr/>
          <a:p>
            <a:fld id="{ED16614D-C76D-436E-898C-B0588749FA22}"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14" name="Title 1"/>
          <p:cNvSpPr>
            <a:spLocks noGrp="1"/>
          </p:cNvSpPr>
          <p:nvPr>
            <p:ph type="title"/>
          </p:nvPr>
        </p:nvSpPr>
        <p:spPr/>
        <p:txBody>
          <a:bodyPr/>
          <a:p>
            <a:r>
              <a:rPr b="1"/>
              <a:t>Usefulness</a:t>
            </a:r>
          </a:p>
        </p:txBody>
      </p:sp>
      <p:sp>
        <p:nvSpPr>
          <p:cNvPr id="1048615" name="Content Placeholder 2"/>
          <p:cNvSpPr>
            <a:spLocks noGrp="1"/>
          </p:cNvSpPr>
          <p:nvPr>
            <p:ph idx="1"/>
          </p:nvPr>
        </p:nvSpPr>
        <p:spPr/>
        <p:txBody>
          <a:bodyPr>
            <a:normAutofit fontScale="82609" lnSpcReduction="20000"/>
          </a:bodyPr>
          <a:p>
            <a:r>
              <a:t>Specific form of teacher collaboration in curriculum design</a:t>
            </a:r>
          </a:p>
          <a:p>
            <a:pPr>
              <a:buNone/>
            </a:pPr>
            <a:r>
              <a:t>	-	</a:t>
            </a:r>
            <a:r>
              <a:rPr sz="2300"/>
              <a:t>Collaboration of several teachers concerned with consciously redesigning 	their curriculum</a:t>
            </a:r>
          </a:p>
          <a:p>
            <a:r>
              <a:t>Improve the teaching process</a:t>
            </a:r>
          </a:p>
          <a:p>
            <a:pPr>
              <a:buNone/>
            </a:pPr>
            <a:r>
              <a:t>	-	</a:t>
            </a:r>
            <a:r>
              <a:rPr sz="2300"/>
              <a:t>Professional development of teachers</a:t>
            </a:r>
          </a:p>
          <a:p>
            <a:r>
              <a:t>Fruitful means for educational reform</a:t>
            </a:r>
          </a:p>
          <a:p>
            <a:r>
              <a:t>Building of cohesion in the staff</a:t>
            </a:r>
          </a:p>
          <a:p>
            <a:r>
              <a:t>Realising a better curricular product</a:t>
            </a:r>
          </a:p>
          <a:p>
            <a:r>
              <a:t>Teachers developing their own practice and enacting/using it within the school curriculum</a:t>
            </a:r>
          </a:p>
          <a:p>
            <a:r>
              <a:t>Teachers having a sense of ownership of product</a:t>
            </a:r>
          </a:p>
        </p:txBody>
      </p:sp>
      <p:sp>
        <p:nvSpPr>
          <p:cNvPr id="1048616" name="Footer Placeholder 3"/>
          <p:cNvSpPr>
            <a:spLocks noGrp="1"/>
          </p:cNvSpPr>
          <p:nvPr>
            <p:ph type="ftr" sz="quarter" idx="11"/>
          </p:nvPr>
        </p:nvSpPr>
        <p:spPr/>
        <p:txBody>
          <a:bodyPr/>
          <a:p>
            <a:r>
              <a:rPr lang="en-US"/>
              <a:t>Department of Mathematics/ICT - KMCE</a:t>
            </a:r>
            <a:endParaRPr lang="en-GB"/>
          </a:p>
        </p:txBody>
      </p:sp>
      <p:sp>
        <p:nvSpPr>
          <p:cNvPr id="1048617" name="Slide Number Placeholder 4"/>
          <p:cNvSpPr>
            <a:spLocks noGrp="1"/>
          </p:cNvSpPr>
          <p:nvPr>
            <p:ph type="sldNum" sz="quarter" idx="12"/>
          </p:nvPr>
        </p:nvSpPr>
        <p:spPr/>
        <p:txBody>
          <a:bodyPr/>
          <a:p>
            <a:fld id="{ED16614D-C76D-436E-898C-B0588749FA22}" type="slidenum">
              <a:rPr lang="en-GB" smtClean="0"/>
              <a:t>7</a:t>
            </a:fld>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876" name="Title 1"/>
          <p:cNvSpPr>
            <a:spLocks noGrp="1"/>
          </p:cNvSpPr>
          <p:nvPr>
            <p:ph type="title"/>
          </p:nvPr>
        </p:nvSpPr>
        <p:spPr>
          <a:xfrm>
            <a:off x="3071807" y="876295"/>
            <a:ext cx="6172200" cy="857250"/>
          </a:xfrm>
        </p:spPr>
        <p:txBody>
          <a:bodyPr rtlCol="0">
            <a:normAutofit fontScale="90000"/>
          </a:bodyPr>
          <a:p>
            <a:br/>
          </a:p>
        </p:txBody>
      </p:sp>
      <p:sp>
        <p:nvSpPr>
          <p:cNvPr id="1048877" name="Content Placeholder 2"/>
          <p:cNvSpPr>
            <a:spLocks noGrp="1"/>
          </p:cNvSpPr>
          <p:nvPr>
            <p:ph idx="1"/>
          </p:nvPr>
        </p:nvSpPr>
        <p:spPr>
          <a:xfrm>
            <a:off x="2576518" y="891322"/>
            <a:ext cx="7162795" cy="5124454"/>
          </a:xfrm>
        </p:spPr>
        <p:txBody>
          <a:bodyPr rtlCol="0">
            <a:normAutofit fontScale="67273" lnSpcReduction="20000"/>
          </a:bodyPr>
          <a:p>
            <a:pPr algn="ctr" indent="0" marL="0">
              <a:buNone/>
            </a:pPr>
            <a:r>
              <a:rPr sz="4275">
                <a:latin typeface="Times New Roman"/>
                <a:cs typeface="Times New Roman"/>
              </a:rPr>
              <a:t>Why Integrate Technology?</a:t>
            </a:r>
          </a:p>
          <a:p>
            <a:pPr algn="ctr" indent="0" marL="0">
              <a:buNone/>
            </a:pPr>
            <a:endParaRPr sz="4275">
              <a:latin typeface="Times New Roman"/>
              <a:cs typeface="Times New Roman"/>
            </a:endParaRPr>
          </a:p>
          <a:p>
            <a:pPr marL="0"/>
            <a:r>
              <a:rPr sz="3450">
                <a:solidFill>
                  <a:srgbClr val="000000"/>
                </a:solidFill>
                <a:latin typeface="Times New Roman"/>
                <a:cs typeface="Times New Roman"/>
              </a:rPr>
              <a:t>We live in a complex, highly technological </a:t>
            </a:r>
          </a:p>
          <a:p>
            <a:pPr indent="0" marL="0">
              <a:buNone/>
            </a:pPr>
            <a:r>
              <a:rPr sz="3450">
                <a:solidFill>
                  <a:srgbClr val="000000"/>
                </a:solidFill>
                <a:latin typeface="Times New Roman"/>
                <a:cs typeface="Times New Roman"/>
              </a:rPr>
              <a:t>     knowledge-based economy</a:t>
            </a:r>
          </a:p>
          <a:p>
            <a:pPr lvl="3" marL="757237">
              <a:buFont typeface="Courier New"/>
              <a:buChar char="o"/>
            </a:pPr>
            <a:r>
              <a:rPr sz="2750">
                <a:solidFill>
                  <a:srgbClr val="000000"/>
                </a:solidFill>
                <a:latin typeface="Times New Roman"/>
                <a:cs typeface="Times New Roman"/>
              </a:rPr>
              <a:t>Analysis and problem solving skills</a:t>
            </a:r>
          </a:p>
          <a:p>
            <a:pPr lvl="3" marL="757237">
              <a:buFont typeface="Courier New"/>
              <a:buChar char="o"/>
            </a:pPr>
            <a:r>
              <a:rPr sz="2750">
                <a:solidFill>
                  <a:srgbClr val="000000"/>
                </a:solidFill>
                <a:latin typeface="Times New Roman"/>
                <a:cs typeface="Times New Roman"/>
              </a:rPr>
              <a:t>Challenging students intellectually</a:t>
            </a:r>
          </a:p>
          <a:p>
            <a:pPr marL="0"/>
            <a:r>
              <a:rPr sz="3450">
                <a:solidFill>
                  <a:srgbClr val="000000"/>
                </a:solidFill>
                <a:latin typeface="Times New Roman"/>
                <a:cs typeface="Times New Roman"/>
              </a:rPr>
              <a:t>Introduce technology to deepen and enhance the </a:t>
            </a:r>
          </a:p>
          <a:p>
            <a:pPr indent="0" marL="0">
              <a:buNone/>
            </a:pPr>
            <a:r>
              <a:rPr sz="3450">
                <a:solidFill>
                  <a:srgbClr val="000000"/>
                </a:solidFill>
                <a:latin typeface="Times New Roman"/>
                <a:cs typeface="Times New Roman"/>
              </a:rPr>
              <a:t>    learning process</a:t>
            </a:r>
          </a:p>
          <a:p>
            <a:pPr marL="0"/>
            <a:r>
              <a:rPr sz="3450">
                <a:solidFill>
                  <a:srgbClr val="000000"/>
                </a:solidFill>
                <a:latin typeface="Times New Roman"/>
                <a:cs typeface="Times New Roman"/>
              </a:rPr>
              <a:t>Technology can be used to support four key </a:t>
            </a:r>
          </a:p>
          <a:p>
            <a:pPr indent="0" marL="0">
              <a:buNone/>
            </a:pPr>
            <a:r>
              <a:rPr sz="3450">
                <a:solidFill>
                  <a:srgbClr val="000000"/>
                </a:solidFill>
                <a:latin typeface="Times New Roman"/>
                <a:cs typeface="Times New Roman"/>
              </a:rPr>
              <a:t>     components of learning</a:t>
            </a:r>
          </a:p>
          <a:p>
            <a:pPr lvl="3" marL="757237">
              <a:buFont typeface="Courier New"/>
              <a:buChar char="o"/>
            </a:pPr>
            <a:r>
              <a:rPr sz="2750">
                <a:solidFill>
                  <a:srgbClr val="000000"/>
                </a:solidFill>
                <a:latin typeface="Times New Roman"/>
                <a:cs typeface="Times New Roman"/>
              </a:rPr>
              <a:t>Active engagement with students</a:t>
            </a:r>
          </a:p>
          <a:p>
            <a:pPr lvl="3" marL="757237">
              <a:buFont typeface="Courier New"/>
              <a:buChar char="o"/>
            </a:pPr>
            <a:r>
              <a:rPr sz="2750">
                <a:solidFill>
                  <a:srgbClr val="000000"/>
                </a:solidFill>
                <a:latin typeface="Times New Roman"/>
                <a:cs typeface="Times New Roman"/>
              </a:rPr>
              <a:t>Participation in groups	</a:t>
            </a:r>
          </a:p>
          <a:p>
            <a:pPr lvl="3" marL="757237">
              <a:buFont typeface="Courier New"/>
              <a:buChar char="o"/>
            </a:pPr>
            <a:r>
              <a:rPr sz="2750">
                <a:solidFill>
                  <a:srgbClr val="000000"/>
                </a:solidFill>
                <a:latin typeface="Times New Roman"/>
                <a:cs typeface="Times New Roman"/>
              </a:rPr>
              <a:t>Frequent interaction</a:t>
            </a:r>
          </a:p>
          <a:p>
            <a:pPr lvl="3" marL="757237">
              <a:buFont typeface="Courier New"/>
              <a:buChar char="o"/>
            </a:pPr>
            <a:r>
              <a:rPr sz="2750">
                <a:solidFill>
                  <a:srgbClr val="000000"/>
                </a:solidFill>
                <a:latin typeface="Times New Roman"/>
                <a:cs typeface="Times New Roman"/>
              </a:rPr>
              <a:t>Feedback </a:t>
            </a:r>
          </a:p>
        </p:txBody>
      </p:sp>
      <p:sp>
        <p:nvSpPr>
          <p:cNvPr id="1048878" name="Footer Placeholder 3"/>
          <p:cNvSpPr>
            <a:spLocks noGrp="1"/>
          </p:cNvSpPr>
          <p:nvPr>
            <p:ph type="ftr" sz="quarter" idx="11"/>
          </p:nvPr>
        </p:nvSpPr>
        <p:spPr/>
        <p:txBody>
          <a:bodyPr/>
          <a:p>
            <a:r>
              <a:rPr lang="en-US"/>
              <a:t>Department of Mathematics/ICT - KMCE</a:t>
            </a:r>
            <a:endParaRPr lang="en-GB"/>
          </a:p>
        </p:txBody>
      </p:sp>
      <p:sp>
        <p:nvSpPr>
          <p:cNvPr id="1048879" name="Slide Number Placeholder 4"/>
          <p:cNvSpPr>
            <a:spLocks noGrp="1"/>
          </p:cNvSpPr>
          <p:nvPr>
            <p:ph type="sldNum" sz="quarter" idx="12"/>
          </p:nvPr>
        </p:nvSpPr>
        <p:spPr/>
        <p:txBody>
          <a:bodyPr/>
          <a:p>
            <a:fld id="{ED16614D-C76D-436E-898C-B0588749FA22}"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886" name="Title 1"/>
          <p:cNvSpPr>
            <a:spLocks noGrp="1"/>
          </p:cNvSpPr>
          <p:nvPr>
            <p:ph type="title"/>
          </p:nvPr>
        </p:nvSpPr>
        <p:spPr>
          <a:xfrm>
            <a:off x="2647676" y="457201"/>
            <a:ext cx="6480567" cy="531023"/>
          </a:xfrm>
        </p:spPr>
        <p:txBody>
          <a:bodyPr/>
          <a:p>
            <a:r>
              <a:rPr sz="2400"/>
              <a:t>We live in an information age: Paradigm shift</a:t>
            </a:r>
          </a:p>
        </p:txBody>
      </p:sp>
      <p:sp>
        <p:nvSpPr>
          <p:cNvPr id="1048887" name="Content Placeholder 2"/>
          <p:cNvSpPr>
            <a:spLocks noGrp="1"/>
          </p:cNvSpPr>
          <p:nvPr>
            <p:ph sz="half" idx="1"/>
          </p:nvPr>
        </p:nvSpPr>
        <p:spPr>
          <a:xfrm>
            <a:off x="2209801" y="1475185"/>
            <a:ext cx="7848595" cy="4525565"/>
          </a:xfrm>
        </p:spPr>
        <p:txBody>
          <a:bodyPr>
            <a:normAutofit fontScale="92857" lnSpcReduction="10000"/>
          </a:bodyPr>
          <a:p>
            <a:pPr>
              <a:lnSpc>
                <a:spcPct val="80000"/>
              </a:lnSpc>
            </a:pPr>
            <a:r>
              <a:rPr>
                <a:latin typeface="Times New Roman"/>
              </a:rPr>
              <a:t>Technology integration necessarily alters the traditional paradigm of the teacher providing wisdom and the student absorbing knowledge...and for good reason. </a:t>
            </a:r>
          </a:p>
          <a:p>
            <a:pPr>
              <a:lnSpc>
                <a:spcPct val="80000"/>
              </a:lnSpc>
            </a:pPr>
            <a:endParaRPr>
              <a:latin typeface="Times New Roman"/>
            </a:endParaRPr>
          </a:p>
          <a:p>
            <a:pPr>
              <a:lnSpc>
                <a:spcPct val="80000"/>
              </a:lnSpc>
            </a:pPr>
            <a:r>
              <a:rPr>
                <a:latin typeface="Times New Roman"/>
              </a:rPr>
              <a:t>The knowledge needed for tomorrow’s jobs will change before many of today’s students enter the job market. </a:t>
            </a:r>
          </a:p>
          <a:p>
            <a:pPr>
              <a:lnSpc>
                <a:spcPct val="80000"/>
              </a:lnSpc>
            </a:pPr>
            <a:endParaRPr>
              <a:latin typeface="Times New Roman"/>
            </a:endParaRPr>
          </a:p>
          <a:p>
            <a:pPr>
              <a:lnSpc>
                <a:spcPct val="80000"/>
              </a:lnSpc>
            </a:pPr>
            <a:r>
              <a:rPr>
                <a:latin typeface="Times New Roman"/>
              </a:rPr>
              <a:t>Students today must learn to search and discover knowledge, actively communicate with others, and solve problems so that they can become productive life-long members of our society.</a:t>
            </a:r>
          </a:p>
          <a:p>
            <a:pPr>
              <a:lnSpc>
                <a:spcPct val="80000"/>
              </a:lnSpc>
            </a:pPr>
            <a:endParaRPr>
              <a:latin typeface="Times New Roman"/>
            </a:endParaRPr>
          </a:p>
        </p:txBody>
      </p:sp>
      <p:sp>
        <p:nvSpPr>
          <p:cNvPr id="1048888" name="Footer Placeholder 1"/>
          <p:cNvSpPr>
            <a:spLocks noGrp="1"/>
          </p:cNvSpPr>
          <p:nvPr>
            <p:ph type="ftr" sz="quarter" idx="11"/>
          </p:nvPr>
        </p:nvSpPr>
        <p:spPr/>
        <p:txBody>
          <a:bodyPr/>
          <a:p>
            <a:r>
              <a:rPr lang="en-US"/>
              <a:t>Department of Mathematics/ICT - KMCE</a:t>
            </a:r>
            <a:endParaRPr lang="en-GB"/>
          </a:p>
        </p:txBody>
      </p:sp>
      <p:sp>
        <p:nvSpPr>
          <p:cNvPr id="1048889" name="Slide Number Placeholder 3"/>
          <p:cNvSpPr>
            <a:spLocks noGrp="1"/>
          </p:cNvSpPr>
          <p:nvPr>
            <p:ph type="sldNum" sz="quarter" idx="12"/>
          </p:nvPr>
        </p:nvSpPr>
        <p:spPr/>
        <p:txBody>
          <a:bodyPr/>
          <a:p>
            <a:fld id="{ED16614D-C76D-436E-898C-B0588749FA22}" type="slidenum">
              <a:rPr lang="en-GB" smtClean="0"/>
              <a:t>71</a:t>
            </a:fld>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890" name="Rectangle 2"/>
          <p:cNvSpPr>
            <a:spLocks noGrp="1"/>
          </p:cNvSpPr>
          <p:nvPr>
            <p:ph type="title"/>
          </p:nvPr>
        </p:nvSpPr>
        <p:spPr/>
        <p:txBody>
          <a:bodyPr/>
          <a:p>
            <a:r>
              <a:t>21st century skills for students</a:t>
            </a:r>
          </a:p>
        </p:txBody>
      </p:sp>
      <p:sp>
        <p:nvSpPr>
          <p:cNvPr id="1048891" name="Rectangle 3"/>
          <p:cNvSpPr>
            <a:spLocks noGrp="1"/>
          </p:cNvSpPr>
          <p:nvPr>
            <p:ph sz="half" idx="1"/>
          </p:nvPr>
        </p:nvSpPr>
        <p:spPr>
          <a:xfrm>
            <a:off x="1981200" y="1546539"/>
            <a:ext cx="4038604" cy="3394467"/>
          </a:xfrm>
        </p:spPr>
        <p:txBody>
          <a:bodyPr>
            <a:normAutofit fontScale="92500" lnSpcReduction="10000"/>
          </a:bodyPr>
          <a:p>
            <a:pPr>
              <a:lnSpc>
                <a:spcPct val="80000"/>
              </a:lnSpc>
            </a:pPr>
            <a:r>
              <a:rPr>
                <a:latin typeface="Times New Roman"/>
              </a:rPr>
              <a:t>Cooperation </a:t>
            </a:r>
          </a:p>
          <a:p>
            <a:pPr>
              <a:lnSpc>
                <a:spcPct val="80000"/>
              </a:lnSpc>
            </a:pPr>
            <a:r>
              <a:rPr>
                <a:latin typeface="Times New Roman"/>
              </a:rPr>
              <a:t>Communication</a:t>
            </a:r>
          </a:p>
          <a:p>
            <a:pPr>
              <a:lnSpc>
                <a:spcPct val="80000"/>
              </a:lnSpc>
            </a:pPr>
            <a:r>
              <a:rPr>
                <a:latin typeface="Times New Roman"/>
              </a:rPr>
              <a:t>ICT literacy</a:t>
            </a:r>
          </a:p>
          <a:p>
            <a:pPr>
              <a:lnSpc>
                <a:spcPct val="80000"/>
              </a:lnSpc>
            </a:pPr>
            <a:r>
              <a:rPr>
                <a:latin typeface="Times New Roman"/>
              </a:rPr>
              <a:t>Social and/or cultural skills</a:t>
            </a:r>
          </a:p>
          <a:p>
            <a:pPr>
              <a:lnSpc>
                <a:spcPct val="80000"/>
              </a:lnSpc>
            </a:pPr>
            <a:r>
              <a:rPr>
                <a:latin typeface="Times New Roman"/>
              </a:rPr>
              <a:t>Creativity</a:t>
            </a:r>
          </a:p>
          <a:p>
            <a:pPr>
              <a:lnSpc>
                <a:spcPct val="80000"/>
              </a:lnSpc>
            </a:pPr>
            <a:r>
              <a:rPr>
                <a:latin typeface="Times New Roman"/>
              </a:rPr>
              <a:t>Critical thinking skills</a:t>
            </a:r>
          </a:p>
          <a:p>
            <a:pPr>
              <a:lnSpc>
                <a:spcPct val="80000"/>
              </a:lnSpc>
            </a:pPr>
            <a:r>
              <a:rPr>
                <a:latin typeface="Times New Roman"/>
              </a:rPr>
              <a:t>Problem solving skills</a:t>
            </a:r>
          </a:p>
          <a:p>
            <a:pPr>
              <a:lnSpc>
                <a:spcPct val="80000"/>
              </a:lnSpc>
            </a:pPr>
            <a:r>
              <a:rPr>
                <a:latin typeface="Times New Roman"/>
              </a:rPr>
              <a:t>Productivity</a:t>
            </a:r>
            <a:r>
              <a:rPr sz="1500">
                <a:latin typeface="Times New Roman"/>
              </a:rPr>
              <a:t>	</a:t>
            </a:r>
          </a:p>
          <a:p>
            <a:endParaRPr sz="1500">
              <a:latin typeface="Times New Roman"/>
            </a:endParaRPr>
          </a:p>
        </p:txBody>
      </p:sp>
      <p:sp>
        <p:nvSpPr>
          <p:cNvPr id="1048892" name="Rectangle 7"/>
          <p:cNvSpPr>
            <a:spLocks noGrp="1"/>
          </p:cNvSpPr>
          <p:nvPr>
            <p:ph sz="half" idx="2"/>
          </p:nvPr>
        </p:nvSpPr>
        <p:spPr>
          <a:xfrm>
            <a:off x="6166837" y="1524005"/>
            <a:ext cx="4038604" cy="3394467"/>
          </a:xfrm>
        </p:spPr>
        <p:txBody>
          <a:bodyPr>
            <a:noAutofit/>
          </a:bodyPr>
          <a:p>
            <a:pPr>
              <a:lnSpc>
                <a:spcPct val="80000"/>
              </a:lnSpc>
            </a:pPr>
            <a:r>
              <a:rPr>
                <a:latin typeface="Times New Roman"/>
              </a:rPr>
              <a:t>Learning to learn</a:t>
            </a:r>
          </a:p>
          <a:p>
            <a:pPr>
              <a:lnSpc>
                <a:spcPct val="80000"/>
              </a:lnSpc>
            </a:pPr>
            <a:r>
              <a:rPr>
                <a:latin typeface="Times New Roman"/>
              </a:rPr>
              <a:t>Self directed learning </a:t>
            </a:r>
          </a:p>
          <a:p>
            <a:pPr>
              <a:lnSpc>
                <a:spcPct val="80000"/>
              </a:lnSpc>
            </a:pPr>
            <a:r>
              <a:rPr>
                <a:latin typeface="Times New Roman"/>
              </a:rPr>
              <a:t>Planning</a:t>
            </a:r>
          </a:p>
          <a:p>
            <a:pPr>
              <a:lnSpc>
                <a:spcPct val="80000"/>
              </a:lnSpc>
            </a:pPr>
            <a:r>
              <a:rPr>
                <a:latin typeface="Times New Roman"/>
              </a:rPr>
              <a:t>Flexibility</a:t>
            </a:r>
          </a:p>
          <a:p>
            <a:pPr>
              <a:lnSpc>
                <a:spcPct val="80000"/>
              </a:lnSpc>
            </a:pPr>
            <a:r>
              <a:rPr>
                <a:latin typeface="Times New Roman"/>
              </a:rPr>
              <a:t>Math, Science, Languages</a:t>
            </a:r>
          </a:p>
          <a:p>
            <a:pPr>
              <a:lnSpc>
                <a:spcPct val="80000"/>
              </a:lnSpc>
            </a:pPr>
            <a:r>
              <a:rPr>
                <a:latin typeface="Times New Roman"/>
              </a:rPr>
              <a:t>Taking risks</a:t>
            </a:r>
          </a:p>
          <a:p>
            <a:pPr>
              <a:lnSpc>
                <a:spcPct val="80000"/>
              </a:lnSpc>
            </a:pPr>
            <a:r>
              <a:rPr>
                <a:latin typeface="Times New Roman"/>
              </a:rPr>
              <a:t>Metacognition</a:t>
            </a:r>
          </a:p>
          <a:p>
            <a:pPr>
              <a:lnSpc>
                <a:spcPct val="80000"/>
              </a:lnSpc>
            </a:pPr>
            <a:r>
              <a:rPr>
                <a:latin typeface="Times New Roman"/>
              </a:rPr>
              <a:t>Controlling / solving conflicts</a:t>
            </a:r>
          </a:p>
          <a:p>
            <a:pPr>
              <a:lnSpc>
                <a:spcPct val="80000"/>
              </a:lnSpc>
            </a:pPr>
            <a:r>
              <a:rPr>
                <a:latin typeface="Times New Roman"/>
              </a:rPr>
              <a:t>Initiative and entrepreneurism</a:t>
            </a:r>
          </a:p>
          <a:p>
            <a:pPr>
              <a:lnSpc>
                <a:spcPct val="80000"/>
              </a:lnSpc>
            </a:pPr>
            <a:r>
              <a:rPr>
                <a:latin typeface="Times New Roman"/>
              </a:rPr>
              <a:t>Interdisciplinary skills</a:t>
            </a:r>
          </a:p>
        </p:txBody>
      </p:sp>
      <p:sp>
        <p:nvSpPr>
          <p:cNvPr id="1048893" name="Footer Placeholder 1"/>
          <p:cNvSpPr>
            <a:spLocks noGrp="1"/>
          </p:cNvSpPr>
          <p:nvPr>
            <p:ph type="ftr" sz="quarter" idx="11"/>
          </p:nvPr>
        </p:nvSpPr>
        <p:spPr/>
        <p:txBody>
          <a:bodyPr/>
          <a:p>
            <a:r>
              <a:rPr lang="en-US"/>
              <a:t>Department of Mathematics/ICT - KMCE</a:t>
            </a:r>
            <a:endParaRPr lang="en-GB"/>
          </a:p>
        </p:txBody>
      </p:sp>
      <p:sp>
        <p:nvSpPr>
          <p:cNvPr id="1048894" name="Slide Number Placeholder 2"/>
          <p:cNvSpPr>
            <a:spLocks noGrp="1"/>
          </p:cNvSpPr>
          <p:nvPr>
            <p:ph type="sldNum" sz="quarter" idx="12"/>
          </p:nvPr>
        </p:nvSpPr>
        <p:spPr/>
        <p:txBody>
          <a:bodyPr/>
          <a:p>
            <a:fld id="{ED16614D-C76D-436E-898C-B0588749FA22}" type="slidenum">
              <a:rPr lang="en-GB" smtClean="0"/>
              <a:t>72</a:t>
            </a:fld>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895" name="Title 1"/>
          <p:cNvSpPr>
            <a:spLocks noGrp="1"/>
          </p:cNvSpPr>
          <p:nvPr>
            <p:ph type="title"/>
          </p:nvPr>
        </p:nvSpPr>
        <p:spPr/>
        <p:txBody>
          <a:bodyPr/>
          <a:p>
            <a:r>
              <a:rPr b="1" sz="3000">
                <a:latin typeface="Times New Roman"/>
                <a:cs typeface="Times New Roman"/>
              </a:rPr>
              <a:t>Change your role</a:t>
            </a:r>
          </a:p>
        </p:txBody>
      </p:sp>
      <p:sp>
        <p:nvSpPr>
          <p:cNvPr id="1048896" name="Content Placeholder 4"/>
          <p:cNvSpPr>
            <a:spLocks noGrp="1"/>
          </p:cNvSpPr>
          <p:nvPr>
            <p:ph idx="1"/>
          </p:nvPr>
        </p:nvSpPr>
        <p:spPr/>
        <p:txBody>
          <a:bodyPr/>
          <a:p>
            <a:r>
              <a:rPr>
                <a:latin typeface="Times New Roman"/>
                <a:cs typeface="Times New Roman"/>
              </a:rPr>
              <a:t>Allow technology to change your teaching paradigm</a:t>
            </a:r>
          </a:p>
          <a:p>
            <a:r>
              <a:rPr>
                <a:latin typeface="Times New Roman"/>
                <a:cs typeface="Times New Roman"/>
              </a:rPr>
              <a:t>When technology is effectively integrated into subject areas teachers grow into roles of</a:t>
            </a:r>
          </a:p>
          <a:p>
            <a:pPr lvl="1">
              <a:buFont typeface="Wingdings"/>
              <a:buChar char="q"/>
            </a:pPr>
            <a:r>
              <a:rPr>
                <a:latin typeface="Times New Roman"/>
                <a:cs typeface="Times New Roman"/>
              </a:rPr>
              <a:t>Advisor</a:t>
            </a:r>
          </a:p>
          <a:p>
            <a:pPr lvl="1">
              <a:buFont typeface="Wingdings"/>
              <a:buChar char="q"/>
            </a:pPr>
            <a:r>
              <a:rPr>
                <a:latin typeface="Times New Roman"/>
                <a:cs typeface="Times New Roman"/>
              </a:rPr>
              <a:t>Content expert</a:t>
            </a:r>
          </a:p>
          <a:p>
            <a:pPr lvl="1">
              <a:buFont typeface="Wingdings"/>
              <a:buChar char="q"/>
            </a:pPr>
            <a:r>
              <a:rPr>
                <a:latin typeface="Times New Roman"/>
                <a:cs typeface="Times New Roman"/>
              </a:rPr>
              <a:t>Coach </a:t>
            </a:r>
          </a:p>
        </p:txBody>
      </p:sp>
      <p:sp>
        <p:nvSpPr>
          <p:cNvPr id="1048897" name="Footer Placeholder 1"/>
          <p:cNvSpPr>
            <a:spLocks noGrp="1"/>
          </p:cNvSpPr>
          <p:nvPr>
            <p:ph type="ftr" sz="quarter" idx="11"/>
          </p:nvPr>
        </p:nvSpPr>
        <p:spPr/>
        <p:txBody>
          <a:bodyPr/>
          <a:p>
            <a:r>
              <a:rPr lang="en-US"/>
              <a:t>Department of Mathematics/ICT - KMCE</a:t>
            </a:r>
            <a:endParaRPr lang="en-GB"/>
          </a:p>
        </p:txBody>
      </p:sp>
      <p:sp>
        <p:nvSpPr>
          <p:cNvPr id="1048898" name="Slide Number Placeholder 2"/>
          <p:cNvSpPr>
            <a:spLocks noGrp="1"/>
          </p:cNvSpPr>
          <p:nvPr>
            <p:ph type="sldNum" sz="quarter" idx="12"/>
          </p:nvPr>
        </p:nvSpPr>
        <p:spPr/>
        <p:txBody>
          <a:bodyPr/>
          <a:p>
            <a:fld id="{ED16614D-C76D-436E-898C-B0588749FA22}" type="slidenum">
              <a:rPr lang="en-GB" smtClean="0"/>
              <a:t>73</a:t>
            </a:fld>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899" name="Title 2"/>
          <p:cNvSpPr>
            <a:spLocks noGrp="1"/>
          </p:cNvSpPr>
          <p:nvPr>
            <p:ph type="title"/>
          </p:nvPr>
        </p:nvSpPr>
        <p:spPr/>
        <p:txBody>
          <a:bodyPr/>
          <a:p>
            <a:r>
              <a:t>WHAT IS TPACK?</a:t>
            </a:r>
          </a:p>
        </p:txBody>
      </p:sp>
      <p:sp>
        <p:nvSpPr>
          <p:cNvPr id="1048900" name="Content Placeholder 3"/>
          <p:cNvSpPr>
            <a:spLocks noGrp="1"/>
          </p:cNvSpPr>
          <p:nvPr>
            <p:ph idx="1"/>
          </p:nvPr>
        </p:nvSpPr>
        <p:spPr>
          <a:xfrm>
            <a:off x="2209800" y="1968103"/>
            <a:ext cx="8153404" cy="3139440"/>
          </a:xfrm>
        </p:spPr>
        <p:txBody>
          <a:bodyPr wrap="square">
            <a:spAutoFit/>
          </a:bodyPr>
          <a:p>
            <a:pPr algn="just"/>
            <a:r>
              <a:rPr>
                <a:latin typeface="Times New Roman"/>
                <a:cs typeface="Times New Roman"/>
              </a:rPr>
              <a:t>Technological Pedagogical Content Knowledge (TPACK) refers to the knowledge that  emerges from an </a:t>
            </a:r>
            <a:r>
              <a:rPr i="1">
                <a:latin typeface="Times New Roman"/>
                <a:cs typeface="Times New Roman"/>
              </a:rPr>
              <a:t>understanding of an interaction of content, pedagogy, and technology knowledge.</a:t>
            </a:r>
          </a:p>
          <a:p>
            <a:pPr>
              <a:buNone/>
            </a:pPr>
            <a:endParaRPr i="1">
              <a:latin typeface="Times New Roman"/>
              <a:cs typeface="Times New Roman"/>
            </a:endParaRPr>
          </a:p>
          <a:p>
            <a:r>
              <a:rPr>
                <a:latin typeface="Times New Roman"/>
                <a:cs typeface="Times New Roman"/>
              </a:rPr>
              <a:t>Coined by Mishra &amp; Koelher</a:t>
            </a:r>
          </a:p>
          <a:p>
            <a:pPr>
              <a:buNone/>
            </a:pPr>
            <a:endParaRPr>
              <a:latin typeface="Times New Roman"/>
              <a:cs typeface="Times New Roman"/>
            </a:endParaRPr>
          </a:p>
        </p:txBody>
      </p:sp>
      <p:sp>
        <p:nvSpPr>
          <p:cNvPr id="1048901" name="Footer Placeholder 1"/>
          <p:cNvSpPr>
            <a:spLocks noGrp="1"/>
          </p:cNvSpPr>
          <p:nvPr>
            <p:ph type="ftr" sz="quarter" idx="11"/>
          </p:nvPr>
        </p:nvSpPr>
        <p:spPr/>
        <p:txBody>
          <a:bodyPr/>
          <a:p>
            <a:r>
              <a:rPr lang="en-US"/>
              <a:t>Department of Mathematics/ICT - KMCE</a:t>
            </a:r>
            <a:endParaRPr lang="en-GB"/>
          </a:p>
        </p:txBody>
      </p:sp>
      <p:sp>
        <p:nvSpPr>
          <p:cNvPr id="1048902" name="Slide Number Placeholder 3"/>
          <p:cNvSpPr>
            <a:spLocks noGrp="1"/>
          </p:cNvSpPr>
          <p:nvPr>
            <p:ph type="sldNum" sz="quarter" idx="12"/>
          </p:nvPr>
        </p:nvSpPr>
        <p:spPr/>
        <p:txBody>
          <a:bodyPr/>
          <a:p>
            <a:fld id="{ED16614D-C76D-436E-898C-B0588749FA22}" type="slidenum">
              <a:rPr lang="en-GB" smtClean="0"/>
              <a:t>74</a:t>
            </a:fld>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903" name="Title 2"/>
          <p:cNvSpPr>
            <a:spLocks noGrp="1"/>
          </p:cNvSpPr>
          <p:nvPr>
            <p:ph type="title"/>
          </p:nvPr>
        </p:nvSpPr>
        <p:spPr/>
        <p:txBody>
          <a:bodyPr/>
          <a:p>
            <a:r>
              <a:t>Why TPACK?</a:t>
            </a:r>
          </a:p>
        </p:txBody>
      </p:sp>
      <p:sp>
        <p:nvSpPr>
          <p:cNvPr id="1048904" name="Content Placeholder 1"/>
          <p:cNvSpPr>
            <a:spLocks noGrp="1"/>
          </p:cNvSpPr>
          <p:nvPr>
            <p:ph idx="1"/>
          </p:nvPr>
        </p:nvSpPr>
        <p:spPr/>
        <p:txBody>
          <a:bodyPr/>
          <a:p>
            <a:pPr algn="just"/>
            <a:r>
              <a:t>Learning “how to use” technology is different from knowing what to do with technology for teaching</a:t>
            </a:r>
          </a:p>
          <a:p>
            <a:pPr algn="just"/>
          </a:p>
          <a:p>
            <a:pPr algn="just"/>
          </a:p>
          <a:p>
            <a:pPr algn="just"/>
            <a:r>
              <a:t>A framework to understand teachers’ knowledge required for effective technology integration</a:t>
            </a:r>
          </a:p>
        </p:txBody>
      </p:sp>
      <p:sp>
        <p:nvSpPr>
          <p:cNvPr id="1048905" name="Footer Placeholder 1"/>
          <p:cNvSpPr>
            <a:spLocks noGrp="1"/>
          </p:cNvSpPr>
          <p:nvPr>
            <p:ph type="ftr" sz="quarter" idx="11"/>
          </p:nvPr>
        </p:nvSpPr>
        <p:spPr/>
        <p:txBody>
          <a:bodyPr/>
          <a:p>
            <a:r>
              <a:rPr lang="en-US"/>
              <a:t>Department of Mathematics/ICT - KMCE</a:t>
            </a:r>
            <a:endParaRPr lang="en-GB"/>
          </a:p>
        </p:txBody>
      </p:sp>
      <p:sp>
        <p:nvSpPr>
          <p:cNvPr id="1048906" name="Slide Number Placeholder 3"/>
          <p:cNvSpPr>
            <a:spLocks noGrp="1"/>
          </p:cNvSpPr>
          <p:nvPr>
            <p:ph type="sldNum" sz="quarter" idx="12"/>
          </p:nvPr>
        </p:nvSpPr>
        <p:spPr/>
        <p:txBody>
          <a:bodyPr/>
          <a:p>
            <a:fld id="{ED16614D-C76D-436E-898C-B0588749FA22}" type="slidenum">
              <a:rPr lang="en-GB" smtClean="0"/>
              <a:t>75</a:t>
            </a:fld>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907" name="Title 2"/>
          <p:cNvSpPr>
            <a:spLocks noGrp="1"/>
          </p:cNvSpPr>
          <p:nvPr>
            <p:ph type="title"/>
          </p:nvPr>
        </p:nvSpPr>
        <p:spPr/>
        <p:txBody>
          <a:bodyPr/>
          <a:p>
            <a:r>
              <a:t>Why TPACK?</a:t>
            </a:r>
          </a:p>
        </p:txBody>
      </p:sp>
      <p:sp>
        <p:nvSpPr>
          <p:cNvPr id="1048908" name="Content Placeholder 1"/>
          <p:cNvSpPr>
            <a:spLocks noGrp="1"/>
          </p:cNvSpPr>
          <p:nvPr>
            <p:ph idx="1"/>
          </p:nvPr>
        </p:nvSpPr>
        <p:spPr/>
        <p:txBody>
          <a:bodyPr>
            <a:normAutofit/>
          </a:bodyPr>
          <a:p>
            <a:r>
              <a:t>Allows educators to bring ‘real world’ applications to the classroom </a:t>
            </a:r>
          </a:p>
          <a:p/>
          <a:p>
            <a:r>
              <a:t>Provides an opportunity for students to see and hear video clips and audio which can help to teach or reinforce concepts.</a:t>
            </a:r>
          </a:p>
          <a:p/>
          <a:p>
            <a:r>
              <a:t>Allows students to investigate, connect to and make discoveries previously unknown to the student.</a:t>
            </a:r>
          </a:p>
        </p:txBody>
      </p:sp>
      <p:sp>
        <p:nvSpPr>
          <p:cNvPr id="1048909" name="Footer Placeholder 1"/>
          <p:cNvSpPr>
            <a:spLocks noGrp="1"/>
          </p:cNvSpPr>
          <p:nvPr>
            <p:ph type="ftr" sz="quarter" idx="11"/>
          </p:nvPr>
        </p:nvSpPr>
        <p:spPr/>
        <p:txBody>
          <a:bodyPr/>
          <a:p>
            <a:r>
              <a:rPr lang="en-US"/>
              <a:t>Department of Mathematics/ICT - KMCE</a:t>
            </a:r>
            <a:endParaRPr lang="en-GB"/>
          </a:p>
        </p:txBody>
      </p:sp>
      <p:sp>
        <p:nvSpPr>
          <p:cNvPr id="1048910" name="Slide Number Placeholder 3"/>
          <p:cNvSpPr>
            <a:spLocks noGrp="1"/>
          </p:cNvSpPr>
          <p:nvPr>
            <p:ph type="sldNum" sz="quarter" idx="12"/>
          </p:nvPr>
        </p:nvSpPr>
        <p:spPr/>
        <p:txBody>
          <a:bodyPr/>
          <a:p>
            <a:fld id="{ED16614D-C76D-436E-898C-B0588749FA22}" type="slidenum">
              <a:rPr lang="en-GB" smtClean="0"/>
              <a:t>76</a:t>
            </a:fld>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911" name="Oval 20"/>
          <p:cNvSpPr>
            <a:spLocks noChangeArrowheads="1"/>
          </p:cNvSpPr>
          <p:nvPr/>
        </p:nvSpPr>
        <p:spPr bwMode="auto">
          <a:xfrm>
            <a:off x="5185171" y="1431135"/>
            <a:ext cx="4212426" cy="4104084"/>
          </a:xfrm>
          <a:prstGeom prst="ellipse"/>
          <a:noFill/>
          <a:ln w="38100">
            <a:solidFill>
              <a:srgbClr val="6F9CF5"/>
            </a:solidFill>
            <a:prstDash val="dash"/>
            <a:round/>
            <a:headEnd/>
            <a:tailEnd/>
          </a:ln>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grpSp>
        <p:nvGrpSpPr>
          <p:cNvPr id="268" name="Group 11"/>
          <p:cNvGrpSpPr/>
          <p:nvPr/>
        </p:nvGrpSpPr>
        <p:grpSpPr bwMode="auto">
          <a:xfrm>
            <a:off x="5345906" y="1928812"/>
            <a:ext cx="3940964" cy="2202660"/>
            <a:chOff x="3767156" y="1428736"/>
            <a:chExt cx="5254618" cy="2936890"/>
          </a:xfrm>
        </p:grpSpPr>
        <p:sp>
          <p:nvSpPr>
            <p:cNvPr id="1048912" name="Oval 14"/>
            <p:cNvSpPr>
              <a:spLocks noChangeArrowheads="1"/>
            </p:cNvSpPr>
            <p:nvPr/>
          </p:nvSpPr>
          <p:spPr bwMode="auto">
            <a:xfrm>
              <a:off x="7005646" y="2565401"/>
              <a:ext cx="2016128" cy="1800225"/>
            </a:xfrm>
            <a:prstGeom prst="ellipse"/>
            <a:solidFill>
              <a:srgbClr val="FFCCFF">
                <a:alpha val="45489"/>
              </a:srgbClr>
            </a:solidFill>
            <a:ln w="38100">
              <a:solidFill>
                <a:schemeClr val="tx1"/>
              </a:solidFill>
              <a:round/>
              <a:headEnd/>
              <a:tailEnd/>
            </a:ln>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sz="1350"/>
                <a:t>TK</a:t>
              </a:r>
            </a:p>
          </p:txBody>
        </p:sp>
        <p:sp>
          <p:nvSpPr>
            <p:cNvPr id="1048913" name="Oval 16"/>
            <p:cNvSpPr>
              <a:spLocks noChangeArrowheads="1"/>
            </p:cNvSpPr>
            <p:nvPr/>
          </p:nvSpPr>
          <p:spPr bwMode="auto">
            <a:xfrm>
              <a:off x="4846657" y="2420935"/>
              <a:ext cx="2016128" cy="1800225"/>
            </a:xfrm>
            <a:prstGeom prst="ellipse"/>
            <a:solidFill>
              <a:srgbClr val="66FFFF">
                <a:alpha val="45489"/>
              </a:srgbClr>
            </a:solidFill>
            <a:ln w="38100">
              <a:solidFill>
                <a:schemeClr val="tx1"/>
              </a:solidFill>
              <a:round/>
              <a:headEnd/>
              <a:tailEnd/>
            </a:ln>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sz="1350"/>
                <a:t>CK</a:t>
              </a:r>
            </a:p>
          </p:txBody>
        </p:sp>
        <p:sp>
          <p:nvSpPr>
            <p:cNvPr id="1048914" name="Oval 18"/>
            <p:cNvSpPr>
              <a:spLocks noChangeArrowheads="1"/>
            </p:cNvSpPr>
            <p:nvPr/>
          </p:nvSpPr>
          <p:spPr bwMode="auto">
            <a:xfrm>
              <a:off x="3767156" y="2349498"/>
              <a:ext cx="2016128" cy="1800225"/>
            </a:xfrm>
            <a:prstGeom prst="ellipse"/>
            <a:solidFill>
              <a:srgbClr val="FFFF99">
                <a:alpha val="59606"/>
              </a:srgbClr>
            </a:solidFill>
            <a:ln w="38100">
              <a:solidFill>
                <a:schemeClr val="tx1"/>
              </a:solidFill>
              <a:round/>
              <a:headEnd/>
              <a:tailEnd/>
            </a:ln>
          </p:spPr>
          <p:txBody>
            <a:bodyPr anchor="ctr" wrap="none"/>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sz="1350"/>
                <a:t>PK</a:t>
              </a:r>
            </a:p>
          </p:txBody>
        </p:sp>
        <p:sp>
          <p:nvSpPr>
            <p:cNvPr id="1048915" name="Text Box 19"/>
            <p:cNvSpPr txBox="1">
              <a:spLocks noChangeArrowheads="1"/>
            </p:cNvSpPr>
            <p:nvPr/>
          </p:nvSpPr>
          <p:spPr bwMode="auto">
            <a:xfrm>
              <a:off x="4929187" y="3071812"/>
              <a:ext cx="792160" cy="400105"/>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sz="1350"/>
                <a:t>PCK</a:t>
              </a:r>
            </a:p>
          </p:txBody>
        </p:sp>
        <p:sp>
          <p:nvSpPr>
            <p:cNvPr id="1048916" name="Text Box 21"/>
            <p:cNvSpPr txBox="1">
              <a:spLocks noChangeArrowheads="1"/>
            </p:cNvSpPr>
            <p:nvPr/>
          </p:nvSpPr>
          <p:spPr bwMode="auto">
            <a:xfrm>
              <a:off x="5214951" y="1428736"/>
              <a:ext cx="2376482" cy="400105"/>
            </a:xfrm>
            <a:prstGeom prst="rect"/>
            <a:noFill/>
            <a:ln w="9525">
              <a:noFill/>
              <a:miter lim="800000"/>
              <a:headEnd/>
              <a:tailEnd/>
            </a:ln>
            <a:effectLst/>
          </p:spPr>
          <p:txBody>
            <a:bodyPr>
              <a:spAutoFit/>
            </a:bodyPr>
            <a:p>
              <a:r>
                <a:rPr b="1" sz="1350">
                  <a:latin typeface="Arial"/>
                  <a:cs typeface="Arial"/>
                </a:rPr>
                <a:t>OUR Context</a:t>
              </a:r>
            </a:p>
          </p:txBody>
        </p:sp>
      </p:grpSp>
      <p:sp>
        <p:nvSpPr>
          <p:cNvPr id="1048917" name="Slide Number Placeholder 11"/>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14313" marL="557213">
              <a:defRPr>
                <a:solidFill>
                  <a:schemeClr val="tx1"/>
                </a:solidFill>
                <a:latin typeface="Arial" panose="020B0604020202020204" pitchFamily="34" charset="0"/>
                <a:cs typeface="Arial" panose="020B0604020202020204" pitchFamily="34" charset="0"/>
              </a:defRPr>
            </a:lvl2pPr>
            <a:lvl3pPr indent="-171450" marL="857250">
              <a:defRPr>
                <a:solidFill>
                  <a:schemeClr val="tx1"/>
                </a:solidFill>
                <a:latin typeface="Arial" panose="020B0604020202020204" pitchFamily="34" charset="0"/>
                <a:cs typeface="Arial" panose="020B0604020202020204" pitchFamily="34" charset="0"/>
              </a:defRPr>
            </a:lvl3pPr>
            <a:lvl4pPr indent="-171450" marL="1200150">
              <a:defRPr>
                <a:solidFill>
                  <a:schemeClr val="tx1"/>
                </a:solidFill>
                <a:latin typeface="Arial" panose="020B0604020202020204" pitchFamily="34" charset="0"/>
                <a:cs typeface="Arial" panose="020B0604020202020204" pitchFamily="34" charset="0"/>
              </a:defRPr>
            </a:lvl4pPr>
            <a:lvl5pPr indent="-171450" marL="1543050">
              <a:defRPr>
                <a:solidFill>
                  <a:schemeClr val="tx1"/>
                </a:solidFill>
                <a:latin typeface="Arial" panose="020B0604020202020204" pitchFamily="34" charset="0"/>
                <a:cs typeface="Arial" panose="020B0604020202020204" pitchFamily="34" charset="0"/>
              </a:defRPr>
            </a:lvl5pPr>
            <a:lvl6pPr eaLnBrk="0" fontAlgn="base" hangingPunct="0" indent="-171450" marL="188595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171450" marL="222885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171450" marL="257175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171450" marL="291465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a:solidFill>
                  <a:srgbClr val="898989"/>
                </a:solidFill>
                <a:latin typeface="Calibri"/>
              </a:rPr>
              <a:t>76</a:t>
            </a:r>
          </a:p>
        </p:txBody>
      </p:sp>
      <p:sp>
        <p:nvSpPr>
          <p:cNvPr id="1048918" name="TextBox 10"/>
          <p:cNvSpPr txBox="1">
            <a:spLocks noChangeArrowheads="1"/>
          </p:cNvSpPr>
          <p:nvPr/>
        </p:nvSpPr>
        <p:spPr bwMode="auto">
          <a:xfrm>
            <a:off x="2133605" y="2156227"/>
            <a:ext cx="3212301" cy="1463040"/>
          </a:xfrm>
          <a:prstGeom prst="rect"/>
          <a:no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500"/>
              <a:t>In the classroom, it is important that the teacher must consider the</a:t>
            </a:r>
          </a:p>
          <a:p>
            <a:pPr>
              <a:buFont typeface="Arial"/>
              <a:buChar char="•"/>
            </a:pPr>
            <a:r>
              <a:rPr b="1" sz="1500"/>
              <a:t>Concepts taught</a:t>
            </a:r>
          </a:p>
          <a:p>
            <a:pPr>
              <a:buFont typeface="Arial"/>
              <a:buChar char="•"/>
            </a:pPr>
            <a:r>
              <a:rPr b="1" sz="1500"/>
              <a:t>The best way to teach the subject</a:t>
            </a:r>
          </a:p>
          <a:p>
            <a:pPr>
              <a:buFont typeface="Arial"/>
              <a:buChar char="•"/>
            </a:pPr>
            <a:r>
              <a:rPr b="1" sz="1500"/>
              <a:t>And the technology that will enhance the lesson.</a:t>
            </a:r>
          </a:p>
        </p:txBody>
      </p:sp>
      <p:sp>
        <p:nvSpPr>
          <p:cNvPr id="1048919" name="Footer Placeholder 1"/>
          <p:cNvSpPr>
            <a:spLocks noGrp="1"/>
          </p:cNvSpPr>
          <p:nvPr>
            <p:ph type="ftr" sz="quarter" idx="11"/>
          </p:nvPr>
        </p:nvSpPr>
        <p:spPr/>
        <p:txBody>
          <a:bodyPr/>
          <a:p>
            <a:r>
              <a:rPr lang="en-US"/>
              <a:t>Department of Mathematics/ICT - KMCE</a:t>
            </a:r>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911"/>
                                        </p:tgtEl>
                                        <p:attrNameLst>
                                          <p:attrName>style.visibility</p:attrName>
                                        </p:attrNameLst>
                                      </p:cBhvr>
                                      <p:to>
                                        <p:strVal val="visible"/>
                                      </p:to>
                                    </p:set>
                                    <p:animEffect transition="in" filter="fade">
                                      <p:cBhvr>
                                        <p:cTn dur="2000" id="7"/>
                                        <p:tgtEl>
                                          <p:spTgt spid="1048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920" name="Slide Number Placeholder 3"/>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14313" marL="557213">
              <a:defRPr>
                <a:solidFill>
                  <a:schemeClr val="tx1"/>
                </a:solidFill>
                <a:latin typeface="Arial" panose="020B0604020202020204" pitchFamily="34" charset="0"/>
                <a:cs typeface="Arial" panose="020B0604020202020204" pitchFamily="34" charset="0"/>
              </a:defRPr>
            </a:lvl2pPr>
            <a:lvl3pPr indent="-171450" marL="857250">
              <a:defRPr>
                <a:solidFill>
                  <a:schemeClr val="tx1"/>
                </a:solidFill>
                <a:latin typeface="Arial" panose="020B0604020202020204" pitchFamily="34" charset="0"/>
                <a:cs typeface="Arial" panose="020B0604020202020204" pitchFamily="34" charset="0"/>
              </a:defRPr>
            </a:lvl3pPr>
            <a:lvl4pPr indent="-171450" marL="1200150">
              <a:defRPr>
                <a:solidFill>
                  <a:schemeClr val="tx1"/>
                </a:solidFill>
                <a:latin typeface="Arial" panose="020B0604020202020204" pitchFamily="34" charset="0"/>
                <a:cs typeface="Arial" panose="020B0604020202020204" pitchFamily="34" charset="0"/>
              </a:defRPr>
            </a:lvl4pPr>
            <a:lvl5pPr indent="-171450" marL="1543050">
              <a:defRPr>
                <a:solidFill>
                  <a:schemeClr val="tx1"/>
                </a:solidFill>
                <a:latin typeface="Arial" panose="020B0604020202020204" pitchFamily="34" charset="0"/>
                <a:cs typeface="Arial" panose="020B0604020202020204" pitchFamily="34" charset="0"/>
              </a:defRPr>
            </a:lvl5pPr>
            <a:lvl6pPr eaLnBrk="0" fontAlgn="base" hangingPunct="0" indent="-171450" marL="188595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171450" marL="222885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171450" marL="257175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171450" marL="291465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a:solidFill>
                  <a:srgbClr val="898989"/>
                </a:solidFill>
                <a:latin typeface="Calibri"/>
              </a:rPr>
              <a:t>77</a:t>
            </a:r>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4652962" y="1678781"/>
            <a:ext cx="4229100" cy="4000500"/>
          </a:xfrm>
          <a:prstGeom prst="rect"/>
          <a:noFill/>
          <a:ln>
            <a:noFill/>
          </a:ln>
        </p:spPr>
      </p:pic>
      <p:sp>
        <p:nvSpPr>
          <p:cNvPr id="1048921" name="TextBox 6"/>
          <p:cNvSpPr txBox="1"/>
          <p:nvPr/>
        </p:nvSpPr>
        <p:spPr>
          <a:xfrm>
            <a:off x="3581400" y="1028700"/>
            <a:ext cx="4457700" cy="701040"/>
          </a:xfrm>
          <a:prstGeom prst="rect"/>
          <a:noFill/>
        </p:spPr>
        <p:txBody>
          <a:bodyPr>
            <a:spAutoFit/>
          </a:bodyPr>
          <a:p>
            <a:r>
              <a:rPr b="1" sz="2100">
                <a:solidFill>
                  <a:schemeClr val="tx2"/>
                </a:solidFill>
                <a:latin typeface="+mj-lt"/>
                <a:ea typeface="+mj-ea"/>
                <a:cs typeface="+mj-cs"/>
              </a:rPr>
              <a:t>Ideal situation is the TPACK framework</a:t>
            </a:r>
          </a:p>
        </p:txBody>
      </p:sp>
      <p:sp>
        <p:nvSpPr>
          <p:cNvPr id="1048922" name="Footer Placeholder 1"/>
          <p:cNvSpPr>
            <a:spLocks noGrp="1"/>
          </p:cNvSpPr>
          <p:nvPr>
            <p:ph type="ftr" sz="quarter" idx="11"/>
          </p:nvPr>
        </p:nvSpPr>
        <p:spPr/>
        <p:txBody>
          <a:bodyPr/>
          <a:p>
            <a:r>
              <a:rPr lang="en-US"/>
              <a:t>Department of Mathematics/ICT - KMCE</a:t>
            </a:r>
            <a:endParaRPr lang="en-GB"/>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grpSp>
        <p:nvGrpSpPr>
          <p:cNvPr id="273" name="Group 8"/>
          <p:cNvGrpSpPr/>
          <p:nvPr/>
        </p:nvGrpSpPr>
        <p:grpSpPr bwMode="auto">
          <a:xfrm>
            <a:off x="2667001" y="1928813"/>
            <a:ext cx="2303859" cy="2518171"/>
            <a:chOff x="-27" y="1428736"/>
            <a:chExt cx="3071840" cy="3357590"/>
          </a:xfrm>
        </p:grpSpPr>
        <p:sp>
          <p:nvSpPr>
            <p:cNvPr id="1048926" name="Oval 1"/>
            <p:cNvSpPr/>
            <p:nvPr/>
          </p:nvSpPr>
          <p:spPr>
            <a:xfrm>
              <a:off x="-27" y="1428736"/>
              <a:ext cx="3071840" cy="335759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27" name="TextBox 5"/>
            <p:cNvSpPr txBox="1">
              <a:spLocks noChangeArrowheads="1"/>
            </p:cNvSpPr>
            <p:nvPr/>
          </p:nvSpPr>
          <p:spPr bwMode="auto">
            <a:xfrm>
              <a:off x="428597" y="2285986"/>
              <a:ext cx="2286013" cy="1645935"/>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b="1" sz="1350"/>
                <a:t>CONTENT knowledge (CK)</a:t>
              </a:r>
            </a:p>
            <a:p>
              <a:r>
                <a:rPr sz="1350"/>
                <a:t>Knowledge about the actual subject matter that is to be learned or taught</a:t>
              </a:r>
            </a:p>
          </p:txBody>
        </p:sp>
      </p:grpSp>
      <p:grpSp>
        <p:nvGrpSpPr>
          <p:cNvPr id="274" name="Group 9"/>
          <p:cNvGrpSpPr/>
          <p:nvPr/>
        </p:nvGrpSpPr>
        <p:grpSpPr bwMode="auto">
          <a:xfrm>
            <a:off x="5024438" y="1928813"/>
            <a:ext cx="2143125" cy="2518171"/>
            <a:chOff x="3143236" y="1428736"/>
            <a:chExt cx="2857513" cy="3357590"/>
          </a:xfrm>
        </p:grpSpPr>
        <p:sp>
          <p:nvSpPr>
            <p:cNvPr id="1048928" name="Oval 2"/>
            <p:cNvSpPr/>
            <p:nvPr/>
          </p:nvSpPr>
          <p:spPr>
            <a:xfrm>
              <a:off x="3143236" y="1428736"/>
              <a:ext cx="2857513" cy="335759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29" name="TextBox 6"/>
            <p:cNvSpPr txBox="1">
              <a:spLocks noChangeArrowheads="1"/>
            </p:cNvSpPr>
            <p:nvPr/>
          </p:nvSpPr>
          <p:spPr bwMode="auto">
            <a:xfrm>
              <a:off x="3571861" y="2357423"/>
              <a:ext cx="2286013" cy="1391933"/>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b="1" sz="1350"/>
                <a:t>TECHNOLOGICAL knowledge (TK)</a:t>
              </a:r>
            </a:p>
            <a:p>
              <a:r>
                <a:rPr sz="1350"/>
                <a:t>Knowledge about technologies and how to use them</a:t>
              </a:r>
            </a:p>
          </p:txBody>
        </p:sp>
      </p:grpSp>
      <p:grpSp>
        <p:nvGrpSpPr>
          <p:cNvPr id="275" name="Group 10"/>
          <p:cNvGrpSpPr/>
          <p:nvPr/>
        </p:nvGrpSpPr>
        <p:grpSpPr bwMode="auto">
          <a:xfrm>
            <a:off x="7221141" y="2035969"/>
            <a:ext cx="2303859" cy="2518171"/>
            <a:chOff x="6072201" y="1571611"/>
            <a:chExt cx="2928923" cy="3357590"/>
          </a:xfrm>
        </p:grpSpPr>
        <p:sp>
          <p:nvSpPr>
            <p:cNvPr id="1048930" name="Oval 3"/>
            <p:cNvSpPr/>
            <p:nvPr/>
          </p:nvSpPr>
          <p:spPr>
            <a:xfrm>
              <a:off x="6072201" y="1571611"/>
              <a:ext cx="2928923" cy="3357590"/>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31" name="TextBox 7"/>
            <p:cNvSpPr txBox="1">
              <a:spLocks noChangeArrowheads="1"/>
            </p:cNvSpPr>
            <p:nvPr/>
          </p:nvSpPr>
          <p:spPr bwMode="auto">
            <a:xfrm>
              <a:off x="6500826" y="2438390"/>
              <a:ext cx="2286013" cy="1391933"/>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b="1" sz="1350"/>
                <a:t>PEDAGOGICAL knowledge (PK)</a:t>
              </a:r>
            </a:p>
            <a:p>
              <a:r>
                <a:rPr sz="1350"/>
                <a:t>Knowledge of how we teach – teaching methods</a:t>
              </a:r>
            </a:p>
          </p:txBody>
        </p:sp>
      </p:grpSp>
      <p:sp>
        <p:nvSpPr>
          <p:cNvPr id="1048932" name="Footer Placeholder 5"/>
          <p:cNvSpPr>
            <a:spLocks noGrp="1"/>
          </p:cNvSpPr>
          <p:nvPr>
            <p:ph type="ftr" sz="quarter" idx="11"/>
          </p:nvPr>
        </p:nvSpPr>
        <p:spPr/>
        <p:txBody>
          <a:bodyPr/>
          <a:p>
            <a:r>
              <a:rPr lang="en-US"/>
              <a:t>Department of Mathematics/ICT - KMCE</a:t>
            </a:r>
            <a:endParaRPr lang="en-GB"/>
          </a:p>
        </p:txBody>
      </p:sp>
      <p:sp>
        <p:nvSpPr>
          <p:cNvPr id="1048933" name="Slide Number Placeholder 6"/>
          <p:cNvSpPr>
            <a:spLocks noGrp="1"/>
          </p:cNvSpPr>
          <p:nvPr>
            <p:ph type="sldNum" sz="quarter" idx="12"/>
          </p:nvPr>
        </p:nvSpPr>
        <p:spPr/>
        <p:txBody>
          <a:bodyPr/>
          <a:p>
            <a:fld id="{ED16614D-C76D-436E-898C-B0588749FA22}" type="slidenum">
              <a:rPr lang="en-GB" smtClean="0"/>
              <a:t>79</a:t>
            </a:fld>
            <a:endParaRPr lang="en-GB"/>
          </a:p>
        </p:txBody>
      </p:sp>
    </p:spTree>
  </p:cSld>
  <p:clrMapOvr>
    <a:masterClrMapping/>
  </p:clrMapOvr>
  <p:transition spd="med"/>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8">
                                  <p:stCondLst>
                                    <p:cond delay="0"/>
                                  </p:stCondLst>
                                  <p:childTnLst>
                                    <p:set>
                                      <p:cBhvr>
                                        <p:cTn dur="1" fill="hold" id="6">
                                          <p:stCondLst>
                                            <p:cond delay="0"/>
                                          </p:stCondLst>
                                        </p:cTn>
                                        <p:tgtEl>
                                          <p:spTgt spid="273"/>
                                        </p:tgtEl>
                                        <p:attrNameLst>
                                          <p:attrName>style.visibility</p:attrName>
                                        </p:attrNameLst>
                                      </p:cBhvr>
                                      <p:to>
                                        <p:strVal val="visible"/>
                                      </p:to>
                                    </p:set>
                                    <p:anim calcmode="lin" valueType="num">
                                      <p:cBhvr additive="base">
                                        <p:cTn dur="2000" fill="hold" id="7"/>
                                        <p:tgtEl>
                                          <p:spTgt spid="273"/>
                                        </p:tgtEl>
                                        <p:attrNameLst>
                                          <p:attrName>ppt_x</p:attrName>
                                        </p:attrNameLst>
                                      </p:cBhvr>
                                      <p:tavLst>
                                        <p:tav tm="0">
                                          <p:val>
                                            <p:strVal val="0-#ppt_w/2"/>
                                          </p:val>
                                        </p:tav>
                                        <p:tav tm="100000">
                                          <p:val>
                                            <p:strVal val="#ppt_x"/>
                                          </p:val>
                                        </p:tav>
                                      </p:tavLst>
                                    </p:anim>
                                    <p:anim calcmode="lin" valueType="num">
                                      <p:cBhvr additive="base">
                                        <p:cTn dur="2000" fill="hold" id="8"/>
                                        <p:tgtEl>
                                          <p:spTgt spid="273"/>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3" presetSubtype="10">
                                  <p:stCondLst>
                                    <p:cond delay="0"/>
                                  </p:stCondLst>
                                  <p:childTnLst>
                                    <p:set>
                                      <p:cBhvr>
                                        <p:cTn dur="1" fill="hold" id="12">
                                          <p:stCondLst>
                                            <p:cond delay="0"/>
                                          </p:stCondLst>
                                        </p:cTn>
                                        <p:tgtEl>
                                          <p:spTgt spid="274"/>
                                        </p:tgtEl>
                                        <p:attrNameLst>
                                          <p:attrName>style.visibility</p:attrName>
                                        </p:attrNameLst>
                                      </p:cBhvr>
                                      <p:to>
                                        <p:strVal val="visible"/>
                                      </p:to>
                                    </p:set>
                                    <p:animEffect transition="in" filter="blinds(horizontal)">
                                      <p:cBhvr>
                                        <p:cTn dur="2000" id="13"/>
                                        <p:tgtEl>
                                          <p:spTgt spid="274"/>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2" presetSubtype="2">
                                  <p:stCondLst>
                                    <p:cond delay="0"/>
                                  </p:stCondLst>
                                  <p:childTnLst>
                                    <p:set>
                                      <p:cBhvr>
                                        <p:cTn dur="1" fill="hold" id="17">
                                          <p:stCondLst>
                                            <p:cond delay="0"/>
                                          </p:stCondLst>
                                        </p:cTn>
                                        <p:tgtEl>
                                          <p:spTgt spid="275"/>
                                        </p:tgtEl>
                                        <p:attrNameLst>
                                          <p:attrName>style.visibility</p:attrName>
                                        </p:attrNameLst>
                                      </p:cBhvr>
                                      <p:to>
                                        <p:strVal val="visible"/>
                                      </p:to>
                                    </p:set>
                                    <p:anim calcmode="lin" valueType="num">
                                      <p:cBhvr additive="base">
                                        <p:cTn dur="2000" fill="hold" id="18"/>
                                        <p:tgtEl>
                                          <p:spTgt spid="275"/>
                                        </p:tgtEl>
                                        <p:attrNameLst>
                                          <p:attrName>ppt_x</p:attrName>
                                        </p:attrNameLst>
                                      </p:cBhvr>
                                      <p:tavLst>
                                        <p:tav tm="0">
                                          <p:val>
                                            <p:strVal val="1+#ppt_w/2"/>
                                          </p:val>
                                        </p:tav>
                                        <p:tav tm="100000">
                                          <p:val>
                                            <p:strVal val="#ppt_x"/>
                                          </p:val>
                                        </p:tav>
                                      </p:tavLst>
                                    </p:anim>
                                    <p:anim calcmode="lin" valueType="num">
                                      <p:cBhvr additive="base">
                                        <p:cTn dur="2000" fill="hold" id="19"/>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b="1"/>
              <a:t>Design of learning activities</a:t>
            </a:r>
            <a:br/>
          </a:p>
        </p:txBody>
      </p:sp>
      <p:sp>
        <p:nvSpPr>
          <p:cNvPr id="1048619" name="Content Placeholder 2"/>
          <p:cNvSpPr>
            <a:spLocks noGrp="1"/>
          </p:cNvSpPr>
          <p:nvPr>
            <p:ph idx="1"/>
          </p:nvPr>
        </p:nvSpPr>
        <p:spPr/>
        <p:txBody>
          <a:bodyPr>
            <a:normAutofit/>
          </a:bodyPr>
          <a:p>
            <a:r>
              <a:t>According to Thiagi, effective instruction has three components: </a:t>
            </a:r>
          </a:p>
          <a:p>
            <a:pPr indent="0" lvl="1" marL="457200">
              <a:buNone/>
            </a:pPr>
            <a:r>
              <a:t>1. Content related to the instructional objectives </a:t>
            </a:r>
          </a:p>
          <a:p>
            <a:pPr indent="0" lvl="1" marL="457200">
              <a:buNone/>
            </a:pPr>
            <a:r>
              <a:t>2. Activities that require learners to process the content and to provide a response </a:t>
            </a:r>
          </a:p>
          <a:p>
            <a:pPr indent="0" lvl="1" marL="457200">
              <a:buNone/>
            </a:pPr>
            <a:r>
              <a:t>3. Feedback to learners to provide reinforcement for desirable responses and remediation for undesirable responses </a:t>
            </a:r>
          </a:p>
          <a:p/>
        </p:txBody>
      </p:sp>
      <p:sp>
        <p:nvSpPr>
          <p:cNvPr id="1048620" name="Footer Placeholder 3"/>
          <p:cNvSpPr>
            <a:spLocks noGrp="1"/>
          </p:cNvSpPr>
          <p:nvPr>
            <p:ph type="ftr" sz="quarter" idx="11"/>
          </p:nvPr>
        </p:nvSpPr>
        <p:spPr/>
        <p:txBody>
          <a:bodyPr/>
          <a:p>
            <a:r>
              <a:rPr lang="en-US"/>
              <a:t>Department of Mathematics/ICT - KMCE</a:t>
            </a:r>
            <a:endParaRPr lang="en-GB"/>
          </a:p>
        </p:txBody>
      </p:sp>
      <p:sp>
        <p:nvSpPr>
          <p:cNvPr id="1048621" name="Slide Number Placeholder 4"/>
          <p:cNvSpPr>
            <a:spLocks noGrp="1"/>
          </p:cNvSpPr>
          <p:nvPr>
            <p:ph type="sldNum" sz="quarter" idx="12"/>
          </p:nvPr>
        </p:nvSpPr>
        <p:spPr/>
        <p:txBody>
          <a:bodyPr/>
          <a:p>
            <a:fld id="{ED16614D-C76D-436E-898C-B0588749FA22}" type="slidenum">
              <a:rPr lang="en-GB" smtClean="0"/>
              <a:t>8</a:t>
            </a:fld>
            <a:endParaRPr lang="en-GB"/>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pic>
        <p:nvPicPr>
          <p:cNvPr id="2097169" name="Picture 2"/>
          <p:cNvPicPr>
            <a:picLocks noChangeAspect="1" noChangeArrowheads="1"/>
          </p:cNvPicPr>
          <p:nvPr/>
        </p:nvPicPr>
        <p:blipFill>
          <a:blip xmlns:r="http://schemas.openxmlformats.org/officeDocument/2006/relationships" r:embed="rId1"/>
          <a:srcRect l="28151" t="15979" r="26381" b="12566"/>
          <a:stretch>
            <a:fillRect/>
          </a:stretch>
        </p:blipFill>
        <p:spPr bwMode="auto">
          <a:xfrm>
            <a:off x="4151715" y="1662107"/>
            <a:ext cx="3888585" cy="3819520"/>
          </a:xfrm>
          <a:prstGeom prst="rect"/>
          <a:noFill/>
          <a:ln>
            <a:noFill/>
          </a:ln>
        </p:spPr>
      </p:pic>
      <p:sp>
        <p:nvSpPr>
          <p:cNvPr id="1048937" name="Text Box 4"/>
          <p:cNvSpPr txBox="1">
            <a:spLocks noChangeArrowheads="1"/>
          </p:cNvSpPr>
          <p:nvPr/>
        </p:nvSpPr>
        <p:spPr bwMode="auto">
          <a:xfrm>
            <a:off x="7148517" y="3880242"/>
            <a:ext cx="2619370" cy="1336040"/>
          </a:xfrm>
          <a:prstGeom prst="rect"/>
          <a:solidFill>
            <a:schemeClr val="bg1"/>
          </a:solidFill>
          <a:ln>
            <a:noFill/>
          </a:ln>
        </p:spPr>
        <p:txBody>
          <a:bodyPr>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Content or Subject matter knowledge</a:t>
            </a:r>
          </a:p>
          <a:p>
            <a:pPr>
              <a:buChar char="•"/>
            </a:pPr>
            <a:r>
              <a:rPr sz="1200">
                <a:solidFill>
                  <a:srgbClr val="000066"/>
                </a:solidFill>
                <a:latin typeface="Verdana"/>
              </a:rPr>
              <a:t>Knowledge of central facts,</a:t>
            </a:r>
            <a:br>
              <a:rPr sz="1200">
                <a:solidFill>
                  <a:srgbClr val="000066"/>
                </a:solidFill>
              </a:rPr>
            </a:br>
            <a:r>
              <a:rPr sz="1200">
                <a:solidFill>
                  <a:srgbClr val="000066"/>
                </a:solidFill>
                <a:latin typeface="Verdana"/>
              </a:rPr>
              <a:t>  concepts, theories &amp;</a:t>
            </a:r>
            <a:br>
              <a:rPr sz="1200">
                <a:solidFill>
                  <a:srgbClr val="000066"/>
                </a:solidFill>
              </a:rPr>
            </a:br>
            <a:r>
              <a:rPr sz="1200">
                <a:solidFill>
                  <a:srgbClr val="000066"/>
                </a:solidFill>
                <a:latin typeface="Verdana"/>
              </a:rPr>
              <a:t>  procedures</a:t>
            </a:r>
          </a:p>
          <a:p>
            <a:pPr>
              <a:buChar char="•"/>
            </a:pPr>
            <a:r>
              <a:rPr sz="1200">
                <a:solidFill>
                  <a:srgbClr val="000066"/>
                </a:solidFill>
                <a:latin typeface="Verdana"/>
              </a:rPr>
              <a:t>Explanatory frameworks</a:t>
            </a:r>
          </a:p>
          <a:p>
            <a:pPr>
              <a:buChar char="•"/>
            </a:pPr>
            <a:r>
              <a:rPr sz="1200">
                <a:solidFill>
                  <a:srgbClr val="000066"/>
                </a:solidFill>
                <a:latin typeface="Verdana"/>
              </a:rPr>
              <a:t>Evidence for proof</a:t>
            </a:r>
          </a:p>
        </p:txBody>
      </p:sp>
      <p:sp>
        <p:nvSpPr>
          <p:cNvPr id="1048938" name="Text Box 5"/>
          <p:cNvSpPr txBox="1">
            <a:spLocks noChangeArrowheads="1"/>
          </p:cNvSpPr>
          <p:nvPr/>
        </p:nvSpPr>
        <p:spPr bwMode="auto">
          <a:xfrm>
            <a:off x="2839636" y="3861196"/>
            <a:ext cx="1948180" cy="1336041"/>
          </a:xfrm>
          <a:prstGeom prst="rect"/>
          <a:solidFill>
            <a:schemeClr val="bg1"/>
          </a:solidFill>
          <a:ln>
            <a:noFill/>
          </a:ln>
        </p:spPr>
        <p:txBody>
          <a:bodyPr wrap="none">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Pedagogical knowledge</a:t>
            </a:r>
          </a:p>
          <a:p>
            <a:pPr>
              <a:buChar char="•"/>
            </a:pPr>
            <a:r>
              <a:rPr sz="1200">
                <a:solidFill>
                  <a:srgbClr val="000066"/>
                </a:solidFill>
                <a:latin typeface="Verdana"/>
              </a:rPr>
              <a:t>Students’ prior knowledge</a:t>
            </a:r>
          </a:p>
          <a:p>
            <a:pPr>
              <a:buChar char="•"/>
            </a:pPr>
            <a:r>
              <a:rPr sz="1200">
                <a:solidFill>
                  <a:srgbClr val="000066"/>
                </a:solidFill>
                <a:latin typeface="Verdana"/>
              </a:rPr>
              <a:t>How to use resources</a:t>
            </a:r>
          </a:p>
          <a:p>
            <a:pPr>
              <a:buChar char="•"/>
            </a:pPr>
            <a:r>
              <a:rPr sz="1200">
                <a:solidFill>
                  <a:srgbClr val="000066"/>
                </a:solidFill>
                <a:latin typeface="Verdana"/>
              </a:rPr>
              <a:t>Classroom management</a:t>
            </a:r>
          </a:p>
          <a:p>
            <a:pPr>
              <a:buChar char="•"/>
            </a:pPr>
            <a:r>
              <a:rPr sz="1200">
                <a:solidFill>
                  <a:srgbClr val="000066"/>
                </a:solidFill>
                <a:latin typeface="Verdana"/>
              </a:rPr>
              <a:t>Lesson plan development </a:t>
            </a:r>
            <a:br>
              <a:rPr sz="1200">
                <a:solidFill>
                  <a:srgbClr val="000066"/>
                </a:solidFill>
              </a:rPr>
            </a:br>
            <a:r>
              <a:rPr sz="1200">
                <a:solidFill>
                  <a:srgbClr val="000066"/>
                </a:solidFill>
                <a:latin typeface="Verdana"/>
              </a:rPr>
              <a:t>   &amp; implementation</a:t>
            </a:r>
          </a:p>
          <a:p>
            <a:pPr>
              <a:buChar char="•"/>
            </a:pPr>
            <a:r>
              <a:rPr sz="1200">
                <a:solidFill>
                  <a:srgbClr val="000066"/>
                </a:solidFill>
                <a:latin typeface="Verdana"/>
              </a:rPr>
              <a:t>Student evaluation</a:t>
            </a:r>
          </a:p>
        </p:txBody>
      </p:sp>
      <p:sp>
        <p:nvSpPr>
          <p:cNvPr id="1048939" name="Text Box 7"/>
          <p:cNvSpPr txBox="1">
            <a:spLocks noChangeArrowheads="1"/>
          </p:cNvSpPr>
          <p:nvPr/>
        </p:nvSpPr>
        <p:spPr bwMode="auto">
          <a:xfrm>
            <a:off x="4098135" y="1826415"/>
            <a:ext cx="3611881" cy="802640"/>
          </a:xfrm>
          <a:prstGeom prst="rect"/>
          <a:solidFill>
            <a:schemeClr val="bg1"/>
          </a:solidFill>
          <a:ln>
            <a:noFill/>
          </a:ln>
        </p:spPr>
        <p:txBody>
          <a:bodyPr wrap="none">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Technological (ICT) Knowledge</a:t>
            </a:r>
          </a:p>
          <a:p>
            <a:pPr>
              <a:buChar char="•"/>
            </a:pPr>
            <a:r>
              <a:rPr sz="1200">
                <a:solidFill>
                  <a:srgbClr val="000066"/>
                </a:solidFill>
                <a:latin typeface="Verdana"/>
              </a:rPr>
              <a:t>Skills necessary to operate particular technologies</a:t>
            </a:r>
          </a:p>
          <a:p>
            <a:pPr>
              <a:buChar char="•"/>
            </a:pPr>
            <a:r>
              <a:rPr sz="1200">
                <a:solidFill>
                  <a:srgbClr val="000066"/>
                </a:solidFill>
                <a:latin typeface="Verdana"/>
              </a:rPr>
              <a:t>The ability to learn and adapt to new technologies</a:t>
            </a:r>
          </a:p>
          <a:p>
            <a:pPr>
              <a:buChar char="•"/>
            </a:pPr>
            <a:r>
              <a:rPr sz="1200">
                <a:solidFill>
                  <a:srgbClr val="000066"/>
                </a:solidFill>
                <a:latin typeface="Verdana"/>
              </a:rPr>
              <a:t>A functional understanding of technologies</a:t>
            </a:r>
          </a:p>
        </p:txBody>
      </p:sp>
      <p:sp>
        <p:nvSpPr>
          <p:cNvPr id="1048940" name="Rectangle 4"/>
          <p:cNvSpPr txBox="1">
            <a:spLocks noChangeArrowheads="1"/>
          </p:cNvSpPr>
          <p:nvPr/>
        </p:nvSpPr>
        <p:spPr bwMode="auto">
          <a:xfrm>
            <a:off x="3009900" y="1063232"/>
            <a:ext cx="6172200" cy="857250"/>
          </a:xfrm>
          <a:prstGeom prst="rect"/>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sz="3300">
                <a:solidFill>
                  <a:srgbClr val="000000"/>
                </a:solidFill>
              </a:rPr>
              <a:t>What is TPACK?</a:t>
            </a:r>
          </a:p>
        </p:txBody>
      </p:sp>
      <p:sp>
        <p:nvSpPr>
          <p:cNvPr id="1048941" name="Footer Placeholder 1"/>
          <p:cNvSpPr>
            <a:spLocks noGrp="1"/>
          </p:cNvSpPr>
          <p:nvPr>
            <p:ph type="ftr" sz="quarter" idx="11"/>
          </p:nvPr>
        </p:nvSpPr>
        <p:spPr/>
        <p:txBody>
          <a:bodyPr/>
          <a:p>
            <a:r>
              <a:rPr lang="en-US"/>
              <a:t>Department of Mathematics/ICT - KMCE</a:t>
            </a:r>
            <a:endParaRPr lang="en-GB"/>
          </a:p>
        </p:txBody>
      </p:sp>
      <p:sp>
        <p:nvSpPr>
          <p:cNvPr id="1048942" name="Slide Number Placeholder 2"/>
          <p:cNvSpPr>
            <a:spLocks noGrp="1"/>
          </p:cNvSpPr>
          <p:nvPr>
            <p:ph type="sldNum" sz="quarter" idx="12"/>
          </p:nvPr>
        </p:nvSpPr>
        <p:spPr/>
        <p:txBody>
          <a:bodyPr/>
          <a:p>
            <a:fld id="{ED16614D-C76D-436E-898C-B0588749FA22}" type="slidenum">
              <a:rPr lang="en-GB" smtClean="0"/>
              <a:t>80</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3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38"/>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animBg="1"/>
      <p:bldP spid="1048938" grpId="0" animBg="1"/>
      <p:bldP spid="104893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943" name="Content Placeholder 1"/>
          <p:cNvSpPr txBox="1"/>
          <p:nvPr/>
        </p:nvSpPr>
        <p:spPr>
          <a:xfrm>
            <a:off x="3009900" y="1968104"/>
            <a:ext cx="6172200" cy="3394467"/>
          </a:xfrm>
          <a:prstGeom prst="rect"/>
        </p:spPr>
        <p:txBody>
          <a:bodyPr/>
          <a:p>
            <a:pPr algn="just" indent="-191695" marL="273848">
              <a:buClr>
                <a:schemeClr val="accent1"/>
              </a:buClr>
              <a:buSzPct val="68000"/>
            </a:pPr>
            <a:r>
              <a:rPr sz="2025"/>
              <a:t>Lets try and explain the following</a:t>
            </a:r>
          </a:p>
          <a:p>
            <a:pPr algn="just" indent="-191695" marL="273848">
              <a:buClr>
                <a:schemeClr val="accent1"/>
              </a:buClr>
              <a:buSzPct val="68000"/>
              <a:buFont typeface="Wingdings"/>
              <a:buChar char="v"/>
            </a:pPr>
            <a:r>
              <a:rPr sz="2025"/>
              <a:t>     PCK</a:t>
            </a:r>
          </a:p>
          <a:p>
            <a:pPr algn="just" indent="-191695" marL="273848">
              <a:buClr>
                <a:schemeClr val="accent1"/>
              </a:buClr>
              <a:buSzPct val="68000"/>
              <a:buFont typeface="Wingdings"/>
              <a:buChar char="v"/>
            </a:pPr>
            <a:r>
              <a:rPr sz="2025"/>
              <a:t>     TCK</a:t>
            </a:r>
          </a:p>
          <a:p>
            <a:pPr algn="just" indent="-191695" marL="273848">
              <a:buClr>
                <a:schemeClr val="accent1"/>
              </a:buClr>
              <a:buSzPct val="68000"/>
              <a:buFont typeface="Wingdings"/>
              <a:buChar char="v"/>
            </a:pPr>
            <a:r>
              <a:rPr sz="2025"/>
              <a:t>     TPK</a:t>
            </a:r>
          </a:p>
        </p:txBody>
      </p:sp>
      <p:sp>
        <p:nvSpPr>
          <p:cNvPr id="1048944" name="Title 2"/>
          <p:cNvSpPr txBox="1"/>
          <p:nvPr/>
        </p:nvSpPr>
        <p:spPr>
          <a:xfrm>
            <a:off x="3009900" y="1063232"/>
            <a:ext cx="6172200" cy="857250"/>
          </a:xfrm>
          <a:prstGeom prst="rect"/>
        </p:spPr>
        <p:txBody>
          <a:bodyPr/>
          <a:lstStyle>
            <a:lvl1pPr algn="l" eaLnBrk="0" fontAlgn="base" hangingPunct="0" rtl="0">
              <a:spcBef>
                <a:spcPct val="0"/>
              </a:spcBef>
              <a:spcAft>
                <a:spcPct val="0"/>
              </a:spcAft>
              <a:defRPr b="1" sz="4100" kern="1200">
                <a:solidFill>
                  <a:schemeClr val="tx2"/>
                </a:solidFill>
                <a:effectLst>
                  <a:outerShdw algn="tl" blurRad="31750" dir="5400000" dist="25400" rotWithShape="0">
                    <a:srgbClr val="000000">
                      <a:alpha val="25000"/>
                    </a:srgbClr>
                  </a:outerShdw>
                </a:effectLst>
                <a:latin typeface="+mj-lt"/>
                <a:ea typeface="+mj-ea"/>
                <a:cs typeface="+mj-cs"/>
              </a:defRPr>
            </a:lvl1pPr>
            <a:lvl2pPr algn="l" eaLnBrk="0" fontAlgn="base" hangingPunct="0" rtl="0">
              <a:spcBef>
                <a:spcPct val="0"/>
              </a:spcBef>
              <a:spcAft>
                <a:spcPct val="0"/>
              </a:spcAft>
              <a:defRPr b="1" sz="4100">
                <a:solidFill>
                  <a:schemeClr val="tx2"/>
                </a:solidFill>
                <a:latin typeface="Lucida Sans Unicode" pitchFamily="34" charset="0"/>
              </a:defRPr>
            </a:lvl2pPr>
            <a:lvl3pPr algn="l" eaLnBrk="0" fontAlgn="base" hangingPunct="0" rtl="0">
              <a:spcBef>
                <a:spcPct val="0"/>
              </a:spcBef>
              <a:spcAft>
                <a:spcPct val="0"/>
              </a:spcAft>
              <a:defRPr b="1" sz="4100">
                <a:solidFill>
                  <a:schemeClr val="tx2"/>
                </a:solidFill>
                <a:latin typeface="Lucida Sans Unicode" pitchFamily="34" charset="0"/>
              </a:defRPr>
            </a:lvl3pPr>
            <a:lvl4pPr algn="l" eaLnBrk="0" fontAlgn="base" hangingPunct="0" rtl="0">
              <a:spcBef>
                <a:spcPct val="0"/>
              </a:spcBef>
              <a:spcAft>
                <a:spcPct val="0"/>
              </a:spcAft>
              <a:defRPr b="1" sz="4100">
                <a:solidFill>
                  <a:schemeClr val="tx2"/>
                </a:solidFill>
                <a:latin typeface="Lucida Sans Unicode" pitchFamily="34" charset="0"/>
              </a:defRPr>
            </a:lvl4pPr>
            <a:lvl5pPr algn="l" eaLnBrk="0" fontAlgn="base" hangingPunct="0" rtl="0">
              <a:spcBef>
                <a:spcPct val="0"/>
              </a:spcBef>
              <a:spcAft>
                <a:spcPct val="0"/>
              </a:spcAft>
              <a:defRPr b="1" sz="4100">
                <a:solidFill>
                  <a:schemeClr val="tx2"/>
                </a:solidFill>
                <a:latin typeface="Lucida Sans Unicode" pitchFamily="34" charset="0"/>
              </a:defRPr>
            </a:lvl5pPr>
            <a:lvl6pPr algn="l" fontAlgn="base" marL="457200" rtl="0">
              <a:spcBef>
                <a:spcPct val="0"/>
              </a:spcBef>
              <a:spcAft>
                <a:spcPct val="0"/>
              </a:spcAft>
              <a:defRPr b="1" sz="4100">
                <a:solidFill>
                  <a:schemeClr val="tx2"/>
                </a:solidFill>
                <a:latin typeface="Lucida Sans Unicode" pitchFamily="34" charset="0"/>
              </a:defRPr>
            </a:lvl6pPr>
            <a:lvl7pPr algn="l" fontAlgn="base" marL="914400" rtl="0">
              <a:spcBef>
                <a:spcPct val="0"/>
              </a:spcBef>
              <a:spcAft>
                <a:spcPct val="0"/>
              </a:spcAft>
              <a:defRPr b="1" sz="4100">
                <a:solidFill>
                  <a:schemeClr val="tx2"/>
                </a:solidFill>
                <a:latin typeface="Lucida Sans Unicode" pitchFamily="34" charset="0"/>
              </a:defRPr>
            </a:lvl7pPr>
            <a:lvl8pPr algn="l" fontAlgn="base" marL="1371600" rtl="0">
              <a:spcBef>
                <a:spcPct val="0"/>
              </a:spcBef>
              <a:spcAft>
                <a:spcPct val="0"/>
              </a:spcAft>
              <a:defRPr b="1" sz="4100">
                <a:solidFill>
                  <a:schemeClr val="tx2"/>
                </a:solidFill>
                <a:latin typeface="Lucida Sans Unicode" pitchFamily="34" charset="0"/>
              </a:defRPr>
            </a:lvl8pPr>
            <a:lvl9pPr algn="l" fontAlgn="base" marL="1828800" rtl="0">
              <a:spcBef>
                <a:spcPct val="0"/>
              </a:spcBef>
              <a:spcAft>
                <a:spcPct val="0"/>
              </a:spcAft>
              <a:defRPr b="1" sz="4100">
                <a:solidFill>
                  <a:schemeClr val="tx2"/>
                </a:solidFill>
                <a:latin typeface="Lucida Sans Unicode" pitchFamily="34" charset="0"/>
              </a:defRPr>
            </a:lvl9pPr>
          </a:lstStyle>
          <a:p>
            <a:r>
              <a:rPr sz="3075"/>
              <a:t>Exercise 1</a:t>
            </a:r>
          </a:p>
        </p:txBody>
      </p:sp>
      <p:sp>
        <p:nvSpPr>
          <p:cNvPr id="1048945" name="Footer Placeholder 3"/>
          <p:cNvSpPr>
            <a:spLocks noGrp="1"/>
          </p:cNvSpPr>
          <p:nvPr>
            <p:ph type="ftr" sz="quarter" idx="11"/>
          </p:nvPr>
        </p:nvSpPr>
        <p:spPr/>
        <p:txBody>
          <a:bodyPr/>
          <a:p>
            <a:r>
              <a:rPr lang="en-US"/>
              <a:t>Department of Mathematics/ICT - KMCE</a:t>
            </a:r>
            <a:endParaRPr lang="en-GB"/>
          </a:p>
        </p:txBody>
      </p:sp>
      <p:sp>
        <p:nvSpPr>
          <p:cNvPr id="1048946" name="Slide Number Placeholder 4"/>
          <p:cNvSpPr>
            <a:spLocks noGrp="1"/>
          </p:cNvSpPr>
          <p:nvPr>
            <p:ph type="sldNum" sz="quarter" idx="12"/>
          </p:nvPr>
        </p:nvSpPr>
        <p:spPr/>
        <p:txBody>
          <a:bodyPr/>
          <a:p>
            <a:fld id="{ED16614D-C76D-436E-898C-B0588749FA22}" type="slidenum">
              <a:rPr lang="en-GB" smtClean="0"/>
              <a:t>81</a:t>
            </a:fld>
            <a:endParaRPr lang="en-GB"/>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947" name="TextBox 11"/>
          <p:cNvSpPr txBox="1">
            <a:spLocks noChangeArrowheads="1"/>
          </p:cNvSpPr>
          <p:nvPr/>
        </p:nvSpPr>
        <p:spPr bwMode="auto">
          <a:xfrm>
            <a:off x="6471046" y="3057525"/>
            <a:ext cx="2946796" cy="662940"/>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Knowledge of how content is represented and transformed by the application of technology</a:t>
            </a:r>
          </a:p>
        </p:txBody>
      </p:sp>
      <p:sp>
        <p:nvSpPr>
          <p:cNvPr id="1048948" name="TextBox 10"/>
          <p:cNvSpPr txBox="1">
            <a:spLocks noChangeArrowheads="1"/>
          </p:cNvSpPr>
          <p:nvPr/>
        </p:nvSpPr>
        <p:spPr bwMode="auto">
          <a:xfrm>
            <a:off x="3042047" y="3051567"/>
            <a:ext cx="2518171" cy="472440"/>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Knowledge of how to best teach the subject matter</a:t>
            </a:r>
          </a:p>
        </p:txBody>
      </p:sp>
      <p:grpSp>
        <p:nvGrpSpPr>
          <p:cNvPr id="281" name="Group 19"/>
          <p:cNvGrpSpPr/>
          <p:nvPr/>
        </p:nvGrpSpPr>
        <p:grpSpPr bwMode="auto">
          <a:xfrm>
            <a:off x="3792141" y="3857625"/>
            <a:ext cx="5679281" cy="1928812"/>
            <a:chOff x="1500201" y="4000500"/>
            <a:chExt cx="7572402" cy="2571763"/>
          </a:xfrm>
        </p:grpSpPr>
        <p:grpSp>
          <p:nvGrpSpPr>
            <p:cNvPr id="282" name="Group 15"/>
            <p:cNvGrpSpPr/>
            <p:nvPr/>
          </p:nvGrpSpPr>
          <p:grpSpPr bwMode="auto">
            <a:xfrm>
              <a:off x="1500201" y="4000500"/>
              <a:ext cx="4214812" cy="2571763"/>
              <a:chOff x="1500201" y="4000500"/>
              <a:chExt cx="4214812" cy="2571763"/>
            </a:xfrm>
          </p:grpSpPr>
          <p:graphicFrame>
            <p:nvGraphicFramePr>
              <p:cNvPr id="4194306" name="Diagram 8"/>
              <p:cNvGraphicFramePr>
                <a:graphicFrameLocks/>
              </p:cNvGraphicFramePr>
              <p:nvPr/>
            </p:nvGraphicFramePr>
            <p:xfrm>
              <a:off x="1500198" y="4000504"/>
              <a:ext cx="4214810" cy="257176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949" name="TextBox 9"/>
              <p:cNvSpPr txBox="1">
                <a:spLocks noChangeArrowheads="1"/>
              </p:cNvSpPr>
              <p:nvPr/>
            </p:nvSpPr>
            <p:spPr bwMode="auto">
              <a:xfrm>
                <a:off x="3214673" y="4929201"/>
                <a:ext cx="857250" cy="400105"/>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TPK</a:t>
                </a:r>
              </a:p>
            </p:txBody>
          </p:sp>
        </p:grpSp>
        <p:sp>
          <p:nvSpPr>
            <p:cNvPr id="1048950" name="TextBox 12"/>
            <p:cNvSpPr txBox="1">
              <a:spLocks noChangeArrowheads="1"/>
            </p:cNvSpPr>
            <p:nvPr/>
          </p:nvSpPr>
          <p:spPr bwMode="auto">
            <a:xfrm>
              <a:off x="5715013" y="5140123"/>
              <a:ext cx="3357590" cy="883926"/>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Knowledge of how teaching and learning change when particular technologies are used </a:t>
              </a:r>
            </a:p>
          </p:txBody>
        </p:sp>
      </p:grpSp>
      <p:grpSp>
        <p:nvGrpSpPr>
          <p:cNvPr id="283" name="Group 20"/>
          <p:cNvGrpSpPr/>
          <p:nvPr/>
        </p:nvGrpSpPr>
        <p:grpSpPr bwMode="auto">
          <a:xfrm>
            <a:off x="2827735" y="1071562"/>
            <a:ext cx="3161109" cy="1928812"/>
            <a:chOff x="1500201" y="4000500"/>
            <a:chExt cx="4214812" cy="2571763"/>
          </a:xfrm>
        </p:grpSpPr>
        <p:graphicFrame>
          <p:nvGraphicFramePr>
            <p:cNvPr id="4194307" name="Diagram 21"/>
            <p:cNvGraphicFramePr>
              <a:graphicFrameLocks/>
            </p:cNvGraphicFramePr>
            <p:nvPr/>
          </p:nvGraphicFramePr>
          <p:xfrm>
            <a:off x="1500198" y="4000504"/>
            <a:ext cx="4214810" cy="2571768"/>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sp>
          <p:nvSpPr>
            <p:cNvPr id="1048951" name="TextBox 22"/>
            <p:cNvSpPr txBox="1">
              <a:spLocks noChangeArrowheads="1"/>
            </p:cNvSpPr>
            <p:nvPr/>
          </p:nvSpPr>
          <p:spPr bwMode="auto">
            <a:xfrm>
              <a:off x="3214673" y="4929201"/>
              <a:ext cx="857250" cy="400105"/>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PCK</a:t>
              </a:r>
            </a:p>
          </p:txBody>
        </p:sp>
      </p:grpSp>
      <p:grpSp>
        <p:nvGrpSpPr>
          <p:cNvPr id="284" name="Group 23"/>
          <p:cNvGrpSpPr/>
          <p:nvPr/>
        </p:nvGrpSpPr>
        <p:grpSpPr bwMode="auto">
          <a:xfrm>
            <a:off x="6149579" y="964406"/>
            <a:ext cx="3161109" cy="1928812"/>
            <a:chOff x="1500201" y="4000500"/>
            <a:chExt cx="4214812" cy="2571763"/>
          </a:xfrm>
        </p:grpSpPr>
        <p:graphicFrame>
          <p:nvGraphicFramePr>
            <p:cNvPr id="4194308" name="Diagram 24"/>
            <p:cNvGraphicFramePr>
              <a:graphicFrameLocks/>
            </p:cNvGraphicFramePr>
            <p:nvPr/>
          </p:nvGraphicFramePr>
          <p:xfrm>
            <a:off x="1500198" y="4000504"/>
            <a:ext cx="4214810" cy="2571768"/>
          </p:xfrm>
          <a:graphic>
            <a:graphicData uri="http://schemas.openxmlformats.org/drawingml/2006/diagram">
              <dgm:relIds xmlns:dgm="http://schemas.openxmlformats.org/drawingml/2006/diagram" xmlns:r="http://schemas.openxmlformats.org/officeDocument/2006/relationships" r:dm="rId12" r:lo="rId11" r:qs="rId15" r:cs="rId14"/>
            </a:graphicData>
          </a:graphic>
        </p:graphicFrame>
        <p:sp>
          <p:nvSpPr>
            <p:cNvPr id="1048952" name="TextBox 25"/>
            <p:cNvSpPr txBox="1">
              <a:spLocks noChangeArrowheads="1"/>
            </p:cNvSpPr>
            <p:nvPr/>
          </p:nvSpPr>
          <p:spPr bwMode="auto">
            <a:xfrm>
              <a:off x="3214673" y="4929201"/>
              <a:ext cx="857250" cy="400105"/>
            </a:xfrm>
            <a:prstGeom prst="rect"/>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b="1" sz="1350"/>
                <a:t>TCK</a:t>
              </a:r>
            </a:p>
          </p:txBody>
        </p:sp>
      </p:grpSp>
      <p:sp>
        <p:nvSpPr>
          <p:cNvPr id="1048953" name="Footer Placeholder 1"/>
          <p:cNvSpPr>
            <a:spLocks noGrp="1"/>
          </p:cNvSpPr>
          <p:nvPr>
            <p:ph type="ftr" sz="quarter" idx="11"/>
          </p:nvPr>
        </p:nvSpPr>
        <p:spPr/>
        <p:txBody>
          <a:bodyPr/>
          <a:p>
            <a:r>
              <a:rPr lang="en-US"/>
              <a:t>Department of Mathematics/ICT - KMCE</a:t>
            </a:r>
            <a:endParaRPr lang="en-GB"/>
          </a:p>
        </p:txBody>
      </p:sp>
      <p:sp>
        <p:nvSpPr>
          <p:cNvPr id="1048954" name="Slide Number Placeholder 2"/>
          <p:cNvSpPr>
            <a:spLocks noGrp="1"/>
          </p:cNvSpPr>
          <p:nvPr>
            <p:ph type="sldNum" sz="quarter" idx="12"/>
          </p:nvPr>
        </p:nvSpPr>
        <p:spPr/>
        <p:txBody>
          <a:bodyPr/>
          <a:p>
            <a:fld id="{ED16614D-C76D-436E-898C-B0588749FA22}" type="slidenum">
              <a:rPr lang="en-GB" smtClean="0"/>
              <a:t>82</a:t>
            </a:fld>
            <a:endParaRPr lang="en-GB"/>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pic>
        <p:nvPicPr>
          <p:cNvPr id="2097170" name="Picture 2"/>
          <p:cNvPicPr>
            <a:picLocks noChangeAspect="1" noChangeArrowheads="1"/>
          </p:cNvPicPr>
          <p:nvPr/>
        </p:nvPicPr>
        <p:blipFill>
          <a:blip xmlns:r="http://schemas.openxmlformats.org/officeDocument/2006/relationships" r:embed="rId1"/>
          <a:srcRect l="28151" t="15979" r="26381" b="12566"/>
          <a:stretch>
            <a:fillRect/>
          </a:stretch>
        </p:blipFill>
        <p:spPr bwMode="auto">
          <a:xfrm>
            <a:off x="4151715" y="1662107"/>
            <a:ext cx="3888585" cy="3819520"/>
          </a:xfrm>
          <a:prstGeom prst="rect"/>
          <a:noFill/>
          <a:ln>
            <a:noFill/>
          </a:ln>
        </p:spPr>
      </p:pic>
      <p:sp>
        <p:nvSpPr>
          <p:cNvPr id="1048959" name="Text Box 4"/>
          <p:cNvSpPr txBox="1">
            <a:spLocks noChangeArrowheads="1"/>
          </p:cNvSpPr>
          <p:nvPr/>
        </p:nvSpPr>
        <p:spPr bwMode="auto">
          <a:xfrm>
            <a:off x="3071808" y="4676770"/>
            <a:ext cx="5300980" cy="447040"/>
          </a:xfrm>
          <a:prstGeom prst="rect"/>
          <a:solidFill>
            <a:schemeClr val="bg1"/>
          </a:solidFill>
          <a:ln w="9525">
            <a:solidFill>
              <a:schemeClr val="accent1"/>
            </a:solidFill>
            <a:miter lim="800000"/>
            <a:headEnd/>
            <a:tailEnd/>
          </a:ln>
        </p:spPr>
        <p:txBody>
          <a:bodyPr wrap="none">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Pedagogical Content Knowledge: </a:t>
            </a:r>
            <a:r>
              <a:rPr sz="1200">
                <a:solidFill>
                  <a:srgbClr val="000066"/>
                </a:solidFill>
                <a:latin typeface="Verdana"/>
              </a:rPr>
              <a:t>How particular aspects of subject matter</a:t>
            </a:r>
          </a:p>
          <a:p>
            <a:r>
              <a:rPr sz="1200">
                <a:solidFill>
                  <a:srgbClr val="000066"/>
                </a:solidFill>
                <a:latin typeface="Verdana"/>
              </a:rPr>
              <a:t> are organized, adapted and represented for instruction</a:t>
            </a:r>
          </a:p>
        </p:txBody>
      </p:sp>
      <p:sp>
        <p:nvSpPr>
          <p:cNvPr id="1048960" name="Text Box 6"/>
          <p:cNvSpPr txBox="1">
            <a:spLocks noChangeArrowheads="1"/>
          </p:cNvSpPr>
          <p:nvPr/>
        </p:nvSpPr>
        <p:spPr bwMode="auto">
          <a:xfrm>
            <a:off x="6867525" y="2626514"/>
            <a:ext cx="2431260" cy="980440"/>
          </a:xfrm>
          <a:prstGeom prst="rect"/>
          <a:solidFill>
            <a:schemeClr val="bg1"/>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Technological Content Knowledge:</a:t>
            </a:r>
          </a:p>
          <a:p>
            <a:r>
              <a:rPr sz="1200">
                <a:solidFill>
                  <a:srgbClr val="000066"/>
                </a:solidFill>
                <a:latin typeface="Verdana"/>
              </a:rPr>
              <a:t>How subject matter changes because of ICT (or how ict can support subject matter!)</a:t>
            </a:r>
          </a:p>
        </p:txBody>
      </p:sp>
      <p:sp>
        <p:nvSpPr>
          <p:cNvPr id="1048961" name="Text Box 9"/>
          <p:cNvSpPr txBox="1">
            <a:spLocks noChangeArrowheads="1"/>
          </p:cNvSpPr>
          <p:nvPr/>
        </p:nvSpPr>
        <p:spPr bwMode="auto">
          <a:xfrm>
            <a:off x="2801546" y="2626514"/>
            <a:ext cx="2578893" cy="980440"/>
          </a:xfrm>
          <a:prstGeom prst="rect"/>
          <a:solidFill>
            <a:schemeClr val="bg1"/>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eaLnBrk="0" hangingPunct="0" indent="-285750" marL="742950">
              <a:defRPr>
                <a:solidFill>
                  <a:schemeClr val="tx1"/>
                </a:solidFill>
                <a:latin typeface="Arial" charset="0"/>
              </a:defRPr>
            </a:lvl2pPr>
            <a:lvl3pPr eaLnBrk="0" hangingPunct="0" indent="-228600" marL="1143000">
              <a:defRPr>
                <a:solidFill>
                  <a:schemeClr val="tx1"/>
                </a:solidFill>
                <a:latin typeface="Arial" charset="0"/>
              </a:defRPr>
            </a:lvl3pPr>
            <a:lvl4pPr eaLnBrk="0" hangingPunct="0" indent="-228600" marL="1600200">
              <a:defRPr>
                <a:solidFill>
                  <a:schemeClr val="tx1"/>
                </a:solidFill>
                <a:latin typeface="Arial" charset="0"/>
              </a:defRPr>
            </a:lvl4pPr>
            <a:lvl5pPr eaLnBrk="0" hangingPunct="0" indent="-228600" marL="2057400">
              <a:defRPr>
                <a:solidFill>
                  <a:schemeClr val="tx1"/>
                </a:solidFill>
                <a:latin typeface="Arial" charset="0"/>
              </a:defRPr>
            </a:lvl5pPr>
            <a:lvl6pPr eaLnBrk="0" fontAlgn="base" hangingPunct="0" indent="-228600" marL="2514600">
              <a:spcBef>
                <a:spcPct val="0"/>
              </a:spcBef>
              <a:spcAft>
                <a:spcPct val="0"/>
              </a:spcAft>
              <a:defRPr>
                <a:solidFill>
                  <a:schemeClr val="tx1"/>
                </a:solidFill>
                <a:latin typeface="Arial" charset="0"/>
              </a:defRPr>
            </a:lvl6pPr>
            <a:lvl7pPr eaLnBrk="0" fontAlgn="base" hangingPunct="0" indent="-228600" marL="2971800">
              <a:spcBef>
                <a:spcPct val="0"/>
              </a:spcBef>
              <a:spcAft>
                <a:spcPct val="0"/>
              </a:spcAft>
              <a:defRPr>
                <a:solidFill>
                  <a:schemeClr val="tx1"/>
                </a:solidFill>
                <a:latin typeface="Arial" charset="0"/>
              </a:defRPr>
            </a:lvl7pPr>
            <a:lvl8pPr eaLnBrk="0" fontAlgn="base" hangingPunct="0" indent="-228600" marL="3429000">
              <a:spcBef>
                <a:spcPct val="0"/>
              </a:spcBef>
              <a:spcAft>
                <a:spcPct val="0"/>
              </a:spcAft>
              <a:defRPr>
                <a:solidFill>
                  <a:schemeClr val="tx1"/>
                </a:solidFill>
                <a:latin typeface="Arial" charset="0"/>
              </a:defRPr>
            </a:lvl8pPr>
            <a:lvl9pPr eaLnBrk="0" fontAlgn="base" hangingPunct="0" indent="-228600" marL="3886200">
              <a:spcBef>
                <a:spcPct val="0"/>
              </a:spcBef>
              <a:spcAft>
                <a:spcPct val="0"/>
              </a:spcAft>
              <a:defRPr>
                <a:solidFill>
                  <a:schemeClr val="tx1"/>
                </a:solidFill>
                <a:latin typeface="Arial" charset="0"/>
              </a:defRPr>
            </a:lvl9pPr>
          </a:lstStyle>
          <a:p>
            <a:r>
              <a:rPr b="1" sz="1200">
                <a:solidFill>
                  <a:srgbClr val="000066"/>
                </a:solidFill>
                <a:latin typeface="Verdana"/>
              </a:rPr>
              <a:t>Technological pedagogical Knowledge:</a:t>
            </a:r>
            <a:r>
              <a:rPr sz="1200">
                <a:solidFill>
                  <a:srgbClr val="000066"/>
                </a:solidFill>
                <a:latin typeface="Verdana"/>
              </a:rPr>
              <a:t> </a:t>
            </a:r>
          </a:p>
          <a:p>
            <a:r>
              <a:rPr sz="1200">
                <a:solidFill>
                  <a:srgbClr val="000066"/>
                </a:solidFill>
                <a:latin typeface="Verdana"/>
              </a:rPr>
              <a:t>How pedagogies change because of ICT (or how ict can support pedagogy)</a:t>
            </a:r>
          </a:p>
        </p:txBody>
      </p:sp>
      <p:sp>
        <p:nvSpPr>
          <p:cNvPr id="1048962" name="Rectangle 4"/>
          <p:cNvSpPr txBox="1">
            <a:spLocks noChangeArrowheads="1"/>
          </p:cNvSpPr>
          <p:nvPr/>
        </p:nvSpPr>
        <p:spPr bwMode="auto">
          <a:xfrm>
            <a:off x="3009900" y="1063232"/>
            <a:ext cx="6172200" cy="857250"/>
          </a:xfrm>
          <a:prstGeom prst="rect"/>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sz="3300">
                <a:solidFill>
                  <a:srgbClr val="000000"/>
                </a:solidFill>
              </a:rPr>
              <a:t>What is TPACK?</a:t>
            </a:r>
          </a:p>
        </p:txBody>
      </p:sp>
      <p:sp>
        <p:nvSpPr>
          <p:cNvPr id="1048963" name="Footer Placeholder 1"/>
          <p:cNvSpPr>
            <a:spLocks noGrp="1"/>
          </p:cNvSpPr>
          <p:nvPr>
            <p:ph type="ftr" sz="quarter" idx="11"/>
          </p:nvPr>
        </p:nvSpPr>
        <p:spPr/>
        <p:txBody>
          <a:bodyPr/>
          <a:p>
            <a:r>
              <a:rPr lang="en-US"/>
              <a:t>Department of Mathematics/ICT - KMCE</a:t>
            </a:r>
            <a:endParaRPr lang="en-GB"/>
          </a:p>
        </p:txBody>
      </p:sp>
      <p:sp>
        <p:nvSpPr>
          <p:cNvPr id="1048964" name="Slide Number Placeholder 2"/>
          <p:cNvSpPr>
            <a:spLocks noGrp="1"/>
          </p:cNvSpPr>
          <p:nvPr>
            <p:ph type="sldNum" sz="quarter" idx="12"/>
          </p:nvPr>
        </p:nvSpPr>
        <p:spPr/>
        <p:txBody>
          <a:bodyPr/>
          <a:p>
            <a:fld id="{ED16614D-C76D-436E-898C-B0588749FA22}" type="slidenum">
              <a:rPr lang="en-GB" smtClean="0"/>
              <a:t>83</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61"/>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60"/>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9" grpId="0" animBg="1"/>
      <p:bldP spid="1048960" grpId="0" animBg="1"/>
      <p:bldP spid="104896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965" name="Title 1"/>
          <p:cNvSpPr>
            <a:spLocks noGrp="1"/>
          </p:cNvSpPr>
          <p:nvPr>
            <p:ph type="title"/>
          </p:nvPr>
        </p:nvSpPr>
        <p:spPr>
          <a:xfrm>
            <a:off x="3009900" y="857250"/>
            <a:ext cx="6172200" cy="681042"/>
          </a:xfrm>
        </p:spPr>
        <p:txBody>
          <a:bodyPr>
            <a:normAutofit/>
          </a:bodyPr>
          <a:p>
            <a:r>
              <a:t>Activity 1</a:t>
            </a:r>
          </a:p>
        </p:txBody>
      </p:sp>
      <p:sp>
        <p:nvSpPr>
          <p:cNvPr id="1048966" name="Content Placeholder 2"/>
          <p:cNvSpPr>
            <a:spLocks noGrp="1"/>
          </p:cNvSpPr>
          <p:nvPr>
            <p:ph idx="1"/>
          </p:nvPr>
        </p:nvSpPr>
        <p:spPr>
          <a:xfrm>
            <a:off x="2667000" y="1538293"/>
            <a:ext cx="6858000" cy="4462457"/>
          </a:xfrm>
        </p:spPr>
        <p:txBody>
          <a:bodyPr>
            <a:normAutofit/>
          </a:bodyPr>
          <a:p>
            <a:pPr indent="0" marL="0">
              <a:buNone/>
            </a:pPr>
            <a:r>
              <a:rPr b="1" sz="2100"/>
              <a:t> Identify TPACK elements in 3 Lesson Plans</a:t>
            </a:r>
          </a:p>
          <a:p>
            <a:endParaRPr b="1" sz="2100"/>
          </a:p>
          <a:p>
            <a:r>
              <a:rPr b="1" sz="1800">
                <a:solidFill>
                  <a:srgbClr val="FF0000"/>
                </a:solidFill>
              </a:rPr>
              <a:t>In your  groups study the lesson plans and see if you can identify some of the TPACK components in them. </a:t>
            </a:r>
          </a:p>
          <a:p>
            <a:pPr lvl="1"/>
            <a:r>
              <a:rPr sz="1500"/>
              <a:t>Technological Knowledge (TK) </a:t>
            </a:r>
          </a:p>
          <a:p>
            <a:pPr lvl="1"/>
            <a:r>
              <a:rPr sz="1500"/>
              <a:t>Pedagogical Knowledge (PK) </a:t>
            </a:r>
          </a:p>
          <a:p>
            <a:pPr lvl="1"/>
            <a:r>
              <a:rPr sz="1500"/>
              <a:t>Content Knowledge (CK) </a:t>
            </a:r>
          </a:p>
          <a:p>
            <a:pPr lvl="1"/>
            <a:r>
              <a:rPr sz="1500"/>
              <a:t>Technological Pedagogical Knowledge (TPK) </a:t>
            </a:r>
          </a:p>
          <a:p>
            <a:pPr lvl="1"/>
            <a:r>
              <a:rPr sz="1500"/>
              <a:t>Technological Content Knowledge (TCK) </a:t>
            </a:r>
          </a:p>
          <a:p>
            <a:pPr lvl="1"/>
            <a:r>
              <a:rPr sz="1500"/>
              <a:t>Pedagogical Content Knowledge (PCK) and</a:t>
            </a:r>
          </a:p>
          <a:p>
            <a:pPr lvl="1"/>
            <a:r>
              <a:rPr sz="1500"/>
              <a:t>Technological Pedagogical Content Knowledge (TPACK)</a:t>
            </a:r>
          </a:p>
          <a:p>
            <a:r>
              <a:rPr b="1" sz="1800">
                <a:solidFill>
                  <a:srgbClr val="FF0000"/>
                </a:solidFill>
              </a:rPr>
              <a:t>Highlight TPACK elements you identify with codes</a:t>
            </a:r>
          </a:p>
          <a:p>
            <a:pPr lvl="1"/>
            <a:r>
              <a:rPr b="1" sz="1500">
                <a:solidFill>
                  <a:srgbClr val="FF0000"/>
                </a:solidFill>
              </a:rPr>
              <a:t>TK, PK, CK, TPK, CPK, TCK, TPACK</a:t>
            </a:r>
          </a:p>
          <a:p>
            <a:pPr lvl="1"/>
            <a:endParaRPr b="1" sz="1500">
              <a:solidFill>
                <a:srgbClr val="FF0000"/>
              </a:solidFill>
            </a:endParaRPr>
          </a:p>
        </p:txBody>
      </p:sp>
      <p:sp>
        <p:nvSpPr>
          <p:cNvPr id="1048967" name="Footer Placeholder 1"/>
          <p:cNvSpPr>
            <a:spLocks noGrp="1"/>
          </p:cNvSpPr>
          <p:nvPr>
            <p:ph type="ftr" sz="quarter" idx="11"/>
          </p:nvPr>
        </p:nvSpPr>
        <p:spPr/>
        <p:txBody>
          <a:bodyPr/>
          <a:p>
            <a:r>
              <a:rPr lang="en-US"/>
              <a:t>Department of Mathematics/ICT - KMCE</a:t>
            </a:r>
            <a:endParaRPr lang="en-GB"/>
          </a:p>
        </p:txBody>
      </p:sp>
      <p:sp>
        <p:nvSpPr>
          <p:cNvPr id="1048968" name="Slide Number Placeholder 2"/>
          <p:cNvSpPr>
            <a:spLocks noGrp="1"/>
          </p:cNvSpPr>
          <p:nvPr>
            <p:ph type="sldNum" sz="quarter" idx="12"/>
          </p:nvPr>
        </p:nvSpPr>
        <p:spPr/>
        <p:txBody>
          <a:bodyPr/>
          <a:p>
            <a:fld id="{ED16614D-C76D-436E-898C-B0588749FA22}" type="slidenum">
              <a:rPr lang="en-GB" smtClean="0"/>
              <a:t>84</a:t>
            </a:fld>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pic>
        <p:nvPicPr>
          <p:cNvPr id="2097171" name="Content Placeholder 3" descr="Screen shot 2010-04-01 at 9.28.48 AM.png"/>
          <p:cNvPicPr>
            <a:picLocks noChangeAspect="1" noGrp="1" noChangeArrowheads="1"/>
          </p:cNvPicPr>
          <p:nvPr>
            <p:ph idx="1"/>
          </p:nvPr>
        </p:nvPicPr>
        <p:blipFill>
          <a:blip xmlns:r="http://schemas.openxmlformats.org/officeDocument/2006/relationships" r:embed="rId1"/>
          <a:srcRect l="-9917" r="-9917"/>
          <a:stretch>
            <a:fillRect/>
          </a:stretch>
        </p:blipFill>
        <p:spPr>
          <a:xfrm>
            <a:off x="1983586" y="1070377"/>
            <a:ext cx="8540353" cy="4760123"/>
          </a:xfrm>
        </p:spPr>
      </p:pic>
      <p:sp>
        <p:nvSpPr>
          <p:cNvPr id="1048969" name="Rectangle 4"/>
          <p:cNvSpPr/>
          <p:nvPr/>
        </p:nvSpPr>
        <p:spPr>
          <a:xfrm>
            <a:off x="3313510" y="2388398"/>
            <a:ext cx="5681667" cy="611976"/>
          </a:xfrm>
          <a:prstGeom prst="rect"/>
          <a:noFill/>
          <a:ln w="635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70" name="Rectangle 5"/>
          <p:cNvSpPr/>
          <p:nvPr/>
        </p:nvSpPr>
        <p:spPr>
          <a:xfrm>
            <a:off x="3313510" y="5007768"/>
            <a:ext cx="5681667" cy="611976"/>
          </a:xfrm>
          <a:prstGeom prst="rect"/>
          <a:noFill/>
          <a:ln w="635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71" name="Right Arrow 6"/>
          <p:cNvSpPr/>
          <p:nvPr/>
        </p:nvSpPr>
        <p:spPr>
          <a:xfrm rot="3655760">
            <a:off x="8752289" y="3270651"/>
            <a:ext cx="683414" cy="223842"/>
          </a:xfrm>
          <a:prstGeom prst="rightArrow"/>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72" name="Right Arrow 7"/>
          <p:cNvSpPr/>
          <p:nvPr/>
        </p:nvSpPr>
        <p:spPr>
          <a:xfrm rot="17386996">
            <a:off x="8718357" y="4557113"/>
            <a:ext cx="573885" cy="229785"/>
          </a:xfrm>
          <a:prstGeom prst="rightArrow"/>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p:txBody>
      </p:sp>
      <p:sp>
        <p:nvSpPr>
          <p:cNvPr id="1048973" name="TextBox 8"/>
          <p:cNvSpPr txBox="1"/>
          <p:nvPr/>
        </p:nvSpPr>
        <p:spPr>
          <a:xfrm>
            <a:off x="8863018" y="3736182"/>
            <a:ext cx="694129" cy="1005841"/>
          </a:xfrm>
          <a:prstGeom prst="rect"/>
          <a:noFill/>
        </p:spPr>
        <p:txBody>
          <a:bodyPr>
            <a:spAutoFit/>
          </a:bodyPr>
          <a:p>
            <a:r>
              <a:rPr sz="2100">
                <a:solidFill>
                  <a:schemeClr val="accent2">
                    <a:lumMod val="75000"/>
                  </a:schemeClr>
                </a:solidFill>
              </a:rPr>
              <a:t>TPK &amp; PK</a:t>
            </a:r>
          </a:p>
        </p:txBody>
      </p:sp>
      <p:sp>
        <p:nvSpPr>
          <p:cNvPr id="1048974" name="Footer Placeholder 1"/>
          <p:cNvSpPr>
            <a:spLocks noGrp="1"/>
          </p:cNvSpPr>
          <p:nvPr>
            <p:ph type="ftr" sz="quarter" idx="11"/>
          </p:nvPr>
        </p:nvSpPr>
        <p:spPr/>
        <p:txBody>
          <a:bodyPr/>
          <a:p>
            <a:r>
              <a:rPr lang="en-US"/>
              <a:t>Department of Mathematics/ICT - KMCE</a:t>
            </a:r>
            <a:endParaRPr lang="en-GB"/>
          </a:p>
        </p:txBody>
      </p:sp>
      <p:sp>
        <p:nvSpPr>
          <p:cNvPr id="1048975" name="Slide Number Placeholder 2"/>
          <p:cNvSpPr>
            <a:spLocks noGrp="1"/>
          </p:cNvSpPr>
          <p:nvPr>
            <p:ph type="sldNum" sz="quarter" idx="12"/>
          </p:nvPr>
        </p:nvSpPr>
        <p:spPr/>
        <p:txBody>
          <a:bodyPr/>
          <a:p>
            <a:fld id="{ED16614D-C76D-436E-898C-B0588749FA22}" type="slidenum">
              <a:rPr lang="en-GB" smtClean="0"/>
              <a:t>85</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6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70"/>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971"/>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8972"/>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9" grpId="0" animBg="1"/>
      <p:bldP spid="1048970" grpId="0" animBg="1"/>
      <p:bldP spid="1048971" grpId="0" animBg="1"/>
      <p:bldP spid="1048972" grpId="0" animBg="1"/>
      <p:bldP spid="104897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976" name="Rectangle 2"/>
          <p:cNvSpPr>
            <a:spLocks noGrp="1" noChangeArrowheads="1"/>
          </p:cNvSpPr>
          <p:nvPr>
            <p:ph type="title"/>
          </p:nvPr>
        </p:nvSpPr>
        <p:spPr/>
        <p:txBody>
          <a:bodyPr/>
          <a:p>
            <a:r>
              <a:rPr>
                <a:solidFill>
                  <a:schemeClr val="tx1">
                    <a:lumMod val="75000"/>
                    <a:lumOff val="25000"/>
                  </a:schemeClr>
                </a:solidFill>
              </a:rPr>
              <a:t>Playing with technology</a:t>
            </a:r>
          </a:p>
        </p:txBody>
      </p:sp>
      <p:sp>
        <p:nvSpPr>
          <p:cNvPr id="1048977" name="Rectangle 3"/>
          <p:cNvSpPr>
            <a:spLocks noGrp="1"/>
          </p:cNvSpPr>
          <p:nvPr>
            <p:ph idx="1"/>
          </p:nvPr>
        </p:nvSpPr>
        <p:spPr>
          <a:xfrm>
            <a:off x="2909888" y="2187173"/>
            <a:ext cx="2762245" cy="2970614"/>
          </a:xfrm>
        </p:spPr>
        <p:txBody>
          <a:bodyPr>
            <a:normAutofit/>
          </a:bodyPr>
          <a:p>
            <a:r>
              <a:rPr sz="2700"/>
              <a:t>Blogs </a:t>
            </a:r>
          </a:p>
          <a:p>
            <a:r>
              <a:rPr sz="2700"/>
              <a:t>Television </a:t>
            </a:r>
          </a:p>
          <a:p>
            <a:r>
              <a:rPr sz="2700"/>
              <a:t>Computer</a:t>
            </a:r>
          </a:p>
          <a:p>
            <a:r>
              <a:rPr sz="2700"/>
              <a:t>MP3, MP4</a:t>
            </a:r>
          </a:p>
          <a:p>
            <a:r>
              <a:rPr sz="2700"/>
              <a:t>E-portfolio</a:t>
            </a:r>
          </a:p>
          <a:p>
            <a:r>
              <a:rPr sz="2700"/>
              <a:t>Mobile phone</a:t>
            </a:r>
          </a:p>
        </p:txBody>
      </p:sp>
      <p:sp>
        <p:nvSpPr>
          <p:cNvPr id="1048978" name="Rectangle 3"/>
          <p:cNvSpPr txBox="1">
            <a:spLocks noChangeArrowheads="1"/>
          </p:cNvSpPr>
          <p:nvPr/>
        </p:nvSpPr>
        <p:spPr>
          <a:xfrm>
            <a:off x="6474619" y="2132410"/>
            <a:ext cx="2761059" cy="2862257"/>
          </a:xfrm>
          <a:prstGeom prst="rect"/>
        </p:spPr>
        <p:txBody>
          <a:bodyPr>
            <a:normAutofit/>
          </a:bodyPr>
          <a:p>
            <a:pPr indent="-308604" marL="411477">
              <a:lnSpc>
                <a:spcPct val="90000"/>
              </a:lnSpc>
              <a:spcBef>
                <a:spcPct val="20000"/>
              </a:spcBef>
              <a:buClr>
                <a:schemeClr val="tx1">
                  <a:shade val="95000"/>
                </a:schemeClr>
              </a:buClr>
              <a:buSzPct val="65000"/>
              <a:buFont typeface="Arial"/>
              <a:buChar char="•"/>
            </a:pPr>
            <a:r>
              <a:rPr sz="2700"/>
              <a:t>Wiki</a:t>
            </a:r>
          </a:p>
          <a:p>
            <a:pPr indent="-308604" marL="411477">
              <a:lnSpc>
                <a:spcPct val="90000"/>
              </a:lnSpc>
              <a:spcBef>
                <a:spcPct val="20000"/>
              </a:spcBef>
              <a:buClr>
                <a:schemeClr val="tx1">
                  <a:shade val="95000"/>
                </a:schemeClr>
              </a:buClr>
              <a:buSzPct val="65000"/>
              <a:buFont typeface="Arial"/>
              <a:buChar char="•"/>
            </a:pPr>
            <a:r>
              <a:rPr sz="2700"/>
              <a:t>iPod</a:t>
            </a:r>
          </a:p>
          <a:p>
            <a:pPr indent="-308604" marL="411477">
              <a:lnSpc>
                <a:spcPct val="90000"/>
              </a:lnSpc>
              <a:spcBef>
                <a:spcPct val="20000"/>
              </a:spcBef>
              <a:buClr>
                <a:schemeClr val="tx1">
                  <a:shade val="95000"/>
                </a:schemeClr>
              </a:buClr>
              <a:buSzPct val="65000"/>
              <a:buFont typeface="Arial"/>
              <a:buChar char="•"/>
            </a:pPr>
            <a:r>
              <a:rPr sz="2700"/>
              <a:t>Camera</a:t>
            </a:r>
          </a:p>
          <a:p>
            <a:pPr indent="-308604" marL="411477">
              <a:lnSpc>
                <a:spcPct val="90000"/>
              </a:lnSpc>
              <a:spcBef>
                <a:spcPct val="20000"/>
              </a:spcBef>
              <a:buClr>
                <a:schemeClr val="tx1">
                  <a:shade val="95000"/>
                </a:schemeClr>
              </a:buClr>
              <a:buSzPct val="65000"/>
              <a:buFont typeface="Arial"/>
              <a:buChar char="•"/>
            </a:pPr>
            <a:r>
              <a:rPr sz="2700"/>
              <a:t>GPS</a:t>
            </a:r>
          </a:p>
          <a:p>
            <a:pPr indent="-308604" marL="411477">
              <a:lnSpc>
                <a:spcPct val="90000"/>
              </a:lnSpc>
              <a:spcBef>
                <a:spcPct val="20000"/>
              </a:spcBef>
              <a:buClr>
                <a:schemeClr val="tx1">
                  <a:shade val="95000"/>
                </a:schemeClr>
              </a:buClr>
              <a:buSzPct val="65000"/>
              <a:buFont typeface="Arial"/>
              <a:buChar char="•"/>
            </a:pPr>
            <a:r>
              <a:rPr sz="2700"/>
              <a:t>CMS</a:t>
            </a:r>
          </a:p>
          <a:p>
            <a:pPr indent="-308604" marL="411477">
              <a:lnSpc>
                <a:spcPct val="90000"/>
              </a:lnSpc>
              <a:spcBef>
                <a:spcPct val="20000"/>
              </a:spcBef>
              <a:buClr>
                <a:schemeClr val="tx1">
                  <a:shade val="95000"/>
                </a:schemeClr>
              </a:buClr>
              <a:buSzPct val="65000"/>
              <a:buFont typeface="Arial"/>
              <a:buChar char="•"/>
            </a:pPr>
            <a:r>
              <a:rPr sz="2700"/>
              <a:t>Online games</a:t>
            </a:r>
          </a:p>
          <a:p>
            <a:pPr indent="-308604" marL="411477">
              <a:lnSpc>
                <a:spcPct val="90000"/>
              </a:lnSpc>
              <a:spcBef>
                <a:spcPct val="20000"/>
              </a:spcBef>
              <a:buClr>
                <a:schemeClr val="tx1">
                  <a:shade val="95000"/>
                </a:schemeClr>
              </a:buClr>
              <a:buSzPct val="65000"/>
              <a:buFont typeface="Wingdings 2"/>
              <a:buChar char=""/>
            </a:pPr>
            <a:endParaRPr sz="2700"/>
          </a:p>
        </p:txBody>
      </p:sp>
      <p:sp>
        <p:nvSpPr>
          <p:cNvPr id="1048979" name="Footer Placeholder 1"/>
          <p:cNvSpPr>
            <a:spLocks noGrp="1"/>
          </p:cNvSpPr>
          <p:nvPr>
            <p:ph type="ftr" sz="quarter" idx="11"/>
          </p:nvPr>
        </p:nvSpPr>
        <p:spPr/>
        <p:txBody>
          <a:bodyPr/>
          <a:p>
            <a:r>
              <a:rPr lang="en-US"/>
              <a:t>Department of Mathematics/ICT - KMCE</a:t>
            </a:r>
            <a:endParaRPr lang="en-GB"/>
          </a:p>
        </p:txBody>
      </p:sp>
      <p:sp>
        <p:nvSpPr>
          <p:cNvPr id="1048980" name="Slide Number Placeholder 2"/>
          <p:cNvSpPr>
            <a:spLocks noGrp="1"/>
          </p:cNvSpPr>
          <p:nvPr>
            <p:ph type="sldNum" sz="quarter" idx="12"/>
          </p:nvPr>
        </p:nvSpPr>
        <p:spPr/>
        <p:txBody>
          <a:bodyPr/>
          <a:p>
            <a:fld id="{ED16614D-C76D-436E-898C-B0588749FA22}" type="slidenum">
              <a:rPr lang="en-GB" smtClean="0"/>
              <a:t>86</a:t>
            </a:fld>
            <a:endParaRPr lang="en-GB"/>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78">
                                            <p:txEl>
                                              <p:pRg st="0" end="0"/>
                                            </p:txEl>
                                          </p:spTgt>
                                        </p:tgtEl>
                                        <p:attrNameLst>
                                          <p:attrName>style.visibility</p:attrName>
                                        </p:attrNameLst>
                                      </p:cBhvr>
                                      <p:to>
                                        <p:strVal val="visible"/>
                                      </p:to>
                                    </p:set>
                                    <p:animEffect transition="in" filter="wipe(down)">
                                      <p:cBhvr>
                                        <p:cTn dur="500" id="7"/>
                                        <p:tgtEl>
                                          <p:spTgt spid="1048978">
                                            <p:txEl>
                                              <p:pRg st="0" end="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78">
                                            <p:txEl>
                                              <p:pRg st="1" end="1"/>
                                            </p:txEl>
                                          </p:spTgt>
                                        </p:tgtEl>
                                        <p:attrNameLst>
                                          <p:attrName>style.visibility</p:attrName>
                                        </p:attrNameLst>
                                      </p:cBhvr>
                                      <p:to>
                                        <p:strVal val="visible"/>
                                      </p:to>
                                    </p:set>
                                    <p:animEffect transition="in" filter="wipe(down)">
                                      <p:cBhvr>
                                        <p:cTn dur="500" id="12"/>
                                        <p:tgtEl>
                                          <p:spTgt spid="1048978">
                                            <p:txEl>
                                              <p:pRg st="1" end="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978">
                                            <p:txEl>
                                              <p:pRg st="2" end="2"/>
                                            </p:txEl>
                                          </p:spTgt>
                                        </p:tgtEl>
                                        <p:attrNameLst>
                                          <p:attrName>style.visibility</p:attrName>
                                        </p:attrNameLst>
                                      </p:cBhvr>
                                      <p:to>
                                        <p:strVal val="visible"/>
                                      </p:to>
                                    </p:set>
                                    <p:animEffect transition="in" filter="wipe(down)">
                                      <p:cBhvr>
                                        <p:cTn dur="500" id="17"/>
                                        <p:tgtEl>
                                          <p:spTgt spid="1048978">
                                            <p:txEl>
                                              <p:pRg st="2" end="2"/>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978">
                                            <p:txEl>
                                              <p:pRg st="3" end="3"/>
                                            </p:txEl>
                                          </p:spTgt>
                                        </p:tgtEl>
                                        <p:attrNameLst>
                                          <p:attrName>style.visibility</p:attrName>
                                        </p:attrNameLst>
                                      </p:cBhvr>
                                      <p:to>
                                        <p:strVal val="visible"/>
                                      </p:to>
                                    </p:set>
                                    <p:animEffect transition="in" filter="wipe(down)">
                                      <p:cBhvr>
                                        <p:cTn dur="500" id="22"/>
                                        <p:tgtEl>
                                          <p:spTgt spid="1048978">
                                            <p:txEl>
                                              <p:pRg st="3" end="3"/>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978">
                                            <p:txEl>
                                              <p:pRg st="4" end="4"/>
                                            </p:txEl>
                                          </p:spTgt>
                                        </p:tgtEl>
                                        <p:attrNameLst>
                                          <p:attrName>style.visibility</p:attrName>
                                        </p:attrNameLst>
                                      </p:cBhvr>
                                      <p:to>
                                        <p:strVal val="visible"/>
                                      </p:to>
                                    </p:set>
                                    <p:animEffect transition="in" filter="wipe(down)">
                                      <p:cBhvr>
                                        <p:cTn dur="500" id="27"/>
                                        <p:tgtEl>
                                          <p:spTgt spid="1048978">
                                            <p:txEl>
                                              <p:pRg st="4" end="4"/>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8978">
                                            <p:txEl>
                                              <p:pRg st="5" end="5"/>
                                            </p:txEl>
                                          </p:spTgt>
                                        </p:tgtEl>
                                        <p:attrNameLst>
                                          <p:attrName>style.visibility</p:attrName>
                                        </p:attrNameLst>
                                      </p:cBhvr>
                                      <p:to>
                                        <p:strVal val="visible"/>
                                      </p:to>
                                    </p:set>
                                    <p:animEffect transition="in" filter="wipe(down)">
                                      <p:cBhvr>
                                        <p:cTn dur="500" id="32"/>
                                        <p:tgtEl>
                                          <p:spTgt spid="1048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981" name="Rectangle 2"/>
          <p:cNvSpPr>
            <a:spLocks noGrp="1" noChangeArrowheads="1"/>
          </p:cNvSpPr>
          <p:nvPr>
            <p:ph type="title"/>
          </p:nvPr>
        </p:nvSpPr>
        <p:spPr>
          <a:xfrm>
            <a:off x="2819404" y="914401"/>
            <a:ext cx="6172200" cy="529823"/>
          </a:xfrm>
        </p:spPr>
        <p:txBody>
          <a:bodyPr>
            <a:normAutofit/>
          </a:bodyPr>
          <a:p>
            <a:r>
              <a:rPr b="1" sz="3000">
                <a:solidFill>
                  <a:schemeClr val="tx1">
                    <a:lumMod val="75000"/>
                    <a:lumOff val="25000"/>
                  </a:schemeClr>
                </a:solidFill>
                <a:latin typeface="Times New Roman"/>
                <a:cs typeface="Times New Roman"/>
              </a:rPr>
              <a:t>Technology enhanced learning</a:t>
            </a:r>
          </a:p>
        </p:txBody>
      </p:sp>
      <p:sp>
        <p:nvSpPr>
          <p:cNvPr id="1048982" name="Rectangle 3"/>
          <p:cNvSpPr>
            <a:spLocks noGrp="1"/>
          </p:cNvSpPr>
          <p:nvPr>
            <p:ph idx="1"/>
          </p:nvPr>
        </p:nvSpPr>
        <p:spPr>
          <a:xfrm>
            <a:off x="1829996" y="2240751"/>
            <a:ext cx="8424867" cy="3348032"/>
          </a:xfrm>
        </p:spPr>
        <p:txBody>
          <a:bodyPr>
            <a:noAutofit/>
          </a:bodyPr>
          <a:p>
            <a:pPr>
              <a:lnSpc>
                <a:spcPct val="150000"/>
              </a:lnSpc>
            </a:pPr>
            <a:r>
              <a:rPr>
                <a:latin typeface="Times New Roman"/>
                <a:cs typeface="Times New Roman"/>
              </a:rPr>
              <a:t>Technology-enhanced learning is gaining favour since it emphasises how technology adds value to learning</a:t>
            </a:r>
          </a:p>
          <a:p>
            <a:pPr>
              <a:lnSpc>
                <a:spcPct val="150000"/>
              </a:lnSpc>
            </a:pPr>
            <a:r>
              <a:rPr>
                <a:latin typeface="Times New Roman"/>
                <a:cs typeface="Times New Roman"/>
              </a:rPr>
              <a:t>Technology-enhanced learning is concerned with:</a:t>
            </a:r>
          </a:p>
          <a:p>
            <a:pPr lvl="1">
              <a:lnSpc>
                <a:spcPct val="150000"/>
              </a:lnSpc>
            </a:pPr>
            <a:r>
              <a:rPr sz="2400">
                <a:latin typeface="Times New Roman"/>
                <a:cs typeface="Times New Roman"/>
              </a:rPr>
              <a:t>Connectivity to information and to others</a:t>
            </a:r>
          </a:p>
          <a:p>
            <a:pPr lvl="1">
              <a:lnSpc>
                <a:spcPct val="150000"/>
              </a:lnSpc>
            </a:pPr>
            <a:r>
              <a:rPr sz="2400">
                <a:latin typeface="Times New Roman"/>
                <a:cs typeface="Times New Roman"/>
              </a:rPr>
              <a:t>Greater choice over the time, place and pace of study</a:t>
            </a:r>
          </a:p>
          <a:p>
            <a:pPr lvl="1">
              <a:lnSpc>
                <a:spcPct val="150000"/>
              </a:lnSpc>
            </a:pPr>
            <a:r>
              <a:rPr sz="2400">
                <a:latin typeface="Times New Roman"/>
                <a:cs typeface="Times New Roman"/>
              </a:rPr>
              <a:t>Provides an alternative modes of study: distance, blended, work-based learning etc</a:t>
            </a:r>
          </a:p>
        </p:txBody>
      </p:sp>
      <p:sp>
        <p:nvSpPr>
          <p:cNvPr id="1048983" name="Footer Placeholder 1"/>
          <p:cNvSpPr>
            <a:spLocks noGrp="1"/>
          </p:cNvSpPr>
          <p:nvPr>
            <p:ph type="ftr" sz="quarter" idx="11"/>
          </p:nvPr>
        </p:nvSpPr>
        <p:spPr/>
        <p:txBody>
          <a:bodyPr/>
          <a:p>
            <a:r>
              <a:rPr lang="en-US"/>
              <a:t>Department of Mathematics/ICT - KMCE</a:t>
            </a:r>
            <a:endParaRPr lang="en-GB"/>
          </a:p>
        </p:txBody>
      </p:sp>
      <p:sp>
        <p:nvSpPr>
          <p:cNvPr id="1048984" name="Slide Number Placeholder 2"/>
          <p:cNvSpPr>
            <a:spLocks noGrp="1"/>
          </p:cNvSpPr>
          <p:nvPr>
            <p:ph type="sldNum" sz="quarter" idx="12"/>
          </p:nvPr>
        </p:nvSpPr>
        <p:spPr/>
        <p:txBody>
          <a:bodyPr/>
          <a:p>
            <a:fld id="{ED16614D-C76D-436E-898C-B0588749FA22}" type="slidenum">
              <a:rPr lang="en-GB" smtClean="0"/>
              <a:t>87</a:t>
            </a:fld>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985" name="Rectangle 2"/>
          <p:cNvSpPr>
            <a:spLocks noGrp="1" noChangeArrowheads="1"/>
          </p:cNvSpPr>
          <p:nvPr>
            <p:ph type="title"/>
          </p:nvPr>
        </p:nvSpPr>
        <p:spPr/>
        <p:txBody>
          <a:bodyPr>
            <a:normAutofit/>
          </a:bodyPr>
          <a:p>
            <a:r>
              <a:rPr>
                <a:solidFill>
                  <a:schemeClr val="tx1">
                    <a:lumMod val="75000"/>
                    <a:lumOff val="25000"/>
                  </a:schemeClr>
                </a:solidFill>
              </a:rPr>
              <a:t>21</a:t>
            </a:r>
            <a:r>
              <a:rPr baseline="30000">
                <a:solidFill>
                  <a:schemeClr val="tx1">
                    <a:lumMod val="75000"/>
                    <a:lumOff val="25000"/>
                  </a:schemeClr>
                </a:solidFill>
              </a:rPr>
              <a:t>st</a:t>
            </a:r>
            <a:r>
              <a:rPr>
                <a:solidFill>
                  <a:schemeClr val="tx1">
                    <a:lumMod val="75000"/>
                    <a:lumOff val="25000"/>
                  </a:schemeClr>
                </a:solidFill>
              </a:rPr>
              <a:t> century competencies of the teacher</a:t>
            </a:r>
          </a:p>
        </p:txBody>
      </p:sp>
      <p:sp>
        <p:nvSpPr>
          <p:cNvPr id="1048986" name="Rectangle 4"/>
          <p:cNvSpPr>
            <a:spLocks noGrp="1"/>
          </p:cNvSpPr>
          <p:nvPr>
            <p:ph idx="1"/>
          </p:nvPr>
        </p:nvSpPr>
        <p:spPr>
          <a:xfrm>
            <a:off x="1981200" y="1600200"/>
            <a:ext cx="8229600" cy="4953004"/>
          </a:xfrm>
        </p:spPr>
        <p:txBody>
          <a:bodyPr>
            <a:normAutofit/>
          </a:bodyPr>
          <a:p>
            <a:r>
              <a:t>Effective teaching depends on flexible access to rich, well-organized and integrated knowledge from different domains, including </a:t>
            </a:r>
          </a:p>
          <a:p>
            <a:pPr lvl="1"/>
            <a:r>
              <a:rPr sz="1900"/>
              <a:t>knowledge of student thinking and learning (pedagogy) </a:t>
            </a:r>
          </a:p>
          <a:p>
            <a:pPr lvl="1"/>
            <a:r>
              <a:rPr sz="1900"/>
              <a:t>knowledge of subject matter (content), and increasingly, </a:t>
            </a:r>
          </a:p>
          <a:p>
            <a:pPr lvl="1"/>
            <a:r>
              <a:rPr sz="1900"/>
              <a:t>knowledge of technology</a:t>
            </a:r>
          </a:p>
          <a:p>
            <a:pPr lvl="1"/>
            <a:endParaRPr sz="1900"/>
          </a:p>
          <a:p>
            <a:r>
              <a:t>“At the heart of good teaching with technology are three core components: content, pedagogy, and technology, plus the relationships among and between them.”</a:t>
            </a:r>
          </a:p>
          <a:p>
            <a:pPr algn="r">
              <a:buNone/>
            </a:pPr>
            <a:r>
              <a:t>(Koehler &amp; Mishra, 2006)</a:t>
            </a:r>
          </a:p>
        </p:txBody>
      </p:sp>
      <p:sp>
        <p:nvSpPr>
          <p:cNvPr id="1048987" name="Footer Placeholder 1"/>
          <p:cNvSpPr>
            <a:spLocks noGrp="1"/>
          </p:cNvSpPr>
          <p:nvPr>
            <p:ph type="ftr" sz="quarter" idx="11"/>
          </p:nvPr>
        </p:nvSpPr>
        <p:spPr/>
        <p:txBody>
          <a:bodyPr/>
          <a:p>
            <a:r>
              <a:rPr lang="en-US"/>
              <a:t>Department of Mathematics/ICT - KMCE</a:t>
            </a:r>
            <a:endParaRPr lang="en-GB"/>
          </a:p>
        </p:txBody>
      </p:sp>
      <p:sp>
        <p:nvSpPr>
          <p:cNvPr id="1048988" name="Slide Number Placeholder 2"/>
          <p:cNvSpPr>
            <a:spLocks noGrp="1"/>
          </p:cNvSpPr>
          <p:nvPr>
            <p:ph type="sldNum" sz="quarter" idx="12"/>
          </p:nvPr>
        </p:nvSpPr>
        <p:spPr/>
        <p:txBody>
          <a:bodyPr/>
          <a:p>
            <a:fld id="{ED16614D-C76D-436E-898C-B0588749FA22}" type="slidenum">
              <a:rPr lang="en-GB" smtClean="0"/>
              <a:t>88</a:t>
            </a:fld>
            <a:endParaRPr lang="en-GB"/>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995" name="Title 1"/>
          <p:cNvSpPr>
            <a:spLocks noGrp="1"/>
          </p:cNvSpPr>
          <p:nvPr>
            <p:ph type="title"/>
          </p:nvPr>
        </p:nvSpPr>
        <p:spPr>
          <a:xfrm>
            <a:off x="1865715" y="152405"/>
            <a:ext cx="7506895" cy="1219195"/>
          </a:xfrm>
        </p:spPr>
        <p:txBody>
          <a:bodyPr>
            <a:normAutofit/>
          </a:bodyPr>
          <a:p>
            <a:r>
              <a:rPr>
                <a:latin typeface="Times New Roman"/>
                <a:cs typeface="Times New Roman"/>
              </a:rPr>
              <a:t>Barriers to technological change</a:t>
            </a:r>
          </a:p>
        </p:txBody>
      </p:sp>
      <p:sp>
        <p:nvSpPr>
          <p:cNvPr id="1048996" name="Text Placeholder 3"/>
          <p:cNvSpPr>
            <a:spLocks noGrp="1"/>
          </p:cNvSpPr>
          <p:nvPr>
            <p:ph type="body" sz="half" idx="2"/>
          </p:nvPr>
        </p:nvSpPr>
        <p:spPr>
          <a:xfrm>
            <a:off x="1981200" y="1933570"/>
            <a:ext cx="7315200" cy="3518296"/>
          </a:xfrm>
        </p:spPr>
        <p:txBody>
          <a:bodyPr>
            <a:normAutofit fontScale="92500" lnSpcReduction="10000"/>
          </a:bodyPr>
          <a:p>
            <a:r>
              <a:rPr b="1" sz="2800">
                <a:latin typeface="Times New Roman"/>
                <a:cs typeface="Times New Roman"/>
              </a:rPr>
              <a:t>1. FEAR of change</a:t>
            </a:r>
          </a:p>
          <a:p>
            <a:r>
              <a:rPr b="1" sz="2800">
                <a:latin typeface="Times New Roman"/>
                <a:cs typeface="Times New Roman"/>
              </a:rPr>
              <a:t>2. TRAINING in basics</a:t>
            </a:r>
          </a:p>
          <a:p>
            <a:r>
              <a:rPr b="1" sz="2800">
                <a:latin typeface="Times New Roman"/>
                <a:cs typeface="Times New Roman"/>
              </a:rPr>
              <a:t>3. PERSONAL use</a:t>
            </a:r>
          </a:p>
          <a:p>
            <a:r>
              <a:rPr b="1" sz="2800">
                <a:latin typeface="Times New Roman"/>
                <a:cs typeface="Times New Roman"/>
              </a:rPr>
              <a:t>4. TEACHING models</a:t>
            </a:r>
          </a:p>
          <a:p>
            <a:r>
              <a:rPr b="1" sz="2800">
                <a:latin typeface="Times New Roman"/>
                <a:cs typeface="Times New Roman"/>
              </a:rPr>
              <a:t>5. LEARNING based</a:t>
            </a:r>
          </a:p>
          <a:p>
            <a:r>
              <a:rPr b="1" sz="2800">
                <a:latin typeface="Times New Roman"/>
                <a:cs typeface="Times New Roman"/>
              </a:rPr>
              <a:t>6. CLIMATE</a:t>
            </a:r>
          </a:p>
          <a:p>
            <a:r>
              <a:rPr b="1" sz="2800">
                <a:latin typeface="Times New Roman"/>
                <a:cs typeface="Times New Roman"/>
              </a:rPr>
              <a:t>7. MOTIVATION</a:t>
            </a:r>
          </a:p>
          <a:p>
            <a:r>
              <a:rPr b="1" sz="2800">
                <a:latin typeface="Times New Roman"/>
                <a:cs typeface="Times New Roman"/>
              </a:rPr>
              <a:t>8. SUPPORT</a:t>
            </a:r>
          </a:p>
          <a:p>
            <a:endParaRPr b="1" sz="2800">
              <a:latin typeface="Times New Roman"/>
              <a:cs typeface="Times New Roman"/>
            </a:endParaRPr>
          </a:p>
        </p:txBody>
      </p:sp>
      <p:sp>
        <p:nvSpPr>
          <p:cNvPr id="1048997" name="Footer Placeholder 1"/>
          <p:cNvSpPr>
            <a:spLocks noGrp="1"/>
          </p:cNvSpPr>
          <p:nvPr>
            <p:ph type="ftr" sz="quarter" idx="11"/>
          </p:nvPr>
        </p:nvSpPr>
        <p:spPr/>
        <p:txBody>
          <a:bodyPr/>
          <a:p>
            <a:r>
              <a:rPr lang="en-US"/>
              <a:t>Department of Mathematics/ICT - KMCE</a:t>
            </a:r>
            <a:endParaRPr lang="en-GB"/>
          </a:p>
        </p:txBody>
      </p:sp>
      <p:sp>
        <p:nvSpPr>
          <p:cNvPr id="1048998" name="Slide Number Placeholder 2"/>
          <p:cNvSpPr>
            <a:spLocks noGrp="1"/>
          </p:cNvSpPr>
          <p:nvPr>
            <p:ph type="sldNum" sz="quarter" idx="12"/>
          </p:nvPr>
        </p:nvSpPr>
        <p:spPr/>
        <p:txBody>
          <a:bodyPr/>
          <a:p>
            <a:fld id="{ED16614D-C76D-436E-898C-B0588749FA22}" type="slidenum">
              <a:rPr lang="en-GB" smtClean="0"/>
              <a:t>89</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622" name="Title 1"/>
          <p:cNvSpPr>
            <a:spLocks noGrp="1"/>
          </p:cNvSpPr>
          <p:nvPr>
            <p:ph type="title"/>
          </p:nvPr>
        </p:nvSpPr>
        <p:spPr/>
        <p:txBody>
          <a:bodyPr/>
          <a:p>
            <a:r>
              <a:t>Cont…</a:t>
            </a:r>
          </a:p>
        </p:txBody>
      </p:sp>
      <p:sp>
        <p:nvSpPr>
          <p:cNvPr id="1048623" name="Content Placeholder 2"/>
          <p:cNvSpPr>
            <a:spLocks noGrp="1"/>
          </p:cNvSpPr>
          <p:nvPr>
            <p:ph idx="1"/>
          </p:nvPr>
        </p:nvSpPr>
        <p:spPr>
          <a:xfrm>
            <a:off x="1981200" y="1295404"/>
            <a:ext cx="8229600" cy="5257800"/>
          </a:xfrm>
        </p:spPr>
        <p:txBody>
          <a:bodyPr>
            <a:normAutofit fontScale="89286" lnSpcReduction="20000"/>
          </a:bodyPr>
          <a:p>
            <a:r>
              <a:t>It is important to rethink the use of lecture-presentations.</a:t>
            </a:r>
          </a:p>
          <a:p>
            <a:r>
              <a:t>While a lecture is a valid form of instruction, it does not necessarily lead to deep learning because it positions the participants as passive recipients of information. </a:t>
            </a:r>
          </a:p>
          <a:p>
            <a:r>
              <a:t>For a lecture to be effective, it must first of all be the most appropriate means for achieving the learning outcomes.</a:t>
            </a:r>
          </a:p>
          <a:p>
            <a:r>
              <a:t>In addition, the lecturer has to be not only knowledgeable about the subject matter but also engaging and motivating. </a:t>
            </a:r>
          </a:p>
          <a:p>
            <a:r>
              <a:t>And the lecture must be done in an interactive way, or in combination with short participatory activities. </a:t>
            </a:r>
          </a:p>
        </p:txBody>
      </p:sp>
      <p:sp>
        <p:nvSpPr>
          <p:cNvPr id="1048624" name="Footer Placeholder 3"/>
          <p:cNvSpPr>
            <a:spLocks noGrp="1"/>
          </p:cNvSpPr>
          <p:nvPr>
            <p:ph type="ftr" sz="quarter" idx="11"/>
          </p:nvPr>
        </p:nvSpPr>
        <p:spPr/>
        <p:txBody>
          <a:bodyPr/>
          <a:p>
            <a:r>
              <a:rPr lang="en-US"/>
              <a:t>Department of Mathematics/ICT - KMCE</a:t>
            </a:r>
            <a:endParaRPr lang="en-GB"/>
          </a:p>
        </p:txBody>
      </p:sp>
      <p:sp>
        <p:nvSpPr>
          <p:cNvPr id="1048625" name="Slide Number Placeholder 4"/>
          <p:cNvSpPr>
            <a:spLocks noGrp="1"/>
          </p:cNvSpPr>
          <p:nvPr>
            <p:ph type="sldNum" sz="quarter" idx="12"/>
          </p:nvPr>
        </p:nvSpPr>
        <p:spPr/>
        <p:txBody>
          <a:bodyPr/>
          <a:p>
            <a:fld id="{ED16614D-C76D-436E-898C-B0588749FA22}" type="slidenum">
              <a:rPr lang="en-GB" smtClean="0"/>
              <a:t>9</a:t>
            </a:fld>
            <a:endParaRPr lang="en-GB"/>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999" name="Title 1"/>
          <p:cNvSpPr>
            <a:spLocks noGrp="1"/>
          </p:cNvSpPr>
          <p:nvPr>
            <p:ph type="title"/>
          </p:nvPr>
        </p:nvSpPr>
        <p:spPr/>
        <p:txBody>
          <a:bodyPr>
            <a:normAutofit/>
          </a:bodyPr>
          <a:p>
            <a:r>
              <a:rPr>
                <a:solidFill>
                  <a:schemeClr val="tx1">
                    <a:lumMod val="75000"/>
                    <a:lumOff val="25000"/>
                  </a:schemeClr>
                </a:solidFill>
              </a:rPr>
              <a:t>Challenges - technology integration in teaching</a:t>
            </a:r>
          </a:p>
        </p:txBody>
      </p:sp>
      <p:sp>
        <p:nvSpPr>
          <p:cNvPr id="1049000" name="Content Placeholder 2"/>
          <p:cNvSpPr>
            <a:spLocks noGrp="1"/>
          </p:cNvSpPr>
          <p:nvPr>
            <p:ph idx="1"/>
          </p:nvPr>
        </p:nvSpPr>
        <p:spPr>
          <a:xfrm>
            <a:off x="2285996" y="2057401"/>
            <a:ext cx="7619995" cy="3394467"/>
          </a:xfrm>
        </p:spPr>
        <p:txBody>
          <a:bodyPr>
            <a:normAutofit/>
          </a:bodyPr>
          <a:p>
            <a:pPr indent="-263132" lvl="1" marL="298851">
              <a:buFont typeface="Arial"/>
              <a:buChar char="•"/>
            </a:pPr>
            <a:r>
              <a:rPr sz="2400"/>
              <a:t>Many teachers earned degrees at a time when educational technology was at a lower stage of development than it is today</a:t>
            </a:r>
          </a:p>
          <a:p>
            <a:pPr indent="-263132" lvl="1" marL="298851">
              <a:buFont typeface="Arial"/>
              <a:buChar char="•"/>
            </a:pPr>
            <a:r>
              <a:rPr sz="2400"/>
              <a:t>They do not consider themselves sufficiently prepared to use technology in the classroom</a:t>
            </a:r>
          </a:p>
          <a:p>
            <a:pPr indent="-263132" lvl="1" marL="298851">
              <a:buFont typeface="Arial"/>
              <a:buChar char="•"/>
            </a:pPr>
            <a:r>
              <a:rPr sz="2400"/>
              <a:t>They do not have opportunities to explore the value of technology or its relevance to teaching and learning</a:t>
            </a:r>
          </a:p>
        </p:txBody>
      </p:sp>
      <p:sp>
        <p:nvSpPr>
          <p:cNvPr id="1049001" name="Footer Placeholder 1"/>
          <p:cNvSpPr>
            <a:spLocks noGrp="1"/>
          </p:cNvSpPr>
          <p:nvPr>
            <p:ph type="ftr" sz="quarter" idx="11"/>
          </p:nvPr>
        </p:nvSpPr>
        <p:spPr/>
        <p:txBody>
          <a:bodyPr/>
          <a:p>
            <a:r>
              <a:rPr lang="en-US"/>
              <a:t>Department of Mathematics/ICT - KMCE</a:t>
            </a:r>
            <a:endParaRPr lang="en-GB"/>
          </a:p>
        </p:txBody>
      </p:sp>
      <p:sp>
        <p:nvSpPr>
          <p:cNvPr id="1049002" name="Slide Number Placeholder 2"/>
          <p:cNvSpPr>
            <a:spLocks noGrp="1"/>
          </p:cNvSpPr>
          <p:nvPr>
            <p:ph type="sldNum" sz="quarter" idx="12"/>
          </p:nvPr>
        </p:nvSpPr>
        <p:spPr/>
        <p:txBody>
          <a:bodyPr/>
          <a:p>
            <a:fld id="{ED16614D-C76D-436E-898C-B0588749FA22}" type="slidenum">
              <a:rPr lang="en-GB" smtClean="0"/>
              <a:t>90</a:t>
            </a:fld>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003" name="Rectangle 2"/>
          <p:cNvSpPr>
            <a:spLocks noGrp="1" noChangeArrowheads="1"/>
          </p:cNvSpPr>
          <p:nvPr>
            <p:ph type="title"/>
          </p:nvPr>
        </p:nvSpPr>
        <p:spPr/>
        <p:txBody>
          <a:bodyPr/>
          <a:p>
            <a:r>
              <a:rPr>
                <a:solidFill>
                  <a:schemeClr val="tx1">
                    <a:lumMod val="75000"/>
                    <a:lumOff val="25000"/>
                  </a:schemeClr>
                </a:solidFill>
              </a:rPr>
              <a:t>How educators should be guided</a:t>
            </a:r>
          </a:p>
        </p:txBody>
      </p:sp>
      <p:sp>
        <p:nvSpPr>
          <p:cNvPr id="1049004" name="Rectangle 3"/>
          <p:cNvSpPr>
            <a:spLocks noGrp="1"/>
          </p:cNvSpPr>
          <p:nvPr>
            <p:ph idx="1"/>
          </p:nvPr>
        </p:nvSpPr>
        <p:spPr/>
        <p:txBody>
          <a:bodyPr/>
          <a:p>
            <a:pPr>
              <a:lnSpc>
                <a:spcPct val="80000"/>
              </a:lnSpc>
            </a:pPr>
            <a:r>
              <a:t>Identify parts of the curriculum that are hard to teach where technology might help overcome pedagogical or cognitive difficulties.</a:t>
            </a:r>
          </a:p>
          <a:p>
            <a:pPr>
              <a:lnSpc>
                <a:spcPct val="80000"/>
              </a:lnSpc>
            </a:pPr>
          </a:p>
          <a:p>
            <a:r>
              <a:t>Identify topics in the curriculum for which technology is an essential element of the science being taught.</a:t>
            </a:r>
          </a:p>
        </p:txBody>
      </p:sp>
      <p:sp>
        <p:nvSpPr>
          <p:cNvPr id="1049005" name="Slide Number Placeholder 4"/>
          <p:cNvSpPr>
            <a:spLocks noGrp="1"/>
          </p:cNvSpPr>
          <p:nvPr>
            <p:ph type="sldNum" sz="quarter" idx="12"/>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14313" marL="557213">
              <a:defRPr>
                <a:solidFill>
                  <a:schemeClr val="tx1"/>
                </a:solidFill>
                <a:latin typeface="Arial" panose="020B0604020202020204" pitchFamily="34" charset="0"/>
                <a:cs typeface="Arial" panose="020B0604020202020204" pitchFamily="34" charset="0"/>
              </a:defRPr>
            </a:lvl2pPr>
            <a:lvl3pPr indent="-171450" marL="857250">
              <a:defRPr>
                <a:solidFill>
                  <a:schemeClr val="tx1"/>
                </a:solidFill>
                <a:latin typeface="Arial" panose="020B0604020202020204" pitchFamily="34" charset="0"/>
                <a:cs typeface="Arial" panose="020B0604020202020204" pitchFamily="34" charset="0"/>
              </a:defRPr>
            </a:lvl3pPr>
            <a:lvl4pPr indent="-171450" marL="1200150">
              <a:defRPr>
                <a:solidFill>
                  <a:schemeClr val="tx1"/>
                </a:solidFill>
                <a:latin typeface="Arial" panose="020B0604020202020204" pitchFamily="34" charset="0"/>
                <a:cs typeface="Arial" panose="020B0604020202020204" pitchFamily="34" charset="0"/>
              </a:defRPr>
            </a:lvl4pPr>
            <a:lvl5pPr indent="-171450" marL="1543050">
              <a:defRPr>
                <a:solidFill>
                  <a:schemeClr val="tx1"/>
                </a:solidFill>
                <a:latin typeface="Arial" panose="020B0604020202020204" pitchFamily="34" charset="0"/>
                <a:cs typeface="Arial" panose="020B0604020202020204" pitchFamily="34" charset="0"/>
              </a:defRPr>
            </a:lvl5pPr>
            <a:lvl6pPr eaLnBrk="0" fontAlgn="base" hangingPunct="0" indent="-171450" marL="188595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171450" marL="222885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171450" marL="257175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171450" marL="291465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a:solidFill>
                  <a:srgbClr val="898989"/>
                </a:solidFill>
                <a:latin typeface="Calibri"/>
              </a:rPr>
              <a:t>90</a:t>
            </a:r>
          </a:p>
        </p:txBody>
      </p:sp>
      <p:sp>
        <p:nvSpPr>
          <p:cNvPr id="1049006" name="Footer Placeholder 1"/>
          <p:cNvSpPr>
            <a:spLocks noGrp="1"/>
          </p:cNvSpPr>
          <p:nvPr>
            <p:ph type="ftr" sz="quarter" idx="11"/>
          </p:nvPr>
        </p:nvSpPr>
        <p:spPr/>
        <p:txBody>
          <a:bodyPr/>
          <a:p>
            <a:r>
              <a:rPr lang="en-US"/>
              <a:t>Department of Mathematics/ICT - KMCE</a:t>
            </a:r>
            <a:endParaRPr lang="en-GB"/>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007" name="Title 1"/>
          <p:cNvSpPr>
            <a:spLocks noGrp="1"/>
          </p:cNvSpPr>
          <p:nvPr>
            <p:ph type="title"/>
          </p:nvPr>
        </p:nvSpPr>
        <p:spPr>
          <a:xfrm>
            <a:off x="3459984" y="1866905"/>
            <a:ext cx="6172200" cy="2580079"/>
          </a:xfrm>
        </p:spPr>
        <p:txBody>
          <a:bodyPr>
            <a:noAutofit/>
          </a:bodyPr>
          <a:p>
            <a:r>
              <a:rPr sz="6000">
                <a:solidFill>
                  <a:schemeClr val="tx1">
                    <a:lumMod val="75000"/>
                    <a:lumOff val="25000"/>
                  </a:schemeClr>
                </a:solidFill>
              </a:rPr>
              <a:t>Professional Learning Networks - PLNs</a:t>
            </a:r>
          </a:p>
        </p:txBody>
      </p:sp>
      <p:sp>
        <p:nvSpPr>
          <p:cNvPr id="1049008" name="Footer Placeholder 2"/>
          <p:cNvSpPr>
            <a:spLocks noGrp="1"/>
          </p:cNvSpPr>
          <p:nvPr>
            <p:ph type="ftr" sz="quarter" idx="11"/>
          </p:nvPr>
        </p:nvSpPr>
        <p:spPr/>
        <p:txBody>
          <a:bodyPr/>
          <a:p>
            <a:r>
              <a:rPr lang="en-US"/>
              <a:t>Department of Mathematics/ICT - KMCE</a:t>
            </a:r>
            <a:endParaRPr lang="en-GB"/>
          </a:p>
        </p:txBody>
      </p:sp>
      <p:sp>
        <p:nvSpPr>
          <p:cNvPr id="1049009" name="Slide Number Placeholder 3"/>
          <p:cNvSpPr>
            <a:spLocks noGrp="1"/>
          </p:cNvSpPr>
          <p:nvPr>
            <p:ph type="sldNum" sz="quarter" idx="12"/>
          </p:nvPr>
        </p:nvSpPr>
        <p:spPr/>
        <p:txBody>
          <a:bodyPr/>
          <a:p>
            <a:fld id="{ED16614D-C76D-436E-898C-B0588749FA22}" type="slidenum">
              <a:rPr lang="en-GB" smtClean="0"/>
              <a:t>92</a:t>
            </a:fld>
            <a:endParaRPr lang="en-GB"/>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010" name="Title 1"/>
          <p:cNvSpPr>
            <a:spLocks noGrp="1"/>
          </p:cNvSpPr>
          <p:nvPr>
            <p:ph type="title"/>
          </p:nvPr>
        </p:nvSpPr>
        <p:spPr/>
        <p:txBody>
          <a:bodyPr/>
          <a:p>
            <a:r>
              <a:t>Objectives</a:t>
            </a:r>
          </a:p>
        </p:txBody>
      </p:sp>
      <p:sp>
        <p:nvSpPr>
          <p:cNvPr id="1049011" name="Content Placeholder 2"/>
          <p:cNvSpPr>
            <a:spLocks noGrp="1"/>
          </p:cNvSpPr>
          <p:nvPr>
            <p:ph idx="1"/>
          </p:nvPr>
        </p:nvSpPr>
        <p:spPr/>
        <p:txBody>
          <a:bodyPr/>
          <a:p>
            <a:pPr indent="0" marL="0">
              <a:buNone/>
            </a:pPr>
            <a:r>
              <a:t>By the end of the unit, students would be able to;</a:t>
            </a:r>
          </a:p>
          <a:p>
            <a:r>
              <a:t>describe PLN</a:t>
            </a:r>
          </a:p>
          <a:p>
            <a:r>
              <a:t>site examples of PLN</a:t>
            </a:r>
          </a:p>
          <a:p>
            <a:r>
              <a:t>list the stages of PLN</a:t>
            </a:r>
          </a:p>
          <a:p>
            <a:r>
              <a:t>state at least three ways PLNs helps teachers</a:t>
            </a:r>
          </a:p>
          <a:p/>
        </p:txBody>
      </p:sp>
      <p:sp>
        <p:nvSpPr>
          <p:cNvPr id="1049012" name="Footer Placeholder 3"/>
          <p:cNvSpPr>
            <a:spLocks noGrp="1"/>
          </p:cNvSpPr>
          <p:nvPr>
            <p:ph type="ftr" sz="quarter" idx="11"/>
          </p:nvPr>
        </p:nvSpPr>
        <p:spPr/>
        <p:txBody>
          <a:bodyPr/>
          <a:p>
            <a:r>
              <a:rPr lang="en-US"/>
              <a:t>Department of Mathematics/ICT - KMCE</a:t>
            </a:r>
            <a:endParaRPr lang="en-GB"/>
          </a:p>
        </p:txBody>
      </p:sp>
      <p:sp>
        <p:nvSpPr>
          <p:cNvPr id="1049013" name="Slide Number Placeholder 4"/>
          <p:cNvSpPr>
            <a:spLocks noGrp="1"/>
          </p:cNvSpPr>
          <p:nvPr>
            <p:ph type="sldNum" sz="quarter" idx="12"/>
          </p:nvPr>
        </p:nvSpPr>
        <p:spPr/>
        <p:txBody>
          <a:bodyPr/>
          <a:p>
            <a:fld id="{ED16614D-C76D-436E-898C-B0588749FA22}" type="slidenum">
              <a:rPr lang="en-GB" smtClean="0"/>
              <a:t>93</a:t>
            </a:fld>
            <a:endParaRPr lang="en-GB"/>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014" name="Title 1"/>
          <p:cNvSpPr>
            <a:spLocks noGrp="1"/>
          </p:cNvSpPr>
          <p:nvPr>
            <p:ph type="title"/>
          </p:nvPr>
        </p:nvSpPr>
        <p:spPr/>
        <p:txBody>
          <a:bodyPr>
            <a:normAutofit/>
          </a:bodyPr>
          <a:p>
            <a:r>
              <a:rPr>
                <a:solidFill>
                  <a:schemeClr val="tx1">
                    <a:lumMod val="75000"/>
                    <a:lumOff val="25000"/>
                  </a:schemeClr>
                </a:solidFill>
              </a:rPr>
              <a:t>Professional Learning Networks - PLNs</a:t>
            </a:r>
          </a:p>
        </p:txBody>
      </p:sp>
      <p:sp>
        <p:nvSpPr>
          <p:cNvPr id="1049015" name="Content Placeholder 2"/>
          <p:cNvSpPr>
            <a:spLocks noGrp="1"/>
          </p:cNvSpPr>
          <p:nvPr>
            <p:ph idx="1"/>
          </p:nvPr>
        </p:nvSpPr>
        <p:spPr/>
        <p:txBody>
          <a:bodyPr rtlCol="0">
            <a:normAutofit/>
          </a:bodyPr>
          <a:p>
            <a:pPr indent="-68577" marL="68577">
              <a:buFont typeface="Wingdings 3"/>
              <a:buChar char=""/>
            </a:pPr>
            <a:r>
              <a:rPr>
                <a:solidFill>
                  <a:schemeClr val="tx1">
                    <a:lumMod val="75000"/>
                    <a:lumOff val="25000"/>
                  </a:schemeClr>
                </a:solidFill>
              </a:rPr>
              <a:t> A </a:t>
            </a:r>
            <a:r>
              <a:rPr>
                <a:latin typeface="Times New Roman"/>
                <a:cs typeface="Times New Roman"/>
              </a:rPr>
              <a:t>PLN is one in which participants in a professional community learn together</a:t>
            </a:r>
          </a:p>
          <a:p>
            <a:pPr>
              <a:buFont typeface="Gill Sans MT"/>
              <a:buChar char="•"/>
            </a:pPr>
            <a:r>
              <a:rPr sz="2100">
                <a:latin typeface="Times New Roman"/>
                <a:cs typeface="Times New Roman"/>
              </a:rPr>
              <a:t>Any group of people sharing the same profession or interests that share ideas</a:t>
            </a:r>
          </a:p>
          <a:p>
            <a:pPr>
              <a:buFont typeface="Gill Sans MT"/>
              <a:buChar char="•"/>
            </a:pPr>
            <a:r>
              <a:rPr sz="2100">
                <a:latin typeface="Times New Roman"/>
                <a:cs typeface="Times New Roman"/>
              </a:rPr>
              <a:t>Your department is an example of a PLN</a:t>
            </a:r>
          </a:p>
          <a:p>
            <a:pPr indent="-68577" marL="68577">
              <a:buFont typeface="Wingdings 3"/>
              <a:buChar char=""/>
            </a:pPr>
            <a:endParaRPr sz="2100">
              <a:latin typeface="Times New Roman"/>
              <a:cs typeface="Times New Roman"/>
            </a:endParaRPr>
          </a:p>
          <a:p>
            <a:pPr indent="-68577" marL="68577">
              <a:buFont typeface="Wingdings 3"/>
              <a:buChar char=""/>
            </a:pPr>
            <a:r>
              <a:rPr>
                <a:latin typeface="Times New Roman"/>
                <a:cs typeface="Times New Roman"/>
              </a:rPr>
              <a:t>PLNs enable teachers and student teachers access to a wide range of experts and communities to support their professional learning. </a:t>
            </a:r>
          </a:p>
          <a:p>
            <a:pPr indent="-68577" marL="68577">
              <a:buFont typeface="Wingdings 3"/>
              <a:buChar char=""/>
            </a:pPr>
            <a:endParaRPr>
              <a:latin typeface="Times New Roman"/>
              <a:cs typeface="Times New Roman"/>
            </a:endParaRPr>
          </a:p>
          <a:p>
            <a:pPr indent="-68577" marL="68577">
              <a:buFont typeface="Wingdings 3"/>
              <a:buChar char=""/>
            </a:pPr>
            <a:endParaRPr>
              <a:latin typeface="Times New Roman"/>
              <a:cs typeface="Times New Roman"/>
            </a:endParaRPr>
          </a:p>
          <a:p>
            <a:pPr indent="0" marL="0">
              <a:buNone/>
            </a:pPr>
            <a:endParaRPr>
              <a:latin typeface="Times New Roman"/>
              <a:cs typeface="Times New Roman"/>
            </a:endParaRPr>
          </a:p>
        </p:txBody>
      </p:sp>
      <p:sp>
        <p:nvSpPr>
          <p:cNvPr id="1049016" name="Footer Placeholder 3"/>
          <p:cNvSpPr>
            <a:spLocks noGrp="1"/>
          </p:cNvSpPr>
          <p:nvPr>
            <p:ph type="ftr" sz="quarter" idx="11"/>
          </p:nvPr>
        </p:nvSpPr>
        <p:spPr/>
        <p:txBody>
          <a:bodyPr/>
          <a:p>
            <a:r>
              <a:rPr lang="en-US"/>
              <a:t>Department of Mathematics/ICT - KMCE</a:t>
            </a:r>
            <a:endParaRPr lang="en-GB"/>
          </a:p>
        </p:txBody>
      </p:sp>
      <p:sp>
        <p:nvSpPr>
          <p:cNvPr id="1049017" name="Slide Number Placeholder 4"/>
          <p:cNvSpPr>
            <a:spLocks noGrp="1"/>
          </p:cNvSpPr>
          <p:nvPr>
            <p:ph type="sldNum" sz="quarter" idx="12"/>
          </p:nvPr>
        </p:nvSpPr>
        <p:spPr/>
        <p:txBody>
          <a:bodyPr/>
          <a:p>
            <a:fld id="{ED16614D-C76D-436E-898C-B0588749FA22}" type="slidenum">
              <a:rPr lang="en-GB" smtClean="0"/>
              <a:t>94</a:t>
            </a:fld>
            <a:endParaRPr lang="en-GB"/>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018" name="Title 2"/>
          <p:cNvSpPr>
            <a:spLocks noGrp="1"/>
          </p:cNvSpPr>
          <p:nvPr>
            <p:ph type="title"/>
          </p:nvPr>
        </p:nvSpPr>
        <p:spPr/>
        <p:txBody>
          <a:bodyPr>
            <a:normAutofit/>
          </a:bodyPr>
          <a:p>
            <a:r>
              <a:rPr>
                <a:solidFill>
                  <a:schemeClr val="tx1">
                    <a:lumMod val="75000"/>
                    <a:lumOff val="25000"/>
                  </a:schemeClr>
                </a:solidFill>
              </a:rPr>
              <a:t>Professional Learning Networks – PLNs cont…</a:t>
            </a:r>
          </a:p>
        </p:txBody>
      </p:sp>
      <p:sp>
        <p:nvSpPr>
          <p:cNvPr id="1049019" name="Content Placeholder 1"/>
          <p:cNvSpPr>
            <a:spLocks noGrp="1"/>
          </p:cNvSpPr>
          <p:nvPr>
            <p:ph idx="1"/>
          </p:nvPr>
        </p:nvSpPr>
        <p:spPr>
          <a:xfrm>
            <a:off x="2531268" y="1920483"/>
            <a:ext cx="7291382" cy="3205157"/>
          </a:xfrm>
        </p:spPr>
        <p:txBody>
          <a:bodyPr>
            <a:normAutofit lnSpcReduction="10000"/>
          </a:bodyPr>
          <a:p/>
          <a:p/>
          <a:p>
            <a:r>
              <a:rPr b="1"/>
              <a:t>P</a:t>
            </a:r>
            <a:r>
              <a:t> – It is building professional relationships with teachers, university professors and experts around the world. No matter your location in the world, there is always someone else to answer questions, and share their expertise. </a:t>
            </a:r>
          </a:p>
          <a:p>
            <a:pPr>
              <a:buNone/>
            </a:pPr>
            <a:r>
              <a:t> </a:t>
            </a:r>
          </a:p>
          <a:p>
            <a:pPr indent="0" marL="82153">
              <a:buNone/>
            </a:pPr>
          </a:p>
          <a:p/>
          <a:p/>
        </p:txBody>
      </p:sp>
      <p:sp>
        <p:nvSpPr>
          <p:cNvPr id="1049020" name="Footer Placeholder 1"/>
          <p:cNvSpPr>
            <a:spLocks noGrp="1"/>
          </p:cNvSpPr>
          <p:nvPr>
            <p:ph type="ftr" sz="quarter" idx="11"/>
          </p:nvPr>
        </p:nvSpPr>
        <p:spPr/>
        <p:txBody>
          <a:bodyPr/>
          <a:p>
            <a:r>
              <a:rPr lang="en-US"/>
              <a:t>Department of Mathematics/ICT - KMCE</a:t>
            </a:r>
            <a:endParaRPr lang="en-GB"/>
          </a:p>
        </p:txBody>
      </p:sp>
      <p:sp>
        <p:nvSpPr>
          <p:cNvPr id="1049021" name="Slide Number Placeholder 3"/>
          <p:cNvSpPr>
            <a:spLocks noGrp="1"/>
          </p:cNvSpPr>
          <p:nvPr>
            <p:ph type="sldNum" sz="quarter" idx="12"/>
          </p:nvPr>
        </p:nvSpPr>
        <p:spPr/>
        <p:txBody>
          <a:bodyPr/>
          <a:p>
            <a:fld id="{ED16614D-C76D-436E-898C-B0588749FA22}" type="slidenum">
              <a:rPr lang="en-GB" smtClean="0"/>
              <a:t>95</a:t>
            </a:fld>
            <a:endParaRPr lang="en-GB"/>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022" name="Title 2"/>
          <p:cNvSpPr>
            <a:spLocks noGrp="1"/>
          </p:cNvSpPr>
          <p:nvPr>
            <p:ph type="title"/>
          </p:nvPr>
        </p:nvSpPr>
        <p:spPr/>
        <p:txBody>
          <a:bodyPr>
            <a:normAutofit/>
          </a:bodyPr>
          <a:p>
            <a:r>
              <a:rPr>
                <a:solidFill>
                  <a:schemeClr val="tx1">
                    <a:lumMod val="75000"/>
                    <a:lumOff val="25000"/>
                  </a:schemeClr>
                </a:solidFill>
              </a:rPr>
              <a:t>Professional Learning Networks – PLNs cont…</a:t>
            </a:r>
          </a:p>
        </p:txBody>
      </p:sp>
      <p:sp>
        <p:nvSpPr>
          <p:cNvPr id="1049023" name="Content Placeholder 1"/>
          <p:cNvSpPr>
            <a:spLocks noGrp="1"/>
          </p:cNvSpPr>
          <p:nvPr>
            <p:ph idx="1"/>
          </p:nvPr>
        </p:nvSpPr>
        <p:spPr>
          <a:xfrm>
            <a:off x="3009900" y="2124080"/>
            <a:ext cx="6172200" cy="3394467"/>
          </a:xfrm>
        </p:spPr>
        <p:txBody>
          <a:bodyPr>
            <a:normAutofit fontScale="85000" lnSpcReduction="20000"/>
          </a:bodyPr>
          <a:p>
            <a:r>
              <a:rPr b="1"/>
              <a:t>L – </a:t>
            </a:r>
            <a:r>
              <a:t>It is about sharing ideas and resources, collaboration, and learning. We share our learning, ideas and expertise in different ways; using different media and tools.</a:t>
            </a:r>
          </a:p>
          <a:p/>
          <a:p/>
          <a:p>
            <a:r>
              <a:rPr b="1"/>
              <a:t>N – </a:t>
            </a:r>
            <a:r>
              <a:t>It is a global learning network, enabling people to tap into and share diverse, global perspectives on teaching strategies, educational issues, and technologies.</a:t>
            </a:r>
          </a:p>
        </p:txBody>
      </p:sp>
      <p:sp>
        <p:nvSpPr>
          <p:cNvPr id="1049024" name="Footer Placeholder 1"/>
          <p:cNvSpPr>
            <a:spLocks noGrp="1"/>
          </p:cNvSpPr>
          <p:nvPr>
            <p:ph type="ftr" sz="quarter" idx="11"/>
          </p:nvPr>
        </p:nvSpPr>
        <p:spPr/>
        <p:txBody>
          <a:bodyPr/>
          <a:p>
            <a:r>
              <a:rPr lang="en-US"/>
              <a:t>Department of Mathematics/ICT - KMCE</a:t>
            </a:r>
            <a:endParaRPr lang="en-GB"/>
          </a:p>
        </p:txBody>
      </p:sp>
      <p:sp>
        <p:nvSpPr>
          <p:cNvPr id="1049025" name="Slide Number Placeholder 3"/>
          <p:cNvSpPr>
            <a:spLocks noGrp="1"/>
          </p:cNvSpPr>
          <p:nvPr>
            <p:ph type="sldNum" sz="quarter" idx="12"/>
          </p:nvPr>
        </p:nvSpPr>
        <p:spPr/>
        <p:txBody>
          <a:bodyPr/>
          <a:p>
            <a:fld id="{ED16614D-C76D-436E-898C-B0588749FA22}" type="slidenum">
              <a:rPr lang="en-GB" smtClean="0"/>
              <a:t>96</a:t>
            </a:fld>
            <a:endParaRPr lang="en-GB"/>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026"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404040"/>
                </a:solidFill>
                <a:ea typeface="MS Gothic"/>
              </a:rPr>
              <a:t>Professional Learning Networks – PLNs cont…</a:t>
            </a:r>
          </a:p>
        </p:txBody>
      </p:sp>
      <p:sp>
        <p:nvSpPr>
          <p:cNvPr id="1049027"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1pPr>
            <a:lvl2pPr>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2pPr>
            <a:lvl3pPr indent="-228600" marL="11430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3pPr>
            <a:lvl4pPr indent="-228600" marL="16002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4pPr>
            <a:lvl5pPr indent="-228600" marL="20574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Gill Sans MT"/>
              <a:buChar char="•"/>
            </a:pPr>
            <a:r>
              <a:rPr sz="2400">
                <a:solidFill>
                  <a:srgbClr val="000000"/>
                </a:solidFill>
                <a:latin typeface="Gill Sans MT"/>
                <a:ea typeface="MS Gothic"/>
              </a:rPr>
              <a:t>The internet allows us to form PLNs with more people and much more easily</a:t>
            </a:r>
          </a:p>
          <a:p>
            <a:pPr lvl="1">
              <a:buClr>
                <a:srgbClr val="000000"/>
              </a:buClr>
              <a:buSzPct val="100000"/>
              <a:buFont typeface="Gill Sans MT"/>
              <a:buChar char="•"/>
            </a:pPr>
            <a:r>
              <a:rPr sz="2400">
                <a:solidFill>
                  <a:srgbClr val="000000"/>
                </a:solidFill>
                <a:latin typeface="Gill Sans MT"/>
                <a:ea typeface="MS Gothic"/>
              </a:rPr>
              <a:t>Why write a letter when you can email? </a:t>
            </a:r>
          </a:p>
          <a:p>
            <a:pPr lvl="1">
              <a:buClr>
                <a:srgbClr val="000000"/>
              </a:buClr>
              <a:buSzPct val="100000"/>
              <a:buFont typeface="Gill Sans MT"/>
              <a:buChar char="•"/>
            </a:pPr>
            <a:r>
              <a:rPr sz="2400">
                <a:solidFill>
                  <a:srgbClr val="000000"/>
                </a:solidFill>
                <a:latin typeface="Gill Sans MT"/>
                <a:ea typeface="MS Gothic"/>
              </a:rPr>
              <a:t>Why email when you can text/twitter?</a:t>
            </a:r>
          </a:p>
          <a:p>
            <a:pPr>
              <a:buClr>
                <a:srgbClr val="000000"/>
              </a:buClr>
              <a:buSzPct val="100000"/>
            </a:pPr>
            <a:endParaRPr sz="2400">
              <a:solidFill>
                <a:srgbClr val="000000"/>
              </a:solidFill>
              <a:latin typeface="Gill Sans MT"/>
              <a:ea typeface="MS Gothic"/>
            </a:endParaRPr>
          </a:p>
        </p:txBody>
      </p:sp>
      <p:sp>
        <p:nvSpPr>
          <p:cNvPr id="1049028" name="Footer Placeholder 1"/>
          <p:cNvSpPr>
            <a:spLocks noGrp="1"/>
          </p:cNvSpPr>
          <p:nvPr>
            <p:ph type="ftr" sz="quarter" idx="11"/>
          </p:nvPr>
        </p:nvSpPr>
        <p:spPr/>
        <p:txBody>
          <a:bodyPr/>
          <a:p>
            <a:r>
              <a:rPr lang="en-US"/>
              <a:t>Department of Mathematics/ICT - KMCE</a:t>
            </a:r>
            <a:endParaRPr lang="en-GB"/>
          </a:p>
        </p:txBody>
      </p:sp>
      <p:sp>
        <p:nvSpPr>
          <p:cNvPr id="1049029" name="Slide Number Placeholder 2"/>
          <p:cNvSpPr>
            <a:spLocks noGrp="1"/>
          </p:cNvSpPr>
          <p:nvPr>
            <p:ph type="sldNum" sz="quarter" idx="12"/>
          </p:nvPr>
        </p:nvSpPr>
        <p:spPr/>
        <p:txBody>
          <a:bodyPr/>
          <a:p>
            <a:fld id="{ED16614D-C76D-436E-898C-B0588749FA22}" type="slidenum">
              <a:rPr lang="en-GB" smtClean="0"/>
              <a:t>97</a:t>
            </a:fld>
            <a:endParaRPr lang="en-GB"/>
          </a:p>
        </p:txBody>
      </p:sp>
    </p:spTree>
  </p:cSld>
  <p:clrMapOvr>
    <a:masterClrMapping/>
  </p:clrMapOvr>
  <p:transition spd="med"/>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0">
                                  <p:stCondLst>
                                    <p:cond delay="0"/>
                                  </p:stCondLst>
                                  <p:childTnLst>
                                    <p:set>
                                      <p:cBhvr additive="repl">
                                        <p:cTn dur="1" fill="hold" id="6">
                                          <p:stCondLst>
                                            <p:cond delay="0"/>
                                          </p:stCondLst>
                                        </p:cTn>
                                        <p:tgtEl>
                                          <p:spTgt spid="1049027">
                                            <p:txEl>
                                              <p:pRg st="0" end="0"/>
                                            </p:txEl>
                                          </p:spTgt>
                                        </p:tgtEl>
                                        <p:attrNameLst>
                                          <p:attrName>style.visibility</p:attrName>
                                        </p:attrNameLst>
                                      </p:cBhvr>
                                      <p:to>
                                        <p:strVal val="visible"/>
                                      </p:to>
                                    </p:set>
                                    <p:animEffect transition="in" filter="fade">
                                      <p:cBhvr additive="repl">
                                        <p:cTn dur="2000" id="7"/>
                                        <p:tgtEl>
                                          <p:spTgt spid="1049027">
                                            <p:txEl>
                                              <p:pRg st="0" end="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0">
                                  <p:stCondLst>
                                    <p:cond delay="0"/>
                                  </p:stCondLst>
                                  <p:childTnLst>
                                    <p:set>
                                      <p:cBhvr additive="repl">
                                        <p:cTn dur="1" fill="hold" id="11">
                                          <p:stCondLst>
                                            <p:cond delay="0"/>
                                          </p:stCondLst>
                                        </p:cTn>
                                        <p:tgtEl>
                                          <p:spTgt spid="1049027">
                                            <p:txEl>
                                              <p:pRg st="1" end="1"/>
                                            </p:txEl>
                                          </p:spTgt>
                                        </p:tgtEl>
                                        <p:attrNameLst>
                                          <p:attrName>style.visibility</p:attrName>
                                        </p:attrNameLst>
                                      </p:cBhvr>
                                      <p:to>
                                        <p:strVal val="visible"/>
                                      </p:to>
                                    </p:set>
                                    <p:animEffect transition="in" filter="fade">
                                      <p:cBhvr additive="repl">
                                        <p:cTn dur="2000" id="12"/>
                                        <p:tgtEl>
                                          <p:spTgt spid="1049027">
                                            <p:txEl>
                                              <p:pRg st="1" end="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0">
                                  <p:stCondLst>
                                    <p:cond delay="0"/>
                                  </p:stCondLst>
                                  <p:childTnLst>
                                    <p:set>
                                      <p:cBhvr additive="repl">
                                        <p:cTn dur="1" fill="hold" id="16">
                                          <p:stCondLst>
                                            <p:cond delay="0"/>
                                          </p:stCondLst>
                                        </p:cTn>
                                        <p:tgtEl>
                                          <p:spTgt spid="1049027">
                                            <p:txEl>
                                              <p:pRg st="2" end="2"/>
                                            </p:txEl>
                                          </p:spTgt>
                                        </p:tgtEl>
                                        <p:attrNameLst>
                                          <p:attrName>style.visibility</p:attrName>
                                        </p:attrNameLst>
                                      </p:cBhvr>
                                      <p:to>
                                        <p:strVal val="visible"/>
                                      </p:to>
                                    </p:set>
                                    <p:animEffect transition="in" filter="fade">
                                      <p:cBhvr additive="repl">
                                        <p:cTn dur="2000" id="17"/>
                                        <p:tgtEl>
                                          <p:spTgt spid="104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034" name="Text Box 1"/>
          <p:cNvSpPr txBox="1">
            <a:spLocks noChangeArrowheads="1"/>
          </p:cNvSpPr>
          <p:nvPr/>
        </p:nvSpPr>
        <p:spPr bwMode="auto">
          <a:xfrm>
            <a:off x="3009900" y="1000126"/>
            <a:ext cx="6172200" cy="983451"/>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000">
                <a:solidFill>
                  <a:srgbClr val="000000"/>
                </a:solidFill>
                <a:latin typeface="Gill Sans MT"/>
                <a:ea typeface="MS Gothic"/>
              </a:rPr>
              <a:t>PLN also Stands For</a:t>
            </a:r>
            <a:br>
              <a:rPr sz="3000">
                <a:solidFill>
                  <a:srgbClr val="000000"/>
                </a:solidFill>
                <a:ea typeface="MS Gothic"/>
              </a:rPr>
            </a:br>
            <a:r>
              <a:rPr sz="3000">
                <a:solidFill>
                  <a:srgbClr val="000000"/>
                </a:solidFill>
                <a:latin typeface="Gill Sans MT"/>
                <a:ea typeface="MS Gothic"/>
              </a:rPr>
              <a:t>Personal Learning Network</a:t>
            </a:r>
          </a:p>
        </p:txBody>
      </p:sp>
      <p:sp>
        <p:nvSpPr>
          <p:cNvPr id="1049035" name="Text Box 2"/>
          <p:cNvSpPr txBox="1">
            <a:spLocks noChangeArrowheads="1"/>
          </p:cNvSpPr>
          <p:nvPr/>
        </p:nvSpPr>
        <p:spPr bwMode="auto">
          <a:xfrm>
            <a:off x="3009900" y="2057401"/>
            <a:ext cx="6172200" cy="3394467"/>
          </a:xfrm>
          <a:prstGeom prst="rect"/>
          <a:noFill/>
          <a:ln>
            <a:noFill/>
          </a:ln>
          <a:effectLst/>
        </p:spPr>
        <p:txBody>
          <a:bodyPr/>
          <a:lstStyle>
            <a:lvl1pPr indent="-341313" marL="341313">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1pPr>
            <a:lvl2pPr indent="-285750" marL="74295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2pPr>
            <a:lvl3pPr indent="-228600" marL="11430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3pPr>
            <a:lvl4pPr indent="-228600" marL="16002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4pPr>
            <a:lvl5pPr indent="-228600" marL="2057400">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911225"/>
                <a:tab algn="l" pos="1825625"/>
                <a:tab algn="l" pos="2740025"/>
                <a:tab algn="l" pos="3654425"/>
                <a:tab algn="l" pos="4568825"/>
                <a:tab algn="l" pos="5483225"/>
                <a:tab algn="l" pos="6397625"/>
                <a:tab algn="l" pos="7312025"/>
                <a:tab algn="l" pos="8226425"/>
                <a:tab algn="l" pos="9140825"/>
                <a:tab algn="l" pos="10055225"/>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Gill Sans MT"/>
              <a:buChar char="•"/>
            </a:pPr>
            <a:r>
              <a:rPr sz="2400">
                <a:solidFill>
                  <a:srgbClr val="000000"/>
                </a:solidFill>
                <a:latin typeface="Gill Sans MT"/>
                <a:ea typeface="MS Gothic"/>
              </a:rPr>
              <a:t>Informal Learning</a:t>
            </a:r>
          </a:p>
          <a:p>
            <a:pPr>
              <a:buClr>
                <a:srgbClr val="000000"/>
              </a:buClr>
              <a:buSzPct val="100000"/>
              <a:buFont typeface="Gill Sans MT"/>
              <a:buChar char="•"/>
            </a:pPr>
            <a:r>
              <a:rPr sz="2400">
                <a:solidFill>
                  <a:srgbClr val="000000"/>
                </a:solidFill>
                <a:latin typeface="Gill Sans MT"/>
                <a:ea typeface="MS Gothic"/>
              </a:rPr>
              <a:t>“Just In Time” Learning</a:t>
            </a:r>
          </a:p>
          <a:p>
            <a:pPr>
              <a:buClr>
                <a:srgbClr val="000000"/>
              </a:buClr>
              <a:buSzPct val="100000"/>
              <a:buFont typeface="Gill Sans MT"/>
              <a:buChar char="•"/>
            </a:pPr>
            <a:r>
              <a:rPr sz="2400">
                <a:solidFill>
                  <a:srgbClr val="000000"/>
                </a:solidFill>
                <a:latin typeface="Gill Sans MT"/>
                <a:ea typeface="MS Gothic"/>
              </a:rPr>
              <a:t>Social Learning Theory: Bandura, Vygotsky</a:t>
            </a:r>
          </a:p>
          <a:p>
            <a:pPr>
              <a:buClr>
                <a:srgbClr val="000000"/>
              </a:buClr>
              <a:buSzPct val="100000"/>
              <a:buFont typeface="Gill Sans MT"/>
              <a:buChar char="•"/>
            </a:pPr>
            <a:r>
              <a:rPr sz="2400">
                <a:solidFill>
                  <a:srgbClr val="000000"/>
                </a:solidFill>
                <a:latin typeface="Gill Sans MT"/>
                <a:ea typeface="MS Gothic"/>
              </a:rPr>
              <a:t>Professional Learning Community-PLC</a:t>
            </a:r>
          </a:p>
        </p:txBody>
      </p:sp>
      <p:sp>
        <p:nvSpPr>
          <p:cNvPr id="1049036" name="Footer Placeholder 1"/>
          <p:cNvSpPr>
            <a:spLocks noGrp="1"/>
          </p:cNvSpPr>
          <p:nvPr>
            <p:ph type="ftr" sz="quarter" idx="11"/>
          </p:nvPr>
        </p:nvSpPr>
        <p:spPr/>
        <p:txBody>
          <a:bodyPr/>
          <a:p>
            <a:r>
              <a:rPr lang="en-US"/>
              <a:t>Department of Mathematics/ICT - KMCE</a:t>
            </a:r>
            <a:endParaRPr lang="en-GB"/>
          </a:p>
        </p:txBody>
      </p:sp>
      <p:sp>
        <p:nvSpPr>
          <p:cNvPr id="1049037" name="Slide Number Placeholder 2"/>
          <p:cNvSpPr>
            <a:spLocks noGrp="1"/>
          </p:cNvSpPr>
          <p:nvPr>
            <p:ph type="sldNum" sz="quarter" idx="12"/>
          </p:nvPr>
        </p:nvSpPr>
        <p:spPr/>
        <p:txBody>
          <a:bodyPr/>
          <a:p>
            <a:fld id="{ED16614D-C76D-436E-898C-B0588749FA22}" type="slidenum">
              <a:rPr lang="en-GB" smtClean="0"/>
              <a:t>98</a:t>
            </a:fld>
            <a:endParaRPr lang="en-GB"/>
          </a:p>
        </p:txBody>
      </p:sp>
    </p:spTree>
  </p:cSld>
  <p:clrMapOvr>
    <a:masterClrMapping/>
  </p:clrMapOvr>
  <p:transition spd="med"/>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0">
                                  <p:stCondLst>
                                    <p:cond delay="0"/>
                                  </p:stCondLst>
                                  <p:childTnLst>
                                    <p:set>
                                      <p:cBhvr additive="repl">
                                        <p:cTn dur="1" fill="hold" id="6">
                                          <p:stCondLst>
                                            <p:cond delay="0"/>
                                          </p:stCondLst>
                                        </p:cTn>
                                        <p:tgtEl>
                                          <p:spTgt spid="1049035">
                                            <p:txEl>
                                              <p:pRg st="0" end="0"/>
                                            </p:txEl>
                                          </p:spTgt>
                                        </p:tgtEl>
                                        <p:attrNameLst>
                                          <p:attrName>style.visibility</p:attrName>
                                        </p:attrNameLst>
                                      </p:cBhvr>
                                      <p:to>
                                        <p:strVal val="visible"/>
                                      </p:to>
                                    </p:set>
                                    <p:animEffect transition="in" filter="fade">
                                      <p:cBhvr additive="repl">
                                        <p:cTn dur="2000" id="7"/>
                                        <p:tgtEl>
                                          <p:spTgt spid="1049035">
                                            <p:txEl>
                                              <p:pRg st="0" end="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0">
                                  <p:stCondLst>
                                    <p:cond delay="0"/>
                                  </p:stCondLst>
                                  <p:childTnLst>
                                    <p:set>
                                      <p:cBhvr additive="repl">
                                        <p:cTn dur="1" fill="hold" id="11">
                                          <p:stCondLst>
                                            <p:cond delay="0"/>
                                          </p:stCondLst>
                                        </p:cTn>
                                        <p:tgtEl>
                                          <p:spTgt spid="1049035">
                                            <p:txEl>
                                              <p:pRg st="1" end="1"/>
                                            </p:txEl>
                                          </p:spTgt>
                                        </p:tgtEl>
                                        <p:attrNameLst>
                                          <p:attrName>style.visibility</p:attrName>
                                        </p:attrNameLst>
                                      </p:cBhvr>
                                      <p:to>
                                        <p:strVal val="visible"/>
                                      </p:to>
                                    </p:set>
                                    <p:animEffect transition="in" filter="fade">
                                      <p:cBhvr additive="repl">
                                        <p:cTn dur="2000" id="12"/>
                                        <p:tgtEl>
                                          <p:spTgt spid="1049035">
                                            <p:txEl>
                                              <p:pRg st="1" end="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0">
                                  <p:stCondLst>
                                    <p:cond delay="0"/>
                                  </p:stCondLst>
                                  <p:childTnLst>
                                    <p:set>
                                      <p:cBhvr additive="repl">
                                        <p:cTn dur="1" fill="hold" id="16">
                                          <p:stCondLst>
                                            <p:cond delay="0"/>
                                          </p:stCondLst>
                                        </p:cTn>
                                        <p:tgtEl>
                                          <p:spTgt spid="1049035">
                                            <p:txEl>
                                              <p:pRg st="2" end="2"/>
                                            </p:txEl>
                                          </p:spTgt>
                                        </p:tgtEl>
                                        <p:attrNameLst>
                                          <p:attrName>style.visibility</p:attrName>
                                        </p:attrNameLst>
                                      </p:cBhvr>
                                      <p:to>
                                        <p:strVal val="visible"/>
                                      </p:to>
                                    </p:set>
                                    <p:animEffect transition="in" filter="fade">
                                      <p:cBhvr additive="repl">
                                        <p:cTn dur="2000" id="17"/>
                                        <p:tgtEl>
                                          <p:spTgt spid="1049035">
                                            <p:txEl>
                                              <p:pRg st="2" end="2"/>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0">
                                  <p:stCondLst>
                                    <p:cond delay="0"/>
                                  </p:stCondLst>
                                  <p:childTnLst>
                                    <p:set>
                                      <p:cBhvr additive="repl">
                                        <p:cTn dur="1" fill="hold" id="21">
                                          <p:stCondLst>
                                            <p:cond delay="0"/>
                                          </p:stCondLst>
                                        </p:cTn>
                                        <p:tgtEl>
                                          <p:spTgt spid="1049035">
                                            <p:txEl>
                                              <p:pRg st="3" end="3"/>
                                            </p:txEl>
                                          </p:spTgt>
                                        </p:tgtEl>
                                        <p:attrNameLst>
                                          <p:attrName>style.visibility</p:attrName>
                                        </p:attrNameLst>
                                      </p:cBhvr>
                                      <p:to>
                                        <p:strVal val="visible"/>
                                      </p:to>
                                    </p:set>
                                    <p:animEffect transition="in" filter="fade">
                                      <p:cBhvr additive="repl">
                                        <p:cTn dur="2000" id="22"/>
                                        <p:tgtEl>
                                          <p:spTgt spid="1049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9042" name="Text Box 1"/>
          <p:cNvSpPr txBox="1">
            <a:spLocks noChangeArrowheads="1"/>
          </p:cNvSpPr>
          <p:nvPr/>
        </p:nvSpPr>
        <p:spPr bwMode="auto">
          <a:xfrm>
            <a:off x="3009900" y="1063232"/>
            <a:ext cx="6172200" cy="857250"/>
          </a:xfrm>
          <a:prstGeom prst="rect"/>
          <a:noFill/>
          <a:ln>
            <a:noFill/>
          </a:ln>
          <a:effectLst/>
        </p:spPr>
        <p:txBody>
          <a:bodyPr anchor="ctr"/>
          <a:lstStyle>
            <a:lvl1pPr>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1pPr>
            <a:lvl2pPr indent="-285750" marL="74295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2pPr>
            <a:lvl3pPr indent="-228600" marL="11430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3pPr>
            <a:lvl4pPr indent="-228600" marL="16002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4pPr>
            <a:lvl5pPr indent="-228600" marL="205740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a:solidFill>
                  <a:schemeClr val="tx1"/>
                </a:solidFill>
                <a:latin typeface="Arial" panose="020B0604020202020204" pitchFamily="34" charset="0"/>
                <a:cs typeface="Arial" panose="020B0604020202020204" pitchFamily="34" charset="0"/>
              </a:defRPr>
            </a:lvl9pPr>
          </a:lstStyle>
          <a:p>
            <a:pPr algn="ctr">
              <a:buNone/>
            </a:pPr>
            <a:r>
              <a:rPr sz="3300">
                <a:solidFill>
                  <a:srgbClr val="000000"/>
                </a:solidFill>
                <a:latin typeface="Gill Sans MT"/>
                <a:ea typeface="MS Gothic"/>
              </a:rPr>
              <a:t>The stages of PLN</a:t>
            </a:r>
          </a:p>
        </p:txBody>
      </p:sp>
      <p:sp>
        <p:nvSpPr>
          <p:cNvPr id="1049043" name="Text Box 2"/>
          <p:cNvSpPr txBox="1">
            <a:spLocks noChangeArrowheads="1"/>
          </p:cNvSpPr>
          <p:nvPr/>
        </p:nvSpPr>
        <p:spPr bwMode="auto">
          <a:xfrm>
            <a:off x="3009900" y="2057401"/>
            <a:ext cx="6172200" cy="3450431"/>
          </a:xfrm>
          <a:prstGeom prst="rect"/>
          <a:noFill/>
          <a:ln>
            <a:noFill/>
          </a:ln>
          <a:effectLst/>
        </p:spPr>
        <p:txBody>
          <a:bodyPr/>
          <a:lstStyle>
            <a:lvl1pPr indent="-608013" marL="608013">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1pPr>
            <a:lvl2pPr indent="-285750" marL="742950">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2pPr>
            <a:lvl3pPr indent="-228600" marL="1143000">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3pPr>
            <a:lvl4pPr indent="-228600" marL="1600200">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4pPr>
            <a:lvl5pPr indent="-228600" marL="2057400">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tabLst>
                <a:tab algn="l" pos="1177925"/>
                <a:tab algn="l" pos="2092325"/>
                <a:tab algn="l" pos="3006725"/>
                <a:tab algn="l" pos="3921125"/>
                <a:tab algn="l" pos="4835525"/>
                <a:tab algn="l" pos="5749925"/>
                <a:tab algn="l" pos="6664325"/>
                <a:tab algn="l" pos="7578725"/>
                <a:tab algn="l" pos="8493125"/>
                <a:tab algn="l" pos="9407525"/>
                <a:tab algn="l" pos="10321925"/>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buFont typeface="Times New Roman"/>
              <a:buAutoNum type="arabicPeriod"/>
            </a:pPr>
            <a:r>
              <a:rPr sz="2400">
                <a:solidFill>
                  <a:srgbClr val="000000"/>
                </a:solidFill>
                <a:latin typeface="Gill Sans MT"/>
                <a:ea typeface="MS Gothic"/>
              </a:rPr>
              <a:t>Lurking/Skimming</a:t>
            </a:r>
          </a:p>
          <a:p>
            <a:pPr>
              <a:buClr>
                <a:srgbClr val="000000"/>
              </a:buClr>
              <a:buSzPct val="100000"/>
              <a:buFont typeface="Times New Roman"/>
              <a:buAutoNum type="arabicPeriod"/>
            </a:pPr>
            <a:r>
              <a:rPr sz="2400">
                <a:solidFill>
                  <a:srgbClr val="000000"/>
                </a:solidFill>
                <a:latin typeface="Gill Sans MT"/>
                <a:ea typeface="MS Gothic"/>
              </a:rPr>
              <a:t>Asking for help/opinions</a:t>
            </a:r>
          </a:p>
          <a:p>
            <a:pPr>
              <a:buClr>
                <a:srgbClr val="000000"/>
              </a:buClr>
              <a:buSzPct val="100000"/>
              <a:buFont typeface="Times New Roman"/>
              <a:buAutoNum type="arabicPeriod"/>
            </a:pPr>
            <a:r>
              <a:rPr sz="2400">
                <a:solidFill>
                  <a:srgbClr val="000000"/>
                </a:solidFill>
                <a:latin typeface="Gill Sans MT"/>
                <a:ea typeface="MS Gothic"/>
              </a:rPr>
              <a:t>Giving help/opinions</a:t>
            </a:r>
          </a:p>
          <a:p>
            <a:pPr>
              <a:buClr>
                <a:srgbClr val="000000"/>
              </a:buClr>
              <a:buSzPct val="100000"/>
              <a:buFont typeface="Times New Roman"/>
              <a:buAutoNum type="arabicPeriod"/>
            </a:pPr>
            <a:r>
              <a:rPr sz="2400">
                <a:solidFill>
                  <a:srgbClr val="000000"/>
                </a:solidFill>
                <a:latin typeface="Gill Sans MT"/>
                <a:ea typeface="MS Gothic"/>
              </a:rPr>
              <a:t>Starting something (group/discussion)</a:t>
            </a:r>
          </a:p>
          <a:p>
            <a:pPr>
              <a:buClr>
                <a:srgbClr val="000000"/>
              </a:buClr>
              <a:buSzPct val="100000"/>
              <a:buFont typeface="Times New Roman"/>
              <a:buAutoNum type="arabicPeriod"/>
            </a:pPr>
            <a:r>
              <a:rPr sz="2400">
                <a:solidFill>
                  <a:srgbClr val="000000"/>
                </a:solidFill>
                <a:latin typeface="Gill Sans MT"/>
                <a:ea typeface="MS Gothic"/>
              </a:rPr>
              <a:t>Joining every social network possible</a:t>
            </a:r>
          </a:p>
          <a:p>
            <a:pPr>
              <a:buClr>
                <a:srgbClr val="000000"/>
              </a:buClr>
              <a:buSzPct val="100000"/>
              <a:buFont typeface="Times New Roman"/>
              <a:buAutoNum type="arabicPeriod"/>
            </a:pPr>
            <a:r>
              <a:rPr sz="2400">
                <a:solidFill>
                  <a:srgbClr val="000000"/>
                </a:solidFill>
                <a:latin typeface="Gill Sans MT"/>
                <a:ea typeface="MS Gothic"/>
              </a:rPr>
              <a:t>Finding the right balance</a:t>
            </a:r>
          </a:p>
        </p:txBody>
      </p:sp>
      <p:sp>
        <p:nvSpPr>
          <p:cNvPr id="1049044" name="Footer Placeholder 1"/>
          <p:cNvSpPr>
            <a:spLocks noGrp="1"/>
          </p:cNvSpPr>
          <p:nvPr>
            <p:ph type="ftr" sz="quarter" idx="11"/>
          </p:nvPr>
        </p:nvSpPr>
        <p:spPr/>
        <p:txBody>
          <a:bodyPr/>
          <a:p>
            <a:r>
              <a:rPr lang="en-US"/>
              <a:t>Department of Mathematics/ICT - KMCE</a:t>
            </a:r>
            <a:endParaRPr lang="en-GB"/>
          </a:p>
        </p:txBody>
      </p:sp>
      <p:sp>
        <p:nvSpPr>
          <p:cNvPr id="1049045" name="Slide Number Placeholder 2"/>
          <p:cNvSpPr>
            <a:spLocks noGrp="1"/>
          </p:cNvSpPr>
          <p:nvPr>
            <p:ph type="sldNum" sz="quarter" idx="12"/>
          </p:nvPr>
        </p:nvSpPr>
        <p:spPr/>
        <p:txBody>
          <a:bodyPr/>
          <a:p>
            <a:fld id="{ED16614D-C76D-436E-898C-B0588749FA22}" type="slidenum">
              <a:rPr lang="en-GB" smtClean="0"/>
              <a:t>99</a:t>
            </a:fld>
            <a:endParaRPr lang="en-GB"/>
          </a:p>
        </p:txBody>
      </p:sp>
    </p:spTree>
  </p:cSld>
  <p:clrMapOvr>
    <a:masterClrMapping/>
  </p:clrMapOvr>
  <p:transition spd="med"/>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SCIENCE AND MATHEMATICS EDUCATION DEPARTMENT  UNIVERSITY OF CAPE COAST</dc:title>
  <dc:creator>user</dc:creator>
  <cp:lastModifiedBy>Osei Kojo Agyeman</cp:lastModifiedBy>
  <dcterms:created xsi:type="dcterms:W3CDTF">2014-08-12T14:56:56Z</dcterms:created>
  <dcterms:modified xsi:type="dcterms:W3CDTF">2020-04-13T22:12:22Z</dcterms:modified>
</cp:coreProperties>
</file>