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5"/>
  </p:notesMasterIdLst>
  <p:sldIdLst>
    <p:sldId id="274" r:id="rId2"/>
    <p:sldId id="263" r:id="rId3"/>
    <p:sldId id="264" r:id="rId4"/>
    <p:sldId id="265" r:id="rId5"/>
    <p:sldId id="297" r:id="rId6"/>
    <p:sldId id="298" r:id="rId7"/>
    <p:sldId id="299" r:id="rId8"/>
    <p:sldId id="300" r:id="rId9"/>
    <p:sldId id="283" r:id="rId10"/>
    <p:sldId id="284" r:id="rId11"/>
    <p:sldId id="285" r:id="rId12"/>
    <p:sldId id="287" r:id="rId13"/>
    <p:sldId id="278" r:id="rId14"/>
    <p:sldId id="291" r:id="rId15"/>
    <p:sldId id="288" r:id="rId16"/>
    <p:sldId id="277" r:id="rId17"/>
    <p:sldId id="286" r:id="rId18"/>
    <p:sldId id="289" r:id="rId19"/>
    <p:sldId id="290" r:id="rId20"/>
    <p:sldId id="359" r:id="rId21"/>
    <p:sldId id="293" r:id="rId22"/>
    <p:sldId id="292" r:id="rId23"/>
    <p:sldId id="294" r:id="rId24"/>
    <p:sldId id="303" r:id="rId25"/>
    <p:sldId id="295" r:id="rId26"/>
    <p:sldId id="311" r:id="rId27"/>
    <p:sldId id="296" r:id="rId28"/>
    <p:sldId id="312" r:id="rId29"/>
    <p:sldId id="360" r:id="rId30"/>
    <p:sldId id="301" r:id="rId31"/>
    <p:sldId id="302" r:id="rId32"/>
    <p:sldId id="304" r:id="rId33"/>
    <p:sldId id="305" r:id="rId34"/>
    <p:sldId id="310" r:id="rId35"/>
    <p:sldId id="315" r:id="rId36"/>
    <p:sldId id="316" r:id="rId37"/>
    <p:sldId id="317" r:id="rId38"/>
    <p:sldId id="318" r:id="rId39"/>
    <p:sldId id="320" r:id="rId40"/>
    <p:sldId id="324" r:id="rId41"/>
    <p:sldId id="322" r:id="rId42"/>
    <p:sldId id="323" r:id="rId43"/>
    <p:sldId id="306" r:id="rId44"/>
    <p:sldId id="309" r:id="rId45"/>
    <p:sldId id="325" r:id="rId46"/>
    <p:sldId id="327" r:id="rId47"/>
    <p:sldId id="326" r:id="rId48"/>
    <p:sldId id="328" r:id="rId49"/>
    <p:sldId id="329" r:id="rId50"/>
    <p:sldId id="330" r:id="rId51"/>
    <p:sldId id="331" r:id="rId52"/>
    <p:sldId id="332" r:id="rId53"/>
    <p:sldId id="307" r:id="rId54"/>
    <p:sldId id="308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13" r:id="rId65"/>
    <p:sldId id="358" r:id="rId66"/>
    <p:sldId id="314" r:id="rId67"/>
    <p:sldId id="342" r:id="rId68"/>
    <p:sldId id="343" r:id="rId69"/>
    <p:sldId id="344" r:id="rId70"/>
    <p:sldId id="346" r:id="rId71"/>
    <p:sldId id="347" r:id="rId72"/>
    <p:sldId id="348" r:id="rId73"/>
    <p:sldId id="345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61" r:id="rId84"/>
  </p:sldIdLst>
  <p:sldSz cx="18288000" cy="10287000"/>
  <p:notesSz cx="6858000" cy="9144000"/>
  <p:embeddedFontLst>
    <p:embeddedFont>
      <p:font typeface="Calibri" panose="020F0502020204030204" pitchFamily="34" charset="0"/>
      <p:regular r:id="rId86"/>
      <p:bold r:id="rId87"/>
      <p:italic r:id="rId88"/>
      <p:boldItalic r:id="rId89"/>
    </p:embeddedFont>
    <p:embeddedFont>
      <p:font typeface="Prompt Light" panose="00000400000000000000" pitchFamily="2" charset="-34"/>
      <p:regular r:id="rId90"/>
    </p:embeddedFont>
    <p:embeddedFont>
      <p:font typeface="Prompt Light Bold" panose="020B0604020202020204" charset="-34"/>
      <p:regular r:id="rId91"/>
    </p:embeddedFont>
    <p:embeddedFont>
      <p:font typeface="Questrial" panose="02000000000000000000" pitchFamily="2" charset="0"/>
      <p:regular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251"/>
    <a:srgbClr val="574A43"/>
    <a:srgbClr val="7A6F67"/>
    <a:srgbClr val="FF8585"/>
    <a:srgbClr val="E3BE87"/>
    <a:srgbClr val="EDE8DF"/>
    <a:srgbClr val="F6F1E8"/>
    <a:srgbClr val="B28672"/>
    <a:srgbClr val="BEFF9F"/>
    <a:srgbClr val="9C9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8" autoAdjust="0"/>
    <p:restoredTop sz="95906" autoAdjust="0"/>
  </p:normalViewPr>
  <p:slideViewPr>
    <p:cSldViewPr>
      <p:cViewPr varScale="1">
        <p:scale>
          <a:sx n="55" d="100"/>
          <a:sy n="55" d="100"/>
        </p:scale>
        <p:origin x="64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5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453E-E880-4678-812D-0207C29503E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B7B95-007C-4A47-A673-B720EB875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B7B95-007C-4A47-A673-B720EB875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B7B95-007C-4A47-A673-B720EB8757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7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6992" y="9225252"/>
            <a:ext cx="16202308" cy="33048"/>
          </a:xfrm>
          <a:prstGeom prst="rect">
            <a:avLst/>
          </a:prstGeom>
          <a:solidFill>
            <a:srgbClr val="F6F1E8"/>
          </a:solidFill>
        </p:spPr>
      </p:sp>
      <p:sp>
        <p:nvSpPr>
          <p:cNvPr id="3" name="TextBox 3"/>
          <p:cNvSpPr txBox="1"/>
          <p:nvPr/>
        </p:nvSpPr>
        <p:spPr>
          <a:xfrm>
            <a:off x="942180" y="6019333"/>
            <a:ext cx="9479645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00"/>
              </a:lnSpc>
            </a:pPr>
            <a:r>
              <a:rPr lang="en-US" sz="15000" dirty="0">
                <a:solidFill>
                  <a:srgbClr val="F6F1E8"/>
                </a:solidFill>
                <a:latin typeface="Prompt Light"/>
              </a:rPr>
              <a:t>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790" y="8103812"/>
            <a:ext cx="10871892" cy="61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  <a:spcBef>
                <a:spcPct val="0"/>
              </a:spcBef>
            </a:pPr>
            <a:r>
              <a:rPr lang="en-US" sz="3600" spc="72" dirty="0">
                <a:solidFill>
                  <a:srgbClr val="F6F1E8"/>
                </a:solidFill>
                <a:latin typeface="Prompt Light"/>
              </a:rPr>
              <a:t>PART 2 | INTRODUCTION TO C PROGRAMMING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01441" y="1028700"/>
            <a:ext cx="3157859" cy="293680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873713" y="9536236"/>
            <a:ext cx="568865" cy="424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F6F1E8"/>
                </a:solidFill>
                <a:latin typeface="Prompt Light Bold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425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6"/>
            <a:ext cx="4478073" cy="704277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Prompt Light"/>
              </a:rPr>
              <a:t>Example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84327" y="2567112"/>
            <a:ext cx="3802790" cy="6896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//addition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+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//subtraction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-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//multiplication 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*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//division 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/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745010" cy="3097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8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5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7" name="Picture 6" descr="Pop Corn Pusheen">
            <a:extLst>
              <a:ext uri="{FF2B5EF4-FFF2-40B4-BE49-F238E27FC236}">
                <a16:creationId xmlns:a16="http://schemas.microsoft.com/office/drawing/2014/main" id="{EC6335F6-62AA-40C4-AE11-CE5BFD35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8172208"/>
            <a:ext cx="2112978" cy="21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6"/>
            <a:ext cx="4478073" cy="704277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4023536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c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7;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//modulus of a and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%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//modulus of a and c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% c);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745010" cy="1506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3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7" name="Picture 6" descr="Selfie Pusheen">
            <a:extLst>
              <a:ext uri="{FF2B5EF4-FFF2-40B4-BE49-F238E27FC236}">
                <a16:creationId xmlns:a16="http://schemas.microsoft.com/office/drawing/2014/main" id="{FFD243BB-6DE8-497C-9216-83C75967B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818" y="79121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3489969"/>
            <a:ext cx="10972800" cy="1866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/>
              </a:rPr>
              <a:t>Operators</a:t>
            </a:r>
            <a:r>
              <a:rPr lang="en-US" sz="3600" spc="270" dirty="0">
                <a:solidFill>
                  <a:srgbClr val="D8A251"/>
                </a:solidFill>
                <a:latin typeface="Prompt Light Bold"/>
              </a:rPr>
              <a:t> 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that uses to connect two or more expression.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813B01E-7CA5-4D2F-AAEF-66E923EC0E17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Logical Operators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FAAC2014-61EB-47A4-8E31-E4BBF4E899D3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B9D388DE-18DD-43E7-B66F-439BC2626B7B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5D0199-09A5-4404-980B-8292F71B44B7}"/>
              </a:ext>
            </a:extLst>
          </p:cNvPr>
          <p:cNvSpPr txBox="1"/>
          <p:nvPr/>
        </p:nvSpPr>
        <p:spPr>
          <a:xfrm>
            <a:off x="8534400" y="8369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C44F8A1E-CBCE-4E67-B556-3C2A5DBBF1E6}"/>
              </a:ext>
            </a:extLst>
          </p:cNvPr>
          <p:cNvGrpSpPr/>
          <p:nvPr/>
        </p:nvGrpSpPr>
        <p:grpSpPr>
          <a:xfrm>
            <a:off x="6312030" y="7800122"/>
            <a:ext cx="5568875" cy="1156613"/>
            <a:chOff x="0" y="0"/>
            <a:chExt cx="1475933" cy="13041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51AA6ED-B99F-4AD2-8756-55A8B233594C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69C971FD-3BA5-4058-99E7-7951DA30301C}"/>
              </a:ext>
            </a:extLst>
          </p:cNvPr>
          <p:cNvSpPr txBox="1"/>
          <p:nvPr/>
        </p:nvSpPr>
        <p:spPr>
          <a:xfrm>
            <a:off x="5895742" y="8142601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&amp;&amp;  ||  !</a:t>
            </a:r>
          </a:p>
        </p:txBody>
      </p:sp>
      <p:pic>
        <p:nvPicPr>
          <p:cNvPr id="61" name="Picture 60" descr="Cookie Pusheen">
            <a:extLst>
              <a:ext uri="{FF2B5EF4-FFF2-40B4-BE49-F238E27FC236}">
                <a16:creationId xmlns:a16="http://schemas.microsoft.com/office/drawing/2014/main" id="{87E2B832-E00C-42B9-92B1-11E95B7E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423632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5615" y="1904944"/>
            <a:ext cx="1430418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3 main logical operators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05949" y="2971144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13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1AB8AF2-D914-4D20-AAC9-F225975B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20830"/>
              </p:ext>
            </p:extLst>
          </p:nvPr>
        </p:nvGraphicFramePr>
        <p:xfrm>
          <a:off x="3145615" y="4461014"/>
          <a:ext cx="11727828" cy="36981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909276">
                  <a:extLst>
                    <a:ext uri="{9D8B030D-6E8A-4147-A177-3AD203B41FA5}">
                      <a16:colId xmlns:a16="http://schemas.microsoft.com/office/drawing/2014/main" val="3196951545"/>
                    </a:ext>
                  </a:extLst>
                </a:gridCol>
                <a:gridCol w="3909276">
                  <a:extLst>
                    <a:ext uri="{9D8B030D-6E8A-4147-A177-3AD203B41FA5}">
                      <a16:colId xmlns:a16="http://schemas.microsoft.com/office/drawing/2014/main" val="3782820094"/>
                    </a:ext>
                  </a:extLst>
                </a:gridCol>
                <a:gridCol w="3909276">
                  <a:extLst>
                    <a:ext uri="{9D8B030D-6E8A-4147-A177-3AD203B41FA5}">
                      <a16:colId xmlns:a16="http://schemas.microsoft.com/office/drawing/2014/main" val="332374331"/>
                    </a:ext>
                  </a:extLst>
                </a:gridCol>
              </a:tblGrid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161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79439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|| 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51418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87144"/>
                  </a:ext>
                </a:extLst>
              </a:tr>
            </a:tbl>
          </a:graphicData>
        </a:graphic>
      </p:graphicFrame>
      <p:pic>
        <p:nvPicPr>
          <p:cNvPr id="7" name="Picture 6" descr="Side Look Pusheen">
            <a:extLst>
              <a:ext uri="{FF2B5EF4-FFF2-40B4-BE49-F238E27FC236}">
                <a16:creationId xmlns:a16="http://schemas.microsoft.com/office/drawing/2014/main" id="{2AB287F9-5A0D-4BB4-B0C4-82DC64B6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8459298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5615" y="1904944"/>
            <a:ext cx="1430418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Truth table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05949" y="2971144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14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51AB8AF2-D914-4D20-AAC9-F225975B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7752"/>
              </p:ext>
            </p:extLst>
          </p:nvPr>
        </p:nvGraphicFramePr>
        <p:xfrm>
          <a:off x="3145615" y="4461014"/>
          <a:ext cx="11727835" cy="46226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5567">
                  <a:extLst>
                    <a:ext uri="{9D8B030D-6E8A-4147-A177-3AD203B41FA5}">
                      <a16:colId xmlns:a16="http://schemas.microsoft.com/office/drawing/2014/main" val="3196951545"/>
                    </a:ext>
                  </a:extLst>
                </a:gridCol>
                <a:gridCol w="2345567">
                  <a:extLst>
                    <a:ext uri="{9D8B030D-6E8A-4147-A177-3AD203B41FA5}">
                      <a16:colId xmlns:a16="http://schemas.microsoft.com/office/drawing/2014/main" val="3782820094"/>
                    </a:ext>
                  </a:extLst>
                </a:gridCol>
                <a:gridCol w="2345567">
                  <a:extLst>
                    <a:ext uri="{9D8B030D-6E8A-4147-A177-3AD203B41FA5}">
                      <a16:colId xmlns:a16="http://schemas.microsoft.com/office/drawing/2014/main" val="332374331"/>
                    </a:ext>
                  </a:extLst>
                </a:gridCol>
                <a:gridCol w="2345567">
                  <a:extLst>
                    <a:ext uri="{9D8B030D-6E8A-4147-A177-3AD203B41FA5}">
                      <a16:colId xmlns:a16="http://schemas.microsoft.com/office/drawing/2014/main" val="1291987153"/>
                    </a:ext>
                  </a:extLst>
                </a:gridCol>
                <a:gridCol w="2345567">
                  <a:extLst>
                    <a:ext uri="{9D8B030D-6E8A-4147-A177-3AD203B41FA5}">
                      <a16:colId xmlns:a16="http://schemas.microsoft.com/office/drawing/2014/main" val="1616380333"/>
                    </a:ext>
                  </a:extLst>
                </a:gridCol>
              </a:tblGrid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161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79439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51418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87144"/>
                  </a:ext>
                </a:extLst>
              </a:tr>
              <a:tr h="924538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95255"/>
                  </a:ext>
                </a:extLst>
              </a:tr>
            </a:tbl>
          </a:graphicData>
        </a:graphic>
      </p:graphicFrame>
      <p:pic>
        <p:nvPicPr>
          <p:cNvPr id="7" name="Picture 6" descr="Kicking Pusheen">
            <a:extLst>
              <a:ext uri="{FF2B5EF4-FFF2-40B4-BE49-F238E27FC236}">
                <a16:creationId xmlns:a16="http://schemas.microsoft.com/office/drawing/2014/main" id="{68BF4AFE-F1EE-4C24-9E31-14C8AF74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17" y="8351786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1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3513623"/>
            <a:ext cx="13716000" cy="4828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In C, Logical statement is represent a </a:t>
            </a:r>
          </a:p>
          <a:p>
            <a:pPr marL="388620" lvl="1">
              <a:lnSpc>
                <a:spcPts val="7704"/>
              </a:lnSpc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number or </a:t>
            </a: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Boolean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False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will be represent as </a:t>
            </a: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0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True</a:t>
            </a:r>
            <a:r>
              <a:rPr lang="en-US" sz="3600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will be represent as </a:t>
            </a: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1</a:t>
            </a:r>
            <a:r>
              <a:rPr lang="en-US" sz="3600" b="1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</a:p>
          <a:p>
            <a:pPr marL="388620" lvl="1">
              <a:lnSpc>
                <a:spcPts val="7704"/>
              </a:lnSpc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 or any number that is</a:t>
            </a:r>
            <a:r>
              <a:rPr lang="en-US" sz="3600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6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not 0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</a:t>
            </a:r>
            <a:endParaRPr lang="en-US" sz="3600" spc="270" dirty="0">
              <a:solidFill>
                <a:srgbClr val="D8A251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B5348E-2ADF-4F93-9150-20149829C7A7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Conditions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25D7AE70-5480-4FF2-846B-98281DE7C018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409DDC0-BC0D-4473-9CDF-4FAA7500F849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1" name="Picture 10" descr="Crying Pusheen">
            <a:extLst>
              <a:ext uri="{FF2B5EF4-FFF2-40B4-BE49-F238E27FC236}">
                <a16:creationId xmlns:a16="http://schemas.microsoft.com/office/drawing/2014/main" id="{63362ECE-A1D3-4DD0-936B-62036FFD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8572500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9039489" cy="2853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/>
              </a:rPr>
              <a:t>Operators</a:t>
            </a:r>
            <a:r>
              <a:rPr lang="en-US" sz="3600" spc="270" dirty="0">
                <a:solidFill>
                  <a:srgbClr val="D8A251"/>
                </a:solidFill>
                <a:latin typeface="Prompt Light Bold"/>
              </a:rPr>
              <a:t> 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that will compare two or more variables.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It will return as a </a:t>
            </a:r>
            <a:r>
              <a:rPr lang="en-US" sz="3600" b="1" spc="270" dirty="0">
                <a:solidFill>
                  <a:srgbClr val="D8A251"/>
                </a:solidFill>
                <a:latin typeface="Prompt Light Bold"/>
              </a:rPr>
              <a:t>Boolean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Relational Operators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13D905D9-DCEB-485C-9D0B-3F95E123C603}"/>
              </a:ext>
            </a:extLst>
          </p:cNvPr>
          <p:cNvGrpSpPr/>
          <p:nvPr/>
        </p:nvGrpSpPr>
        <p:grpSpPr>
          <a:xfrm>
            <a:off x="6553200" y="7992658"/>
            <a:ext cx="5568875" cy="1156613"/>
            <a:chOff x="0" y="0"/>
            <a:chExt cx="1475933" cy="130414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D953B99-E203-4296-8B4B-17C83E8846E8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8090EB31-A4D9-43CC-89ED-ED0A37AA6806}"/>
              </a:ext>
            </a:extLst>
          </p:cNvPr>
          <p:cNvSpPr txBox="1"/>
          <p:nvPr/>
        </p:nvSpPr>
        <p:spPr>
          <a:xfrm>
            <a:off x="6400799" y="8335137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==  !=  &lt;  &gt;  &gt;=  &lt;=</a:t>
            </a:r>
          </a:p>
        </p:txBody>
      </p:sp>
      <p:pic>
        <p:nvPicPr>
          <p:cNvPr id="14" name="Picture 13" descr="Love Pusheen">
            <a:extLst>
              <a:ext uri="{FF2B5EF4-FFF2-40B4-BE49-F238E27FC236}">
                <a16:creationId xmlns:a16="http://schemas.microsoft.com/office/drawing/2014/main" id="{4DEE9AC0-24A7-440B-9D31-EA9CCCC1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235420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15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1907" y="1866972"/>
            <a:ext cx="1430418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Type of relational operators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0200" y="3001423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2AB02B-3491-40B4-A810-0DDF805B5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841392"/>
              </p:ext>
            </p:extLst>
          </p:nvPr>
        </p:nvGraphicFramePr>
        <p:xfrm>
          <a:off x="3628464" y="3797521"/>
          <a:ext cx="10482018" cy="5334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94006">
                  <a:extLst>
                    <a:ext uri="{9D8B030D-6E8A-4147-A177-3AD203B41FA5}">
                      <a16:colId xmlns:a16="http://schemas.microsoft.com/office/drawing/2014/main" val="3196951545"/>
                    </a:ext>
                  </a:extLst>
                </a:gridCol>
                <a:gridCol w="3494006">
                  <a:extLst>
                    <a:ext uri="{9D8B030D-6E8A-4147-A177-3AD203B41FA5}">
                      <a16:colId xmlns:a16="http://schemas.microsoft.com/office/drawing/2014/main" val="3782820094"/>
                    </a:ext>
                  </a:extLst>
                </a:gridCol>
                <a:gridCol w="3494006">
                  <a:extLst>
                    <a:ext uri="{9D8B030D-6E8A-4147-A177-3AD203B41FA5}">
                      <a16:colId xmlns:a16="http://schemas.microsoft.com/office/drawing/2014/main" val="33237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574A43"/>
                          </a:solidFill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&lt;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More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05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&lt;=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8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More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&gt;=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6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==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6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Not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Prompt Light" panose="00000400000000000000" pitchFamily="2" charset="-34"/>
                          <a:cs typeface="Prompt Light" panose="00000400000000000000" pitchFamily="2" charset="-34"/>
                        </a:rPr>
                        <a:t>a !=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56738"/>
                  </a:ext>
                </a:extLst>
              </a:tr>
            </a:tbl>
          </a:graphicData>
        </a:graphic>
      </p:graphicFrame>
      <p:pic>
        <p:nvPicPr>
          <p:cNvPr id="8" name="Picture 7" descr="Heart Eyes Pusheen">
            <a:extLst>
              <a:ext uri="{FF2B5EF4-FFF2-40B4-BE49-F238E27FC236}">
                <a16:creationId xmlns:a16="http://schemas.microsoft.com/office/drawing/2014/main" id="{ADEA31F8-BD49-4EFE-AB22-BFD575EF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092" y="8423492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2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6"/>
            <a:ext cx="4478073" cy="704277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4023536" cy="9204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 is less than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&lt; 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 is more than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&gt; c);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 is less than or equal to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&lt;= c);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 is more than or equal to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 a &gt;= c);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C1948157-54DF-4604-BAD7-8EDAA586527E}"/>
              </a:ext>
            </a:extLst>
          </p:cNvPr>
          <p:cNvSpPr txBox="1"/>
          <p:nvPr/>
        </p:nvSpPr>
        <p:spPr>
          <a:xfrm>
            <a:off x="11384852" y="3328646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A4C79515-B487-447C-8C0E-4E49D4FEA65A}"/>
              </a:ext>
            </a:extLst>
          </p:cNvPr>
          <p:cNvSpPr txBox="1"/>
          <p:nvPr/>
        </p:nvSpPr>
        <p:spPr>
          <a:xfrm>
            <a:off x="11384853" y="4090180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0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1BFDE890-2591-4D06-8892-AF4491B41029}"/>
              </a:ext>
            </a:extLst>
          </p:cNvPr>
          <p:cNvSpPr txBox="1"/>
          <p:nvPr/>
        </p:nvSpPr>
        <p:spPr>
          <a:xfrm>
            <a:off x="11384852" y="4851714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</p:txBody>
      </p:sp>
      <p:pic>
        <p:nvPicPr>
          <p:cNvPr id="18" name="Picture 17" descr="Pizza Pusheen">
            <a:extLst>
              <a:ext uri="{FF2B5EF4-FFF2-40B4-BE49-F238E27FC236}">
                <a16:creationId xmlns:a16="http://schemas.microsoft.com/office/drawing/2014/main" id="{B16078DF-AD6E-4ED0-B16A-063E20D97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17" y="8191333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8600" y="2408716"/>
            <a:ext cx="5868797" cy="704277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19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19579" y="2488031"/>
            <a:ext cx="5706524" cy="6896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7;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a+b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then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a+b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a+b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)&gt;b);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//a*b then a*b is less than or equal to a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(“%d\n”,(a*b)&lt;=a);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//b-a then b-a is less than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(“%d\n”,(b-a)&lt;b);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a%b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then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a%b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(“%d\n”,(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a%b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)&lt;b);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TextBox 13">
            <a:extLst>
              <a:ext uri="{FF2B5EF4-FFF2-40B4-BE49-F238E27FC236}">
                <a16:creationId xmlns:a16="http://schemas.microsoft.com/office/drawing/2014/main" id="{C1948157-54DF-4604-BAD7-8EDAA586527E}"/>
              </a:ext>
            </a:extLst>
          </p:cNvPr>
          <p:cNvSpPr txBox="1"/>
          <p:nvPr/>
        </p:nvSpPr>
        <p:spPr>
          <a:xfrm>
            <a:off x="11384852" y="3328646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0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A4C79515-B487-447C-8C0E-4E49D4FEA65A}"/>
              </a:ext>
            </a:extLst>
          </p:cNvPr>
          <p:cNvSpPr txBox="1"/>
          <p:nvPr/>
        </p:nvSpPr>
        <p:spPr>
          <a:xfrm>
            <a:off x="11384853" y="4090180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1BFDE890-2591-4D06-8892-AF4491B41029}"/>
              </a:ext>
            </a:extLst>
          </p:cNvPr>
          <p:cNvSpPr txBox="1"/>
          <p:nvPr/>
        </p:nvSpPr>
        <p:spPr>
          <a:xfrm>
            <a:off x="11384852" y="4851714"/>
            <a:ext cx="6547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0</a:t>
            </a:r>
          </a:p>
        </p:txBody>
      </p:sp>
      <p:pic>
        <p:nvPicPr>
          <p:cNvPr id="18" name="Picture 17" descr="Hi Pusheen">
            <a:extLst>
              <a:ext uri="{FF2B5EF4-FFF2-40B4-BE49-F238E27FC236}">
                <a16:creationId xmlns:a16="http://schemas.microsoft.com/office/drawing/2014/main" id="{E7D9199D-766A-4E7D-9FC6-D7FBA8EDD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537636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0678" y="3370344"/>
            <a:ext cx="219788" cy="3551137"/>
            <a:chOff x="0" y="0"/>
            <a:chExt cx="293051" cy="473485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93051" cy="293051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926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2220899"/>
              <a:ext cx="293051" cy="293051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926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4441799"/>
              <a:ext cx="293051" cy="293051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926B"/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716569" y="3675095"/>
            <a:ext cx="3157859" cy="293680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63579" y="3675095"/>
            <a:ext cx="3157859" cy="29368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334480" y="3024826"/>
            <a:ext cx="5454124" cy="784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479" dirty="0">
                <a:solidFill>
                  <a:srgbClr val="574A43"/>
                </a:solidFill>
                <a:latin typeface="Questrial"/>
              </a:rPr>
              <a:t>Logical Operators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77304" y="3939478"/>
            <a:ext cx="4614191" cy="3081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285"/>
              </a:lnSpc>
            </a:pPr>
            <a:r>
              <a:rPr lang="en-US" sz="10237" dirty="0">
                <a:solidFill>
                  <a:srgbClr val="2E1E15"/>
                </a:solidFill>
                <a:latin typeface="Questrial"/>
              </a:rPr>
              <a:t>Today</a:t>
            </a:r>
          </a:p>
          <a:p>
            <a:pPr>
              <a:lnSpc>
                <a:spcPts val="12285"/>
              </a:lnSpc>
            </a:pPr>
            <a:r>
              <a:rPr lang="en-US" sz="10237" dirty="0">
                <a:solidFill>
                  <a:srgbClr val="2E1E15"/>
                </a:solidFill>
                <a:latin typeface="Questrial"/>
              </a:rPr>
              <a:t>Topics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73713" y="9536236"/>
            <a:ext cx="568865" cy="424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B28672"/>
                </a:solidFill>
                <a:latin typeface="Prompt Light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34480" y="6341618"/>
            <a:ext cx="6876299" cy="79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479" dirty="0">
                <a:solidFill>
                  <a:srgbClr val="574A43"/>
                </a:solidFill>
                <a:latin typeface="Questrial"/>
              </a:rPr>
              <a:t>Increment and Loop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58985" y="3138794"/>
            <a:ext cx="756178" cy="68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6"/>
              </a:lnSpc>
            </a:pPr>
            <a:r>
              <a:rPr lang="en-US" sz="4480">
                <a:solidFill>
                  <a:srgbClr val="574A43"/>
                </a:solidFill>
                <a:latin typeface="Questrial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58985" y="4763417"/>
            <a:ext cx="756178" cy="68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6"/>
              </a:lnSpc>
            </a:pPr>
            <a:r>
              <a:rPr lang="en-US" sz="4480">
                <a:solidFill>
                  <a:srgbClr val="574A43"/>
                </a:solidFill>
                <a:latin typeface="Questrial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58985" y="6455586"/>
            <a:ext cx="756178" cy="683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76"/>
              </a:lnSpc>
            </a:pPr>
            <a:r>
              <a:rPr lang="en-US" sz="4480">
                <a:solidFill>
                  <a:srgbClr val="574A43"/>
                </a:solidFill>
                <a:latin typeface="Questrial Bold"/>
              </a:rPr>
              <a:t>03</a:t>
            </a:r>
          </a:p>
        </p:txBody>
      </p:sp>
      <p:sp>
        <p:nvSpPr>
          <p:cNvPr id="19" name="AutoShape 19"/>
          <p:cNvSpPr/>
          <p:nvPr/>
        </p:nvSpPr>
        <p:spPr>
          <a:xfrm rot="-5400000">
            <a:off x="7182177" y="5131064"/>
            <a:ext cx="3316792" cy="44254"/>
          </a:xfrm>
          <a:prstGeom prst="rect">
            <a:avLst/>
          </a:prstGeom>
          <a:solidFill>
            <a:srgbClr val="B8926B"/>
          </a:solidFill>
        </p:spPr>
      </p:sp>
      <p:sp>
        <p:nvSpPr>
          <p:cNvPr id="20" name="TextBox 20"/>
          <p:cNvSpPr txBox="1"/>
          <p:nvPr/>
        </p:nvSpPr>
        <p:spPr>
          <a:xfrm>
            <a:off x="9334480" y="4683222"/>
            <a:ext cx="6084100" cy="79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479" dirty="0">
                <a:solidFill>
                  <a:srgbClr val="574A43"/>
                </a:solidFill>
                <a:latin typeface="Questrial"/>
              </a:rPr>
              <a:t>If – else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4706600" cy="409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Suppose that you are staying at KMUTT for 4 years</a:t>
            </a:r>
          </a:p>
          <a:p>
            <a:pPr marL="388620" lvl="1">
              <a:lnSpc>
                <a:spcPct val="150000"/>
              </a:lnSpc>
            </a:pPr>
            <a:endParaRPr lang="en-US" sz="3000" spc="270" dirty="0">
              <a:solidFill>
                <a:srgbClr val="574A43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Write a program that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calculate</a:t>
            </a:r>
            <a:r>
              <a:rPr lang="en-US" sz="3000" spc="270" dirty="0">
                <a:solidFill>
                  <a:srgbClr val="7A6F67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your age</a:t>
            </a:r>
            <a:r>
              <a:rPr lang="en-US" sz="3000" spc="270" dirty="0">
                <a:solidFill>
                  <a:srgbClr val="7A6F67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when you graduated from KMUTT and print the result.</a:t>
            </a:r>
          </a:p>
          <a:p>
            <a:pPr marL="388620" lvl="1">
              <a:lnSpc>
                <a:spcPct val="150000"/>
              </a:lnSpc>
            </a:pPr>
            <a:endParaRPr lang="en-US" sz="3000" spc="270" dirty="0">
              <a:solidFill>
                <a:srgbClr val="7A6F67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HINT</a:t>
            </a:r>
            <a:r>
              <a:rPr lang="en-US" sz="3000" spc="270" dirty="0">
                <a:solidFill>
                  <a:srgbClr val="7A6F67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: Your age + # of Years you are staying at KMUTT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Try This!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4" name="Picture 13" descr="Love Pusheen">
            <a:extLst>
              <a:ext uri="{FF2B5EF4-FFF2-40B4-BE49-F238E27FC236}">
                <a16:creationId xmlns:a16="http://schemas.microsoft.com/office/drawing/2014/main" id="{4DEE9AC0-24A7-440B-9D31-EA9CCCC1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235420"/>
            <a:ext cx="1827702" cy="18277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EEB87D-840A-4413-8EC7-CA1684C5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287" y="8143797"/>
            <a:ext cx="11862025" cy="1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6489" y="4380674"/>
            <a:ext cx="11695022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 dirty="0">
                <a:solidFill>
                  <a:srgbClr val="F6F1E8"/>
                </a:solidFill>
                <a:latin typeface="Prompt Light Bold"/>
              </a:rPr>
              <a:t>If-else statement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85648" y="3675095"/>
            <a:ext cx="3157859" cy="2936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84531" y="3675095"/>
            <a:ext cx="3157859" cy="293680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053976" y="3825352"/>
            <a:ext cx="1767451" cy="373057"/>
            <a:chOff x="0" y="0"/>
            <a:chExt cx="270762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566798" y="9587869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F6F1E8"/>
                </a:solidFill>
                <a:latin typeface="Prompt Light Bold"/>
              </a:rPr>
              <a:t>20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12756" y="3665570"/>
            <a:ext cx="354338" cy="64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F6F1E8"/>
                </a:solidFill>
                <a:latin typeface="Prompt Light Bold"/>
              </a:rPr>
              <a:t>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367093" y="3825352"/>
            <a:ext cx="1767451" cy="373057"/>
            <a:chOff x="0" y="0"/>
            <a:chExt cx="2707626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</p:spTree>
    <p:extLst>
      <p:ext uri="{BB962C8B-B14F-4D97-AF65-F5344CB8AC3E}">
        <p14:creationId xmlns:p14="http://schemas.microsoft.com/office/powerpoint/2010/main" val="220413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390900"/>
            <a:ext cx="9039489" cy="3841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We use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if-else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 to apply the condition that is provided in the parenthesis().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Same as making a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decision.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36A9553-F749-4C8F-803A-C9D4DDBF819A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If-else Statement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06B877EA-2371-431E-8A54-45A92B48AC1A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AA38BC6-E0FF-4DB7-B71E-0037491ABF40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1" name="Picture 10" descr="Laughing Pusheen">
            <a:extLst>
              <a:ext uri="{FF2B5EF4-FFF2-40B4-BE49-F238E27FC236}">
                <a16:creationId xmlns:a16="http://schemas.microsoft.com/office/drawing/2014/main" id="{AA8AD952-5B25-40D6-A6C6-EE84AA60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8328695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9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58554" y="3440778"/>
            <a:ext cx="8780845" cy="3818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true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, the code inside if are executed.</a:t>
            </a:r>
          </a:p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false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, the code inside if are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not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executed.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631511E-A30C-401F-9E28-1A61A946E77E}"/>
              </a:ext>
            </a:extLst>
          </p:cNvPr>
          <p:cNvGrpSpPr/>
          <p:nvPr/>
        </p:nvGrpSpPr>
        <p:grpSpPr>
          <a:xfrm>
            <a:off x="11843463" y="4115040"/>
            <a:ext cx="4507074" cy="4114801"/>
            <a:chOff x="0" y="0"/>
            <a:chExt cx="1491226" cy="234528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A912A58-B947-47EB-9529-E33022818C16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52A61A92-0216-4E6F-A808-4792470B8263}"/>
              </a:ext>
            </a:extLst>
          </p:cNvPr>
          <p:cNvSpPr txBox="1"/>
          <p:nvPr/>
        </p:nvSpPr>
        <p:spPr>
          <a:xfrm>
            <a:off x="11843463" y="3448192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A09E7FA-97B4-4B87-BB34-6D25182856D4}"/>
              </a:ext>
            </a:extLst>
          </p:cNvPr>
          <p:cNvSpPr txBox="1"/>
          <p:nvPr/>
        </p:nvSpPr>
        <p:spPr>
          <a:xfrm>
            <a:off x="10972800" y="4924750"/>
            <a:ext cx="3124200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endParaRPr lang="en-US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152E5-28F3-4CC2-9944-7FCD0CFFE001}"/>
              </a:ext>
            </a:extLst>
          </p:cNvPr>
          <p:cNvSpPr/>
          <p:nvPr/>
        </p:nvSpPr>
        <p:spPr>
          <a:xfrm>
            <a:off x="12166094" y="4279910"/>
            <a:ext cx="4184443" cy="318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D8A251"/>
                </a:solidFill>
                <a:latin typeface="Prompt Light"/>
              </a:rPr>
              <a:t>(condition)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BEFF9F"/>
                </a:solidFill>
                <a:latin typeface="Prompt Light"/>
              </a:rPr>
              <a:t>code…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F606EBC5-0AB3-4A74-84B4-A66C5C3D3D2A}"/>
              </a:ext>
            </a:extLst>
          </p:cNvPr>
          <p:cNvSpPr txBox="1"/>
          <p:nvPr/>
        </p:nvSpPr>
        <p:spPr>
          <a:xfrm>
            <a:off x="1828800" y="1548663"/>
            <a:ext cx="10603074" cy="1177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600" dirty="0">
                <a:solidFill>
                  <a:srgbClr val="574A43"/>
                </a:solidFill>
                <a:latin typeface="Prompt Light Bold"/>
              </a:rPr>
              <a:t>Type 1 : if statement</a:t>
            </a:r>
          </a:p>
        </p:txBody>
      </p:sp>
      <p:grpSp>
        <p:nvGrpSpPr>
          <p:cNvPr id="20" name="Group 3">
            <a:extLst>
              <a:ext uri="{FF2B5EF4-FFF2-40B4-BE49-F238E27FC236}">
                <a16:creationId xmlns:a16="http://schemas.microsoft.com/office/drawing/2014/main" id="{BB628E19-D4A6-488A-8022-CE1C73BF72DA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C27C69BF-D90D-4B47-B896-FE86A4DC2CF6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3" name="Picture 12" descr="Driving Pusheen">
            <a:extLst>
              <a:ext uri="{FF2B5EF4-FFF2-40B4-BE49-F238E27FC236}">
                <a16:creationId xmlns:a16="http://schemas.microsoft.com/office/drawing/2014/main" id="{E4E37596-5AEB-4FB0-877C-C85EAB092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00" y="8339530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3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509453" cy="71543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282186" cy="6896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//if a is more than 9, print a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(a&gt;9)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(“a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n”,a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//if b is less than 2, print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(b&lt;2)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a = 10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6" name="Picture 15" descr="Shocked Pusheen">
            <a:extLst>
              <a:ext uri="{FF2B5EF4-FFF2-40B4-BE49-F238E27FC236}">
                <a16:creationId xmlns:a16="http://schemas.microsoft.com/office/drawing/2014/main" id="{CBA9C0F0-3D3D-430B-A40D-26882638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17" y="8372729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5331235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631511E-A30C-401F-9E28-1A61A946E77E}"/>
              </a:ext>
            </a:extLst>
          </p:cNvPr>
          <p:cNvGrpSpPr/>
          <p:nvPr/>
        </p:nvGrpSpPr>
        <p:grpSpPr>
          <a:xfrm>
            <a:off x="11412937" y="4338787"/>
            <a:ext cx="4800600" cy="4285553"/>
            <a:chOff x="0" y="0"/>
            <a:chExt cx="1491226" cy="234528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A912A58-B947-47EB-9529-E33022818C16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52A61A92-0216-4E6F-A808-4792470B8263}"/>
              </a:ext>
            </a:extLst>
          </p:cNvPr>
          <p:cNvSpPr txBox="1"/>
          <p:nvPr/>
        </p:nvSpPr>
        <p:spPr>
          <a:xfrm>
            <a:off x="11412937" y="3506625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A09E7FA-97B4-4B87-BB34-6D25182856D4}"/>
              </a:ext>
            </a:extLst>
          </p:cNvPr>
          <p:cNvSpPr txBox="1"/>
          <p:nvPr/>
        </p:nvSpPr>
        <p:spPr>
          <a:xfrm>
            <a:off x="11714934" y="4669413"/>
            <a:ext cx="570841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D8A251"/>
                </a:solidFill>
                <a:latin typeface="Prompt Light"/>
              </a:rPr>
              <a:t>(condition)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BEFF9F"/>
                </a:solidFill>
                <a:latin typeface="Prompt Light"/>
              </a:rPr>
              <a:t>code…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else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BEFF9F"/>
                </a:solidFill>
                <a:latin typeface="Prompt Light"/>
              </a:rPr>
              <a:t>  code…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98AAC77D-97AA-44C5-82B5-7282166A9535}"/>
              </a:ext>
            </a:extLst>
          </p:cNvPr>
          <p:cNvSpPr txBox="1"/>
          <p:nvPr/>
        </p:nvSpPr>
        <p:spPr>
          <a:xfrm>
            <a:off x="1828800" y="1548663"/>
            <a:ext cx="1166987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Type 2 : if-else statement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0947987C-E75E-48A5-A8E1-18C29AFFAAA7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DAAABD90-7F6C-42E7-BB82-91E043A52F0C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15" name="TextBox 5">
            <a:extLst>
              <a:ext uri="{FF2B5EF4-FFF2-40B4-BE49-F238E27FC236}">
                <a16:creationId xmlns:a16="http://schemas.microsoft.com/office/drawing/2014/main" id="{465BF0EA-F4CC-4CA0-BEFD-FE961CEA617A}"/>
              </a:ext>
            </a:extLst>
          </p:cNvPr>
          <p:cNvSpPr txBox="1"/>
          <p:nvPr/>
        </p:nvSpPr>
        <p:spPr>
          <a:xfrm>
            <a:off x="1658554" y="3440778"/>
            <a:ext cx="9085646" cy="579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true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, the code inside if are executed and </a:t>
            </a:r>
            <a:r>
              <a:rPr lang="en-US" sz="3000" b="1" spc="270" dirty="0">
                <a:solidFill>
                  <a:srgbClr val="FF8585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skipped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the code inside else</a:t>
            </a:r>
          </a:p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false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, the code inside if will be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skipped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and execute the code inside else.</a:t>
            </a:r>
          </a:p>
        </p:txBody>
      </p:sp>
      <p:pic>
        <p:nvPicPr>
          <p:cNvPr id="16" name="Picture 15" descr="Sakura Pusheen">
            <a:extLst>
              <a:ext uri="{FF2B5EF4-FFF2-40B4-BE49-F238E27FC236}">
                <a16:creationId xmlns:a16="http://schemas.microsoft.com/office/drawing/2014/main" id="{27AFBDF0-8A1C-4CBC-90E8-6B26AA2AF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025" y="8339086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509453" cy="71543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282186" cy="6896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//if a is less than b, print a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else, print b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(a&lt;b)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(“a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n”,a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else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(“b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b = 2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6" name="Picture 15" descr="Kicking Pusheen">
            <a:extLst>
              <a:ext uri="{FF2B5EF4-FFF2-40B4-BE49-F238E27FC236}">
                <a16:creationId xmlns:a16="http://schemas.microsoft.com/office/drawing/2014/main" id="{1B816FEE-F779-46D6-A333-2747FB29B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317" y="8351786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52344" y="3353989"/>
            <a:ext cx="9091856" cy="579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Same as if-else but, can execute </a:t>
            </a:r>
          </a:p>
          <a:p>
            <a:pPr marL="388620" lvl="1">
              <a:lnSpc>
                <a:spcPts val="7704"/>
              </a:lnSpc>
            </a:pP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	2 or more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conditions whether the 	condition is true or false.</a:t>
            </a:r>
          </a:p>
          <a:p>
            <a:pPr marL="845820" lvl="1" indent="-4572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Useful for checking multiple conditions and execute different statements.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5331235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631511E-A30C-401F-9E28-1A61A946E77E}"/>
              </a:ext>
            </a:extLst>
          </p:cNvPr>
          <p:cNvGrpSpPr/>
          <p:nvPr/>
        </p:nvGrpSpPr>
        <p:grpSpPr>
          <a:xfrm>
            <a:off x="12587121" y="1854615"/>
            <a:ext cx="4800600" cy="8004036"/>
            <a:chOff x="0" y="0"/>
            <a:chExt cx="1491226" cy="2345288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A912A58-B947-47EB-9529-E33022818C16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52A61A92-0216-4E6F-A808-4792470B8263}"/>
              </a:ext>
            </a:extLst>
          </p:cNvPr>
          <p:cNvSpPr txBox="1"/>
          <p:nvPr/>
        </p:nvSpPr>
        <p:spPr>
          <a:xfrm>
            <a:off x="12587121" y="1028700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A09E7FA-97B4-4B87-BB34-6D25182856D4}"/>
              </a:ext>
            </a:extLst>
          </p:cNvPr>
          <p:cNvSpPr txBox="1"/>
          <p:nvPr/>
        </p:nvSpPr>
        <p:spPr>
          <a:xfrm>
            <a:off x="12889118" y="1966642"/>
            <a:ext cx="5708418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D8A251"/>
                </a:solidFill>
                <a:latin typeface="Prompt Light"/>
              </a:rPr>
              <a:t>(condition 1)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BEFF9F"/>
                </a:solidFill>
                <a:latin typeface="Prompt Light"/>
              </a:rPr>
              <a:t>code…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else if</a:t>
            </a:r>
            <a:r>
              <a:rPr lang="en-US" sz="3000" dirty="0">
                <a:solidFill>
                  <a:srgbClr val="D8A251"/>
                </a:solidFill>
                <a:latin typeface="Prompt Light"/>
              </a:rPr>
              <a:t>(condition 2)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BEFF9F"/>
                </a:solidFill>
                <a:latin typeface="Prompt Light"/>
              </a:rPr>
              <a:t>  code…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else if</a:t>
            </a:r>
            <a:r>
              <a:rPr lang="en-US" sz="3000" dirty="0">
                <a:solidFill>
                  <a:srgbClr val="D8A251"/>
                </a:solidFill>
                <a:latin typeface="Prompt Light"/>
              </a:rPr>
              <a:t>(condition 3)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  code…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.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else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  code</a:t>
            </a:r>
          </a:p>
          <a:p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DB6F2C11-3939-430C-8083-751BC39DFCDD}"/>
              </a:ext>
            </a:extLst>
          </p:cNvPr>
          <p:cNvSpPr txBox="1"/>
          <p:nvPr/>
        </p:nvSpPr>
        <p:spPr>
          <a:xfrm>
            <a:off x="1828800" y="1548663"/>
            <a:ext cx="1060307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Type 3 : if-else ladder</a:t>
            </a:r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0F0A1711-FCB2-45A6-AA75-AC9DA0DDACD6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DD35DAB0-2A85-4098-9E9E-C39AA2223B44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5" name="Picture 14" descr="Bye Pusheen">
            <a:extLst>
              <a:ext uri="{FF2B5EF4-FFF2-40B4-BE49-F238E27FC236}">
                <a16:creationId xmlns:a16="http://schemas.microsoft.com/office/drawing/2014/main" id="{4CC13056-AD10-4275-953C-B45775952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8" y="8432385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6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1071177"/>
            <a:ext cx="5509453" cy="865959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419100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3916267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1152264"/>
            <a:ext cx="5282186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//if a is less than b, print a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if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(a&lt;b)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(“a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n”,a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//if a is equal to b, print b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else, print the word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else if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(a=b)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(“b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else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(“Pre Freshy\n”);</a:t>
            </a:r>
          </a:p>
          <a:p>
            <a:pPr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2475006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Pre Freshy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6" name="Picture 15" descr="Pop Corn Pusheen">
            <a:extLst>
              <a:ext uri="{FF2B5EF4-FFF2-40B4-BE49-F238E27FC236}">
                <a16:creationId xmlns:a16="http://schemas.microsoft.com/office/drawing/2014/main" id="{AA132F34-39F5-4360-A140-ECE900AEC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69929"/>
            <a:ext cx="1827702" cy="18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4706600" cy="6440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Write a program that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ask the score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from the user. 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Then,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print the grade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from the format below :</a:t>
            </a: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A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= 80 or more</a:t>
            </a: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B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= More than 69 and less than 80</a:t>
            </a: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C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= More than 59 and less than 70</a:t>
            </a: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D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= More than 49 and less than 60</a:t>
            </a: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F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= Less than 40</a:t>
            </a:r>
          </a:p>
          <a:p>
            <a:pPr marL="388620" lvl="1">
              <a:lnSpc>
                <a:spcPct val="150000"/>
              </a:lnSpc>
            </a:pPr>
            <a:endParaRPr lang="en-US" sz="3600" spc="270" dirty="0">
              <a:solidFill>
                <a:srgbClr val="574A43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388620" lvl="1">
              <a:lnSpc>
                <a:spcPct val="150000"/>
              </a:lnSpc>
            </a:pPr>
            <a:endParaRPr lang="en-US" sz="3600" spc="270" dirty="0">
              <a:solidFill>
                <a:srgbClr val="7A6F67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Try This!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4" name="Picture 13" descr="Love Pusheen">
            <a:extLst>
              <a:ext uri="{FF2B5EF4-FFF2-40B4-BE49-F238E27FC236}">
                <a16:creationId xmlns:a16="http://schemas.microsoft.com/office/drawing/2014/main" id="{4DEE9AC0-24A7-440B-9D31-EA9CCCC1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235420"/>
            <a:ext cx="1827702" cy="18277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E27D1B-5FD6-470D-A579-5435AA11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8734873"/>
            <a:ext cx="8252149" cy="104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6489" y="4380674"/>
            <a:ext cx="11695022" cy="292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 dirty="0">
                <a:solidFill>
                  <a:srgbClr val="F6F1E8"/>
                </a:solidFill>
                <a:latin typeface="Prompt Light Bold"/>
              </a:rPr>
              <a:t>Operators</a:t>
            </a:r>
          </a:p>
          <a:p>
            <a:pPr algn="ctr">
              <a:lnSpc>
                <a:spcPts val="12000"/>
              </a:lnSpc>
            </a:pPr>
            <a:r>
              <a:rPr lang="th-TH" sz="6000" dirty="0">
                <a:solidFill>
                  <a:srgbClr val="F6F1E8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ตัวดำเนินการ</a:t>
            </a:r>
            <a:endParaRPr lang="en-US" sz="6000" dirty="0">
              <a:solidFill>
                <a:srgbClr val="F6F1E8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85648" y="3675095"/>
            <a:ext cx="3157859" cy="2936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84531" y="3675095"/>
            <a:ext cx="3157859" cy="293680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053976" y="3825352"/>
            <a:ext cx="1767451" cy="373057"/>
            <a:chOff x="0" y="0"/>
            <a:chExt cx="270762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566798" y="9587869"/>
            <a:ext cx="1154404" cy="424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F6F1E8"/>
                </a:solidFill>
                <a:latin typeface="Prompt Light 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12756" y="3665570"/>
            <a:ext cx="354338" cy="64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F6F1E8"/>
                </a:solidFill>
                <a:latin typeface="Prompt Light Bold"/>
              </a:rPr>
              <a:t>1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367093" y="3825352"/>
            <a:ext cx="1767451" cy="373057"/>
            <a:chOff x="0" y="0"/>
            <a:chExt cx="2707626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92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22869" y="4374057"/>
            <a:ext cx="12934111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0000" dirty="0">
                <a:solidFill>
                  <a:srgbClr val="F6F1E8"/>
                </a:solidFill>
                <a:latin typeface="Prompt Light Bold"/>
              </a:rPr>
              <a:t>Loop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85648" y="3675095"/>
            <a:ext cx="3157859" cy="2936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984531" y="3675095"/>
            <a:ext cx="3157859" cy="293680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053976" y="3825352"/>
            <a:ext cx="1767451" cy="373057"/>
            <a:chOff x="0" y="0"/>
            <a:chExt cx="270762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566798" y="9587869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dirty="0">
                <a:solidFill>
                  <a:srgbClr val="F6F1E8"/>
                </a:solidFill>
                <a:latin typeface="Prompt Light Bold"/>
              </a:rPr>
              <a:t>28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12756" y="3665570"/>
            <a:ext cx="354338" cy="64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F6F1E8"/>
                </a:solidFill>
                <a:latin typeface="Prompt Light Bold"/>
              </a:rPr>
              <a:t>3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367093" y="3825352"/>
            <a:ext cx="1767451" cy="373057"/>
            <a:chOff x="0" y="0"/>
            <a:chExt cx="2707626" cy="571500"/>
          </a:xfrm>
        </p:grpSpPr>
        <p:sp>
          <p:nvSpPr>
            <p:cNvPr id="11" name="Freeform 11"/>
            <p:cNvSpPr/>
            <p:nvPr/>
          </p:nvSpPr>
          <p:spPr>
            <a:xfrm>
              <a:off x="0" y="255270"/>
              <a:ext cx="2707625" cy="69850"/>
            </a:xfrm>
            <a:custGeom>
              <a:avLst/>
              <a:gdLst/>
              <a:ahLst/>
              <a:cxnLst/>
              <a:rect l="l" t="t" r="r" b="b"/>
              <a:pathLst>
                <a:path w="2707625" h="69850">
                  <a:moveTo>
                    <a:pt x="241679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7625" y="69850"/>
                  </a:lnTo>
                  <a:lnTo>
                    <a:pt x="2707625" y="0"/>
                  </a:lnTo>
                  <a:close/>
                </a:path>
              </a:pathLst>
            </a:custGeom>
            <a:solidFill>
              <a:srgbClr val="F6F1E8"/>
            </a:solidFill>
          </p:spPr>
        </p:sp>
      </p:grpSp>
    </p:spTree>
    <p:extLst>
      <p:ext uri="{BB962C8B-B14F-4D97-AF65-F5344CB8AC3E}">
        <p14:creationId xmlns:p14="http://schemas.microsoft.com/office/powerpoint/2010/main" val="289907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1582400" cy="1866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Used to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Increase 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or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 Decrease</a:t>
            </a:r>
            <a:r>
              <a:rPr lang="en-US" sz="3600" b="1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 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the value of variable by </a:t>
            </a:r>
            <a:r>
              <a:rPr lang="en-US" sz="36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one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29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Increment and Decrement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13D905D9-DCEB-485C-9D0B-3F95E123C603}"/>
              </a:ext>
            </a:extLst>
          </p:cNvPr>
          <p:cNvGrpSpPr/>
          <p:nvPr/>
        </p:nvGrpSpPr>
        <p:grpSpPr>
          <a:xfrm>
            <a:off x="2580522" y="7831834"/>
            <a:ext cx="5568875" cy="1156613"/>
            <a:chOff x="0" y="0"/>
            <a:chExt cx="1475933" cy="130414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D953B99-E203-4296-8B4B-17C83E8846E8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0" name="TextBox 15">
            <a:extLst>
              <a:ext uri="{FF2B5EF4-FFF2-40B4-BE49-F238E27FC236}">
                <a16:creationId xmlns:a16="http://schemas.microsoft.com/office/drawing/2014/main" id="{8090EB31-A4D9-43CC-89ED-ED0A37AA6806}"/>
              </a:ext>
            </a:extLst>
          </p:cNvPr>
          <p:cNvSpPr txBox="1"/>
          <p:nvPr/>
        </p:nvSpPr>
        <p:spPr>
          <a:xfrm>
            <a:off x="2428121" y="8174313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j=j-1, j-=1, j--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E60360AF-F02A-4157-835B-9FDF2F8F6E7E}"/>
              </a:ext>
            </a:extLst>
          </p:cNvPr>
          <p:cNvGrpSpPr/>
          <p:nvPr/>
        </p:nvGrpSpPr>
        <p:grpSpPr>
          <a:xfrm>
            <a:off x="2604334" y="6129554"/>
            <a:ext cx="5568875" cy="1156613"/>
            <a:chOff x="0" y="0"/>
            <a:chExt cx="1475933" cy="130414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C4D7882-8C9D-4D51-A11F-1577A555C7A1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D30F113-8865-42E6-9492-729EDB945A59}"/>
              </a:ext>
            </a:extLst>
          </p:cNvPr>
          <p:cNvSpPr txBox="1"/>
          <p:nvPr/>
        </p:nvSpPr>
        <p:spPr>
          <a:xfrm>
            <a:off x="2451933" y="6472033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4800" dirty="0">
                <a:solidFill>
                  <a:srgbClr val="B28672"/>
                </a:solidFill>
                <a:latin typeface="Prompt Light"/>
              </a:rPr>
              <a:t>=i+1, </a:t>
            </a:r>
            <a:r>
              <a:rPr lang="en-US" sz="48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4800" dirty="0">
                <a:solidFill>
                  <a:srgbClr val="B28672"/>
                </a:solidFill>
                <a:latin typeface="Prompt Light"/>
              </a:rPr>
              <a:t>+=1, </a:t>
            </a:r>
            <a:r>
              <a:rPr lang="en-US" sz="48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4800" dirty="0">
                <a:solidFill>
                  <a:srgbClr val="B28672"/>
                </a:solidFill>
                <a:latin typeface="Prompt Light"/>
              </a:rPr>
              <a:t>++ 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23DB1A28-1C2F-4D98-B63D-03CFE78393D8}"/>
              </a:ext>
            </a:extLst>
          </p:cNvPr>
          <p:cNvSpPr txBox="1"/>
          <p:nvPr/>
        </p:nvSpPr>
        <p:spPr>
          <a:xfrm>
            <a:off x="8514295" y="6225153"/>
            <a:ext cx="7868705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6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Increment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 Expression.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863726FF-B949-43B5-9CE7-7A9FAD8A1A7C}"/>
              </a:ext>
            </a:extLst>
          </p:cNvPr>
          <p:cNvSpPr txBox="1"/>
          <p:nvPr/>
        </p:nvSpPr>
        <p:spPr>
          <a:xfrm>
            <a:off x="8525181" y="7784761"/>
            <a:ext cx="7334698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6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Decrement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 Expression.</a:t>
            </a:r>
          </a:p>
        </p:txBody>
      </p:sp>
      <p:pic>
        <p:nvPicPr>
          <p:cNvPr id="56" name="Picture 55" descr="Office Chair Cat">
            <a:extLst>
              <a:ext uri="{FF2B5EF4-FFF2-40B4-BE49-F238E27FC236}">
                <a16:creationId xmlns:a16="http://schemas.microsoft.com/office/drawing/2014/main" id="{F73685FB-F345-434E-8CCB-B5188C364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838491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5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1582400" cy="1866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Used to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repeat a code </a:t>
            </a:r>
            <a:r>
              <a:rPr lang="en-US" sz="36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until a specific condition is met</a:t>
            </a:r>
            <a:endParaRPr lang="en-US" sz="3600" spc="270" dirty="0">
              <a:solidFill>
                <a:srgbClr val="574A43"/>
              </a:solidFill>
              <a:latin typeface="Prompt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Loop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9" name="Picture 8" descr="Curious Cat">
            <a:extLst>
              <a:ext uri="{FF2B5EF4-FFF2-40B4-BE49-F238E27FC236}">
                <a16:creationId xmlns:a16="http://schemas.microsoft.com/office/drawing/2014/main" id="{AB8A4324-A056-43D3-ABA6-30894DB64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8398312"/>
            <a:ext cx="1888688" cy="18886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1DFB8CD-B156-4CDC-B8A6-59DFCE2E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43" y="5905500"/>
            <a:ext cx="5871314" cy="3302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5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1963400" cy="3818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Evaluates the condition inside parenthesis()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true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, the code inside the loop are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executed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The process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repeat</a:t>
            </a:r>
            <a:r>
              <a:rPr lang="en-US" sz="30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until</a:t>
            </a:r>
            <a:r>
              <a:rPr lang="en-US" sz="3000" b="1" spc="270" dirty="0">
                <a:solidFill>
                  <a:srgbClr val="D8A25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false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</a:t>
            </a:r>
            <a:endParaRPr lang="en-US" sz="3000" spc="270" dirty="0">
              <a:solidFill>
                <a:srgbClr val="574A43"/>
              </a:solidFill>
              <a:latin typeface="Prompt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Type 1 : while loop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9" name="Picture 8" descr="Blush Cat">
            <a:extLst>
              <a:ext uri="{FF2B5EF4-FFF2-40B4-BE49-F238E27FC236}">
                <a16:creationId xmlns:a16="http://schemas.microsoft.com/office/drawing/2014/main" id="{87FDDB06-F908-48CF-BB83-D9FB8806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22124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99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6"/>
            <a:ext cx="5735665" cy="494458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7" name="Picture 16" descr="Pose Cat">
            <a:extLst>
              <a:ext uri="{FF2B5EF4-FFF2-40B4-BE49-F238E27FC236}">
                <a16:creationId xmlns:a16="http://schemas.microsoft.com/office/drawing/2014/main" id="{64A52C0C-4463-4124-A0DE-23ECD30C9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1826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262889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C3FAE87-CB05-4759-83E9-06C843BCFCBE}"/>
              </a:ext>
            </a:extLst>
          </p:cNvPr>
          <p:cNvSpPr txBox="1"/>
          <p:nvPr/>
        </p:nvSpPr>
        <p:spPr>
          <a:xfrm>
            <a:off x="-182552" y="223431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Declare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</a:t>
            </a:r>
          </a:p>
        </p:txBody>
      </p:sp>
      <p:pic>
        <p:nvPicPr>
          <p:cNvPr id="18" name="Picture 17" descr="Warming Cat">
            <a:extLst>
              <a:ext uri="{FF2B5EF4-FFF2-40B4-BE49-F238E27FC236}">
                <a16:creationId xmlns:a16="http://schemas.microsoft.com/office/drawing/2014/main" id="{3DA15708-1443-428C-9D2C-BAE2B66E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45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48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430530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5C8ACB1-01E2-40A5-BAB1-2E96F4028B19}"/>
              </a:ext>
            </a:extLst>
          </p:cNvPr>
          <p:cNvSpPr txBox="1"/>
          <p:nvPr/>
        </p:nvSpPr>
        <p:spPr>
          <a:xfrm>
            <a:off x="191880" y="3372268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1, enter loop</a:t>
            </a:r>
          </a:p>
        </p:txBody>
      </p:sp>
      <p:pic>
        <p:nvPicPr>
          <p:cNvPr id="18" name="Picture 17" descr="Spit Cat">
            <a:extLst>
              <a:ext uri="{FF2B5EF4-FFF2-40B4-BE49-F238E27FC236}">
                <a16:creationId xmlns:a16="http://schemas.microsoft.com/office/drawing/2014/main" id="{479652AF-97BB-4C91-A64B-2FCB47085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963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5489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F9DC0ED-58CF-4359-8F34-63C26D9157B9}"/>
              </a:ext>
            </a:extLst>
          </p:cNvPr>
          <p:cNvSpPr txBox="1"/>
          <p:nvPr/>
        </p:nvSpPr>
        <p:spPr>
          <a:xfrm>
            <a:off x="59540" y="4759703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word</a:t>
            </a:r>
          </a:p>
        </p:txBody>
      </p:sp>
      <p:pic>
        <p:nvPicPr>
          <p:cNvPr id="18" name="Picture 17" descr="Careful Cat">
            <a:extLst>
              <a:ext uri="{FF2B5EF4-FFF2-40B4-BE49-F238E27FC236}">
                <a16:creationId xmlns:a16="http://schemas.microsoft.com/office/drawing/2014/main" id="{69A67533-CAD8-4C13-A3AC-B797A60C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843997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10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598170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FEDE1F3-4A32-4597-B2AD-87BA0775FE3F}"/>
              </a:ext>
            </a:extLst>
          </p:cNvPr>
          <p:cNvSpPr txBox="1"/>
          <p:nvPr/>
        </p:nvSpPr>
        <p:spPr>
          <a:xfrm>
            <a:off x="2495493" y="5072239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</a:t>
            </a:r>
          </a:p>
        </p:txBody>
      </p:sp>
      <p:pic>
        <p:nvPicPr>
          <p:cNvPr id="18" name="Picture 17" descr="Sleep Cat">
            <a:extLst>
              <a:ext uri="{FF2B5EF4-FFF2-40B4-BE49-F238E27FC236}">
                <a16:creationId xmlns:a16="http://schemas.microsoft.com/office/drawing/2014/main" id="{2A646389-2924-4985-A121-860C86B0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425456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73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pPr lvl="0"/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pPr lvl="0"/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430530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5C8ACB1-01E2-40A5-BAB1-2E96F4028B19}"/>
              </a:ext>
            </a:extLst>
          </p:cNvPr>
          <p:cNvSpPr txBox="1"/>
          <p:nvPr/>
        </p:nvSpPr>
        <p:spPr>
          <a:xfrm>
            <a:off x="191880" y="3372268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2, enter loop</a:t>
            </a:r>
          </a:p>
        </p:txBody>
      </p:sp>
      <p:pic>
        <p:nvPicPr>
          <p:cNvPr id="18" name="Picture 17" descr="Love Cat">
            <a:extLst>
              <a:ext uri="{FF2B5EF4-FFF2-40B4-BE49-F238E27FC236}">
                <a16:creationId xmlns:a16="http://schemas.microsoft.com/office/drawing/2014/main" id="{826B8D17-D5F1-4625-9868-AB6B20EA8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4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5615" y="1904944"/>
            <a:ext cx="1026947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Operators?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805949" y="2971144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24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>
                <a:solidFill>
                  <a:srgbClr val="574A43"/>
                </a:solidFill>
                <a:latin typeface="Prompt Light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pic>
        <p:nvPicPr>
          <p:cNvPr id="1026" name="Picture 2" descr="โทรศัพท์, ลูกค้าบริการ, Switchboard โอเปอเรเตอร์ png - png ...">
            <a:extLst>
              <a:ext uri="{FF2B5EF4-FFF2-40B4-BE49-F238E27FC236}">
                <a16:creationId xmlns:a16="http://schemas.microsoft.com/office/drawing/2014/main" id="{8F0AEEE3-D088-419A-9233-C510EBFF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86" b="92143" l="10000" r="90000">
                        <a14:foregroundMark x1="45222" y1="9286" x2="45222" y2="9286"/>
                        <a14:foregroundMark x1="46556" y1="9286" x2="47667" y2="9286"/>
                        <a14:foregroundMark x1="57000" y1="20238" x2="57000" y2="20238"/>
                        <a14:foregroundMark x1="58000" y1="30000" x2="58000" y2="30000"/>
                        <a14:foregroundMark x1="56333" y1="54286" x2="56333" y2="54286"/>
                        <a14:foregroundMark x1="44222" y1="56429" x2="44222" y2="56429"/>
                        <a14:foregroundMark x1="52000" y1="70952" x2="52000" y2="70952"/>
                        <a14:foregroundMark x1="52667" y1="73571" x2="52667" y2="73571"/>
                        <a14:foregroundMark x1="36333" y1="84286" x2="36333" y2="84286"/>
                        <a14:foregroundMark x1="37000" y1="88810" x2="37000" y2="88810"/>
                        <a14:foregroundMark x1="35222" y1="88810" x2="35222" y2="88810"/>
                        <a14:foregroundMark x1="35222" y1="91429" x2="35222" y2="91429"/>
                        <a14:foregroundMark x1="63222" y1="90714" x2="63222" y2="90714"/>
                        <a14:foregroundMark x1="62889" y1="82857" x2="62889" y2="82857"/>
                        <a14:foregroundMark x1="64222" y1="86429" x2="64222" y2="86429"/>
                        <a14:foregroundMark x1="64889" y1="91667" x2="64889" y2="91667"/>
                        <a14:foregroundMark x1="65000" y1="92143" x2="65000" y2="92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223" y="3596632"/>
            <a:ext cx="8572500" cy="4000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Laughing Pusheen">
            <a:extLst>
              <a:ext uri="{FF2B5EF4-FFF2-40B4-BE49-F238E27FC236}">
                <a16:creationId xmlns:a16="http://schemas.microsoft.com/office/drawing/2014/main" id="{18925CA9-86F4-4BD5-9F35-4CF7E0916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03169">
            <a:off x="16048952" y="8162671"/>
            <a:ext cx="1963077" cy="1963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3E5840-A371-4C76-8AC0-A4E15ABE1569}"/>
              </a:ext>
            </a:extLst>
          </p:cNvPr>
          <p:cNvSpPr txBox="1"/>
          <p:nvPr/>
        </p:nvSpPr>
        <p:spPr>
          <a:xfrm>
            <a:off x="5181600" y="7735725"/>
            <a:ext cx="7800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Is this the operator in your mind?</a:t>
            </a:r>
          </a:p>
          <a:p>
            <a:pPr algn="ctr"/>
            <a:r>
              <a:rPr lang="en-US" sz="360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If yes, this is the time to change!</a:t>
            </a:r>
            <a:endParaRPr lang="th-TH" sz="3600" dirty="0">
              <a:solidFill>
                <a:srgbClr val="574A43"/>
              </a:solidFill>
              <a:latin typeface="Prompt Light Bold" panose="020B0604020202020204" charset="-34"/>
              <a:cs typeface="Prompt Light Bold" panose="020B060402020202020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C7BA0-DF2A-42CD-86F6-6D3B3BB79FBE}"/>
              </a:ext>
            </a:extLst>
          </p:cNvPr>
          <p:cNvSpPr txBox="1"/>
          <p:nvPr/>
        </p:nvSpPr>
        <p:spPr>
          <a:xfrm>
            <a:off x="4724400" y="3771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2. Pre Freshy</a:t>
              </a:r>
            </a:p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5489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F9DC0ED-58CF-4359-8F34-63C26D9157B9}"/>
              </a:ext>
            </a:extLst>
          </p:cNvPr>
          <p:cNvSpPr txBox="1"/>
          <p:nvPr/>
        </p:nvSpPr>
        <p:spPr>
          <a:xfrm>
            <a:off x="59540" y="4759703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word</a:t>
            </a:r>
          </a:p>
        </p:txBody>
      </p:sp>
      <p:pic>
        <p:nvPicPr>
          <p:cNvPr id="18" name="Picture 17" descr="Question Cat">
            <a:extLst>
              <a:ext uri="{FF2B5EF4-FFF2-40B4-BE49-F238E27FC236}">
                <a16:creationId xmlns:a16="http://schemas.microsoft.com/office/drawing/2014/main" id="{80AEA1FC-0ADA-43C8-8902-AFD2D79B4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81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9445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39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2. Pre Freshy</a:t>
              </a: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598170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8FEDE1F3-4A32-4597-B2AD-87BA0775FE3F}"/>
              </a:ext>
            </a:extLst>
          </p:cNvPr>
          <p:cNvSpPr txBox="1"/>
          <p:nvPr/>
        </p:nvSpPr>
        <p:spPr>
          <a:xfrm>
            <a:off x="2495493" y="5072239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3</a:t>
            </a:r>
          </a:p>
        </p:txBody>
      </p:sp>
      <p:pic>
        <p:nvPicPr>
          <p:cNvPr id="18" name="Picture 17" descr="Faint Cat">
            <a:extLst>
              <a:ext uri="{FF2B5EF4-FFF2-40B4-BE49-F238E27FC236}">
                <a16:creationId xmlns:a16="http://schemas.microsoft.com/office/drawing/2014/main" id="{EB194BEF-8716-45CB-AF36-D51F6A920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5033807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pPr lvl="0"/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pPr lvl="0"/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1. Pre Freshy</a:t>
              </a:r>
            </a:p>
            <a:p>
              <a:pPr lvl="0"/>
              <a:endParaRPr lang="en-US" sz="3000" dirty="0">
                <a:solidFill>
                  <a:srgbClr val="F6F1E8"/>
                </a:solidFill>
                <a:latin typeface="Prompt Light"/>
              </a:endParaRPr>
            </a:p>
            <a:p>
              <a:pPr lvl="0"/>
              <a:r>
                <a:rPr lang="en-US" sz="3000" dirty="0">
                  <a:solidFill>
                    <a:srgbClr val="F6F1E8"/>
                  </a:solidFill>
                  <a:latin typeface="Prompt Light"/>
                </a:rPr>
                <a:t>  2. Pre Freshy</a:t>
              </a:r>
            </a:p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164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&lt;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813ED7-A919-47F4-9263-9D3A6E1BEEF9}"/>
              </a:ext>
            </a:extLst>
          </p:cNvPr>
          <p:cNvSpPr/>
          <p:nvPr/>
        </p:nvSpPr>
        <p:spPr>
          <a:xfrm>
            <a:off x="3101876" y="7027337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5C8ACB1-01E2-40A5-BAB1-2E96F4028B19}"/>
              </a:ext>
            </a:extLst>
          </p:cNvPr>
          <p:cNvSpPr txBox="1"/>
          <p:nvPr/>
        </p:nvSpPr>
        <p:spPr>
          <a:xfrm>
            <a:off x="2366827" y="6264593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End</a:t>
            </a:r>
          </a:p>
        </p:txBody>
      </p:sp>
      <p:pic>
        <p:nvPicPr>
          <p:cNvPr id="18" name="Picture 17" descr="Eating Cat">
            <a:extLst>
              <a:ext uri="{FF2B5EF4-FFF2-40B4-BE49-F238E27FC236}">
                <a16:creationId xmlns:a16="http://schemas.microsoft.com/office/drawing/2014/main" id="{53AADFDC-F86E-479F-92EA-CF68CD94B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588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0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2268200" cy="579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Similar to while loop but will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execute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codes inside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“do”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first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then check the condition in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“while”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after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If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true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, the loop will execute from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“do”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again</a:t>
            </a:r>
            <a:r>
              <a:rPr lang="en-US" sz="3000" b="1" spc="270" dirty="0">
                <a:solidFill>
                  <a:srgbClr val="E3BE87"/>
                </a:solidFill>
                <a:latin typeface="Prompt Light Bold" panose="020B0604020202020204" charset="-34"/>
                <a:cs typeface="Prompt Light Bold" panose="020B0604020202020204" charset="-34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The process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until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the condition is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false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endParaRPr lang="en-US" sz="3000" spc="270" dirty="0">
              <a:solidFill>
                <a:srgbClr val="574A43"/>
              </a:solidFill>
              <a:latin typeface="Prompt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Type 2 : do…while loop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9" name="Picture 8" descr="Jump Cat">
            <a:extLst>
              <a:ext uri="{FF2B5EF4-FFF2-40B4-BE49-F238E27FC236}">
                <a16:creationId xmlns:a16="http://schemas.microsoft.com/office/drawing/2014/main" id="{0EBDC562-3AC8-4537-B038-31105FC15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0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56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7" name="Picture 16" descr="Hurt Cat">
            <a:extLst>
              <a:ext uri="{FF2B5EF4-FFF2-40B4-BE49-F238E27FC236}">
                <a16:creationId xmlns:a16="http://schemas.microsoft.com/office/drawing/2014/main" id="{BD8916E0-A05A-4C6E-8669-758264C3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61" y="8389241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262890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AF5BA318-BEB8-44DB-8966-DF9957B4F865}"/>
              </a:ext>
            </a:extLst>
          </p:cNvPr>
          <p:cNvSpPr txBox="1"/>
          <p:nvPr/>
        </p:nvSpPr>
        <p:spPr>
          <a:xfrm>
            <a:off x="-182552" y="2242055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Declare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</a:t>
            </a:r>
          </a:p>
        </p:txBody>
      </p:sp>
      <p:pic>
        <p:nvPicPr>
          <p:cNvPr id="19" name="Picture 18" descr="Playful Cat">
            <a:extLst>
              <a:ext uri="{FF2B5EF4-FFF2-40B4-BE49-F238E27FC236}">
                <a16:creationId xmlns:a16="http://schemas.microsoft.com/office/drawing/2014/main" id="{66A8C510-29B5-4F0A-95E5-A341643D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587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64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5489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5A482C6-15AD-435F-AF5B-C5FF59D85D27}"/>
              </a:ext>
            </a:extLst>
          </p:cNvPr>
          <p:cNvSpPr txBox="1"/>
          <p:nvPr/>
        </p:nvSpPr>
        <p:spPr>
          <a:xfrm>
            <a:off x="86663" y="474793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word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897D607-50C3-4376-BD33-F456EEDF6757}"/>
              </a:ext>
            </a:extLst>
          </p:cNvPr>
          <p:cNvSpPr txBox="1"/>
          <p:nvPr/>
        </p:nvSpPr>
        <p:spPr>
          <a:xfrm>
            <a:off x="11384853" y="2567112"/>
            <a:ext cx="3830766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</p:txBody>
      </p:sp>
      <p:pic>
        <p:nvPicPr>
          <p:cNvPr id="20" name="Picture 19" descr="Hide Cat">
            <a:extLst>
              <a:ext uri="{FF2B5EF4-FFF2-40B4-BE49-F238E27FC236}">
                <a16:creationId xmlns:a16="http://schemas.microsoft.com/office/drawing/2014/main" id="{E88DE101-57CF-4597-A1A3-89FA1A49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52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3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608533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4C8AD01-8348-4352-B29A-23213BA29BDA}"/>
              </a:ext>
            </a:extLst>
          </p:cNvPr>
          <p:cNvSpPr txBox="1"/>
          <p:nvPr/>
        </p:nvSpPr>
        <p:spPr>
          <a:xfrm>
            <a:off x="1878762" y="5310024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9E51B48F-05F1-41E8-BE43-C34D4B705FAA}"/>
              </a:ext>
            </a:extLst>
          </p:cNvPr>
          <p:cNvSpPr txBox="1"/>
          <p:nvPr/>
        </p:nvSpPr>
        <p:spPr>
          <a:xfrm>
            <a:off x="11384853" y="2567112"/>
            <a:ext cx="3830766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</p:txBody>
      </p:sp>
      <p:pic>
        <p:nvPicPr>
          <p:cNvPr id="18" name="Picture 17" descr="Lay Cat">
            <a:extLst>
              <a:ext uri="{FF2B5EF4-FFF2-40B4-BE49-F238E27FC236}">
                <a16:creationId xmlns:a16="http://schemas.microsoft.com/office/drawing/2014/main" id="{2221E9CE-B6CE-4E5B-B575-27AFBCCF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969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81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7165081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4C8AD01-8348-4352-B29A-23213BA29BDA}"/>
              </a:ext>
            </a:extLst>
          </p:cNvPr>
          <p:cNvSpPr txBox="1"/>
          <p:nvPr/>
        </p:nvSpPr>
        <p:spPr>
          <a:xfrm>
            <a:off x="-197122" y="7152262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2, enter do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571F19F-9A85-49C6-A2AB-0FA7CEF36CE2}"/>
              </a:ext>
            </a:extLst>
          </p:cNvPr>
          <p:cNvSpPr txBox="1"/>
          <p:nvPr/>
        </p:nvSpPr>
        <p:spPr>
          <a:xfrm>
            <a:off x="11384853" y="2567112"/>
            <a:ext cx="3830766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</p:txBody>
      </p:sp>
      <p:pic>
        <p:nvPicPr>
          <p:cNvPr id="20" name="Picture 19" descr="Oops Cat">
            <a:extLst>
              <a:ext uri="{FF2B5EF4-FFF2-40B4-BE49-F238E27FC236}">
                <a16:creationId xmlns:a16="http://schemas.microsoft.com/office/drawing/2014/main" id="{A158E639-E1F4-4FBC-AEB1-D4F8C71F5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033" y="8304384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9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5489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5A482C6-15AD-435F-AF5B-C5FF59D85D27}"/>
              </a:ext>
            </a:extLst>
          </p:cNvPr>
          <p:cNvSpPr txBox="1"/>
          <p:nvPr/>
        </p:nvSpPr>
        <p:spPr>
          <a:xfrm>
            <a:off x="86663" y="474793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word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CC3D1995-7D0F-42ED-80DE-339453BE78EA}"/>
              </a:ext>
            </a:extLst>
          </p:cNvPr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20" name="Picture 19" descr="Scared Cat">
            <a:extLst>
              <a:ext uri="{FF2B5EF4-FFF2-40B4-BE49-F238E27FC236}">
                <a16:creationId xmlns:a16="http://schemas.microsoft.com/office/drawing/2014/main" id="{326A066D-FA68-449A-B418-6C04CA0BD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5600" y="2247900"/>
            <a:ext cx="1026947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What is Operators?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55934" y="3314100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13237" y="5316446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C7BA0-DF2A-42CD-86F6-6D3B3BB79FBE}"/>
              </a:ext>
            </a:extLst>
          </p:cNvPr>
          <p:cNvSpPr txBox="1"/>
          <p:nvPr/>
        </p:nvSpPr>
        <p:spPr>
          <a:xfrm>
            <a:off x="4474385" y="4114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83DCD864-E6D7-4B94-80A8-577A7CB9635E}"/>
              </a:ext>
            </a:extLst>
          </p:cNvPr>
          <p:cNvSpPr txBox="1"/>
          <p:nvPr/>
        </p:nvSpPr>
        <p:spPr>
          <a:xfrm>
            <a:off x="2512383" y="4114856"/>
            <a:ext cx="13531560" cy="2853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Operator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 is a symbols.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It tells the </a:t>
            </a:r>
            <a:r>
              <a:rPr lang="en-US" sz="3600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Compiler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 to perform a specific</a:t>
            </a:r>
          </a:p>
          <a:p>
            <a:pPr marL="388620" lvl="1">
              <a:lnSpc>
                <a:spcPts val="7704"/>
              </a:lnSpc>
            </a:pPr>
            <a:r>
              <a:rPr lang="en-US" sz="3600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Mathematical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 or </a:t>
            </a:r>
            <a:r>
              <a:rPr lang="en-US" sz="3600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Logical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 functions.</a:t>
            </a:r>
            <a:endParaRPr lang="th-TH" sz="3600" spc="270" dirty="0">
              <a:solidFill>
                <a:srgbClr val="574A43"/>
              </a:solidFill>
              <a:latin typeface="Prompt Light Bold" panose="020B0604020202020204" charset="-34"/>
              <a:cs typeface="Prompt Light Bold" panose="020B0604020202020204" charset="-34"/>
            </a:endParaRPr>
          </a:p>
        </p:txBody>
      </p:sp>
      <p:pic>
        <p:nvPicPr>
          <p:cNvPr id="9" name="Graphic 8" descr="Add">
            <a:extLst>
              <a:ext uri="{FF2B5EF4-FFF2-40B4-BE49-F238E27FC236}">
                <a16:creationId xmlns:a16="http://schemas.microsoft.com/office/drawing/2014/main" id="{B053AE9A-1166-4A09-B27D-F91D28D15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7713232"/>
            <a:ext cx="914400" cy="914400"/>
          </a:xfrm>
          <a:prstGeom prst="rect">
            <a:avLst/>
          </a:prstGeom>
        </p:spPr>
      </p:pic>
      <p:pic>
        <p:nvPicPr>
          <p:cNvPr id="10" name="Picture 2" descr="Minus symbol - Free signs icons">
            <a:extLst>
              <a:ext uri="{FF2B5EF4-FFF2-40B4-BE49-F238E27FC236}">
                <a16:creationId xmlns:a16="http://schemas.microsoft.com/office/drawing/2014/main" id="{13469C9C-5F8B-4483-A6E7-E32C0BA6C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7770382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Add">
            <a:extLst>
              <a:ext uri="{FF2B5EF4-FFF2-40B4-BE49-F238E27FC236}">
                <a16:creationId xmlns:a16="http://schemas.microsoft.com/office/drawing/2014/main" id="{D5DD07F4-44F8-4853-85A0-CC21AFE4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13966">
            <a:off x="9409377" y="7713231"/>
            <a:ext cx="914400" cy="914400"/>
          </a:xfrm>
          <a:prstGeom prst="rect">
            <a:avLst/>
          </a:prstGeom>
        </p:spPr>
      </p:pic>
      <p:pic>
        <p:nvPicPr>
          <p:cNvPr id="1028" name="Picture 4" descr="ไอคอนเวกเตอร์หาร, แบ่ง, ตัวแบ่ง, กรอบภาพ PNG และ เวกเตอร์ สำหรับ ...">
            <a:extLst>
              <a:ext uri="{FF2B5EF4-FFF2-40B4-BE49-F238E27FC236}">
                <a16:creationId xmlns:a16="http://schemas.microsoft.com/office/drawing/2014/main" id="{FDF90F77-485A-4A48-8A07-7971329A2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906" y1="25781" x2="48906" y2="25781"/>
                        <a14:foregroundMark x1="55156" y1="82344" x2="55156" y2="82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438" y="7604692"/>
            <a:ext cx="1162976" cy="116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Winking Pusheen">
            <a:extLst>
              <a:ext uri="{FF2B5EF4-FFF2-40B4-BE49-F238E27FC236}">
                <a16:creationId xmlns:a16="http://schemas.microsoft.com/office/drawing/2014/main" id="{A38234A0-8FC7-4132-885C-80EDA2322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234" y="8170431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608533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4C8AD01-8348-4352-B29A-23213BA29BDA}"/>
              </a:ext>
            </a:extLst>
          </p:cNvPr>
          <p:cNvSpPr txBox="1"/>
          <p:nvPr/>
        </p:nvSpPr>
        <p:spPr>
          <a:xfrm>
            <a:off x="1878762" y="5310024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3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F51B877-2BFD-4D3B-BD65-958910E8BC38}"/>
              </a:ext>
            </a:extLst>
          </p:cNvPr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18" name="Picture 17" descr="Lick Paw Cat">
            <a:extLst>
              <a:ext uri="{FF2B5EF4-FFF2-40B4-BE49-F238E27FC236}">
                <a16:creationId xmlns:a16="http://schemas.microsoft.com/office/drawing/2014/main" id="{6DFBEEF2-8480-4891-92A2-5E8E8537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95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49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95601" y="7165081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4C8AD01-8348-4352-B29A-23213BA29BDA}"/>
              </a:ext>
            </a:extLst>
          </p:cNvPr>
          <p:cNvSpPr txBox="1"/>
          <p:nvPr/>
        </p:nvSpPr>
        <p:spPr>
          <a:xfrm>
            <a:off x="-197122" y="7152262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3, break loop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1D2B7F54-1FAD-4E51-91B2-62DF50EFC752}"/>
              </a:ext>
            </a:extLst>
          </p:cNvPr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18" name="Picture 17" descr="Office Chair Cat">
            <a:extLst>
              <a:ext uri="{FF2B5EF4-FFF2-40B4-BE49-F238E27FC236}">
                <a16:creationId xmlns:a16="http://schemas.microsoft.com/office/drawing/2014/main" id="{8F52229B-0EE4-4FE3-A375-CDFC31C17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838491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5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6316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574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1;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3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do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(“%d. Pre Freshy\n”,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!= 3)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	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CF546C9-E31D-4025-86FC-CE14916D6BE7}"/>
              </a:ext>
            </a:extLst>
          </p:cNvPr>
          <p:cNvSpPr/>
          <p:nvPr/>
        </p:nvSpPr>
        <p:spPr>
          <a:xfrm>
            <a:off x="3179419" y="7816575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0EEBDBF-51B3-4291-BAA5-8C8054D5920C}"/>
              </a:ext>
            </a:extLst>
          </p:cNvPr>
          <p:cNvSpPr txBox="1"/>
          <p:nvPr/>
        </p:nvSpPr>
        <p:spPr>
          <a:xfrm>
            <a:off x="1828800" y="7388573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End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9AF27735-FB7D-40F3-B8D4-E3FB478C93D7}"/>
              </a:ext>
            </a:extLst>
          </p:cNvPr>
          <p:cNvSpPr txBox="1"/>
          <p:nvPr/>
        </p:nvSpPr>
        <p:spPr>
          <a:xfrm>
            <a:off x="11384853" y="2567112"/>
            <a:ext cx="3830766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1. Pre Freshy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2. Pre Freshy</a:t>
            </a:r>
          </a:p>
        </p:txBody>
      </p:sp>
      <p:pic>
        <p:nvPicPr>
          <p:cNvPr id="19" name="Picture 18" descr="Curious Cat">
            <a:extLst>
              <a:ext uri="{FF2B5EF4-FFF2-40B4-BE49-F238E27FC236}">
                <a16:creationId xmlns:a16="http://schemas.microsoft.com/office/drawing/2014/main" id="{D8C58D8E-EA17-4DFB-A357-56F566F1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1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1963400" cy="283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The condition will execute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only once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The code will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loop until 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the condition inside for parenthesis() is evaluated as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false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Type 3 : for loop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8" name="Picture 7" descr="Pose Cat">
            <a:extLst>
              <a:ext uri="{FF2B5EF4-FFF2-40B4-BE49-F238E27FC236}">
                <a16:creationId xmlns:a16="http://schemas.microsoft.com/office/drawing/2014/main" id="{ACF90CC2-7491-4BE3-9C3A-EE7F792DB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1826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1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3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pic>
        <p:nvPicPr>
          <p:cNvPr id="16" name="Picture 15" descr="Warming Cat">
            <a:extLst>
              <a:ext uri="{FF2B5EF4-FFF2-40B4-BE49-F238E27FC236}">
                <a16:creationId xmlns:a16="http://schemas.microsoft.com/office/drawing/2014/main" id="{DEFE8C39-A404-4268-A48B-A6743EF96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45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256711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F7DC2BEC-5C87-4FDB-AD1A-009B403D0185}"/>
              </a:ext>
            </a:extLst>
          </p:cNvPr>
          <p:cNvSpPr txBox="1"/>
          <p:nvPr/>
        </p:nvSpPr>
        <p:spPr>
          <a:xfrm>
            <a:off x="720699" y="2139110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Declare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endParaRPr lang="en-US" sz="3000" spc="270" dirty="0">
              <a:solidFill>
                <a:srgbClr val="574A43"/>
              </a:solidFill>
              <a:latin typeface="Prompt Light"/>
            </a:endParaRPr>
          </a:p>
        </p:txBody>
      </p:sp>
      <p:pic>
        <p:nvPicPr>
          <p:cNvPr id="18" name="Picture 17" descr="Spit Cat">
            <a:extLst>
              <a:ext uri="{FF2B5EF4-FFF2-40B4-BE49-F238E27FC236}">
                <a16:creationId xmlns:a16="http://schemas.microsoft.com/office/drawing/2014/main" id="{828FA114-469D-4ED8-94DD-EF8C9C47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963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1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4287566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1666763" y="3471603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Set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</a:t>
            </a:r>
          </a:p>
        </p:txBody>
      </p:sp>
      <p:pic>
        <p:nvPicPr>
          <p:cNvPr id="17" name="Picture 16" descr="Careful Cat">
            <a:extLst>
              <a:ext uri="{FF2B5EF4-FFF2-40B4-BE49-F238E27FC236}">
                <a16:creationId xmlns:a16="http://schemas.microsoft.com/office/drawing/2014/main" id="{71700594-0610-45BD-A4CE-EA4669B31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843997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3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545652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-182552" y="467739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17" name="Picture 16" descr="Sleep Cat">
            <a:extLst>
              <a:ext uri="{FF2B5EF4-FFF2-40B4-BE49-F238E27FC236}">
                <a16:creationId xmlns:a16="http://schemas.microsoft.com/office/drawing/2014/main" id="{4EE64284-5AD8-4010-9838-A328FCE2A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425456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75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4287566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1752600" y="3859564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</a:t>
            </a:r>
          </a:p>
        </p:txBody>
      </p:sp>
      <p:pic>
        <p:nvPicPr>
          <p:cNvPr id="17" name="Picture 16" descr="Love Cat">
            <a:extLst>
              <a:ext uri="{FF2B5EF4-FFF2-40B4-BE49-F238E27FC236}">
                <a16:creationId xmlns:a16="http://schemas.microsoft.com/office/drawing/2014/main" id="{863D0027-200F-4565-AFC1-ED901E7C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2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230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545652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-182552" y="467739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17" name="Picture 16" descr="Question Cat">
            <a:extLst>
              <a:ext uri="{FF2B5EF4-FFF2-40B4-BE49-F238E27FC236}">
                <a16:creationId xmlns:a16="http://schemas.microsoft.com/office/drawing/2014/main" id="{2C9E679C-7283-42D7-8FDB-4EA686340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0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1548663"/>
            <a:ext cx="1026947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Operators Type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4" name="Freeform 4"/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A0ADD-1A27-45B8-A8AA-548030A3E11A}"/>
              </a:ext>
            </a:extLst>
          </p:cNvPr>
          <p:cNvSpPr txBox="1"/>
          <p:nvPr/>
        </p:nvSpPr>
        <p:spPr>
          <a:xfrm>
            <a:off x="12475477" y="512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5B325637-A135-41CF-B600-CD8261EB1925}"/>
              </a:ext>
            </a:extLst>
          </p:cNvPr>
          <p:cNvSpPr txBox="1"/>
          <p:nvPr/>
        </p:nvSpPr>
        <p:spPr>
          <a:xfrm>
            <a:off x="1445583" y="3517772"/>
            <a:ext cx="7164925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Assignment 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Operators</a:t>
            </a:r>
            <a:endParaRPr lang="en-US" sz="3600" spc="270" dirty="0">
              <a:solidFill>
                <a:srgbClr val="574A43"/>
              </a:solidFill>
              <a:latin typeface="Prompt Light" panose="00000400000000000000" charset="-34"/>
              <a:cs typeface="Prompt Light" panose="00000400000000000000" charset="-34"/>
            </a:endParaRP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B15B3D74-4FA8-4B9C-A75E-10D950E7DF4D}"/>
              </a:ext>
            </a:extLst>
          </p:cNvPr>
          <p:cNvGrpSpPr/>
          <p:nvPr/>
        </p:nvGrpSpPr>
        <p:grpSpPr>
          <a:xfrm>
            <a:off x="2252015" y="4551299"/>
            <a:ext cx="5568875" cy="1156613"/>
            <a:chOff x="0" y="0"/>
            <a:chExt cx="1475933" cy="130414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F1161E4-3645-4ABA-8AA3-96BBF758271E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22" name="TextBox 15">
            <a:extLst>
              <a:ext uri="{FF2B5EF4-FFF2-40B4-BE49-F238E27FC236}">
                <a16:creationId xmlns:a16="http://schemas.microsoft.com/office/drawing/2014/main" id="{DABAA41C-E4E7-44F9-80A2-50C97E1053C8}"/>
              </a:ext>
            </a:extLst>
          </p:cNvPr>
          <p:cNvSpPr txBox="1"/>
          <p:nvPr/>
        </p:nvSpPr>
        <p:spPr>
          <a:xfrm>
            <a:off x="2099614" y="4889355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=  +=  -=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C721B-F0DC-4F19-B158-55EFA550FB9E}"/>
              </a:ext>
            </a:extLst>
          </p:cNvPr>
          <p:cNvSpPr txBox="1"/>
          <p:nvPr/>
        </p:nvSpPr>
        <p:spPr>
          <a:xfrm>
            <a:off x="4474385" y="772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E139ADA6-D9F5-4C7B-9AC5-9147CF8A634F}"/>
              </a:ext>
            </a:extLst>
          </p:cNvPr>
          <p:cNvSpPr txBox="1"/>
          <p:nvPr/>
        </p:nvSpPr>
        <p:spPr>
          <a:xfrm>
            <a:off x="1445583" y="6117772"/>
            <a:ext cx="13531560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Logical 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Operators</a:t>
            </a:r>
            <a:endParaRPr lang="en-US" sz="3600" spc="270" dirty="0">
              <a:solidFill>
                <a:srgbClr val="574A43"/>
              </a:solidFill>
              <a:latin typeface="Prompt Light" panose="00000400000000000000" charset="-34"/>
              <a:cs typeface="Prompt Light" panose="00000400000000000000" charset="-34"/>
            </a:endParaRPr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id="{4F6EDEDD-04D8-48B8-9267-1E31653C061A}"/>
              </a:ext>
            </a:extLst>
          </p:cNvPr>
          <p:cNvGrpSpPr/>
          <p:nvPr/>
        </p:nvGrpSpPr>
        <p:grpSpPr>
          <a:xfrm>
            <a:off x="2252015" y="7151299"/>
            <a:ext cx="5568875" cy="1156613"/>
            <a:chOff x="0" y="0"/>
            <a:chExt cx="1475933" cy="130414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60F1628-70C6-4086-A1C6-B7DC1D16E3C9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27" name="TextBox 15">
            <a:extLst>
              <a:ext uri="{FF2B5EF4-FFF2-40B4-BE49-F238E27FC236}">
                <a16:creationId xmlns:a16="http://schemas.microsoft.com/office/drawing/2014/main" id="{A4C3BBD4-3621-4137-B0F1-8E4D80BA6DCB}"/>
              </a:ext>
            </a:extLst>
          </p:cNvPr>
          <p:cNvSpPr txBox="1"/>
          <p:nvPr/>
        </p:nvSpPr>
        <p:spPr>
          <a:xfrm>
            <a:off x="1835727" y="7493778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&amp;&amp;  ||  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B2D5A-B580-40FA-BB4C-713EFB6C85F8}"/>
              </a:ext>
            </a:extLst>
          </p:cNvPr>
          <p:cNvSpPr txBox="1"/>
          <p:nvPr/>
        </p:nvSpPr>
        <p:spPr>
          <a:xfrm>
            <a:off x="12475477" y="7720182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A9DBD051-AC8E-4D0F-9F28-CE9BB269D2AE}"/>
              </a:ext>
            </a:extLst>
          </p:cNvPr>
          <p:cNvSpPr txBox="1"/>
          <p:nvPr/>
        </p:nvSpPr>
        <p:spPr>
          <a:xfrm>
            <a:off x="9446675" y="6117772"/>
            <a:ext cx="6527706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Relational 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Operators</a:t>
            </a:r>
            <a:endParaRPr lang="en-US" sz="3600" spc="270" dirty="0">
              <a:solidFill>
                <a:srgbClr val="574A43"/>
              </a:solidFill>
              <a:latin typeface="Prompt Light" panose="00000400000000000000" charset="-34"/>
              <a:cs typeface="Prompt Light" panose="00000400000000000000" charset="-34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F0D5EC24-A760-43B2-8936-6B7AF1B03C4F}"/>
              </a:ext>
            </a:extLst>
          </p:cNvPr>
          <p:cNvGrpSpPr/>
          <p:nvPr/>
        </p:nvGrpSpPr>
        <p:grpSpPr>
          <a:xfrm>
            <a:off x="10253107" y="7151299"/>
            <a:ext cx="5568875" cy="1156613"/>
            <a:chOff x="0" y="0"/>
            <a:chExt cx="1475933" cy="130414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01E5BB3-AA53-43EB-B4F5-F308E1314E4B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08E985E7-8538-49AE-A3D5-A2A4973838FE}"/>
              </a:ext>
            </a:extLst>
          </p:cNvPr>
          <p:cNvSpPr txBox="1"/>
          <p:nvPr/>
        </p:nvSpPr>
        <p:spPr>
          <a:xfrm>
            <a:off x="10100706" y="7493778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==  !=  &lt;  &gt;  &gt;=  &lt;=</a:t>
            </a:r>
          </a:p>
        </p:txBody>
      </p:sp>
      <p:pic>
        <p:nvPicPr>
          <p:cNvPr id="12" name="Picture 11" descr="Cookie Pusheen">
            <a:extLst>
              <a:ext uri="{FF2B5EF4-FFF2-40B4-BE49-F238E27FC236}">
                <a16:creationId xmlns:a16="http://schemas.microsoft.com/office/drawing/2014/main" id="{3DB92D7B-3944-419D-9ADC-BF290B3A0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63152" y="8055523"/>
            <a:ext cx="1981200" cy="1905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6DBFD9-7C7B-4D75-A813-A13D68E5D853}"/>
              </a:ext>
            </a:extLst>
          </p:cNvPr>
          <p:cNvSpPr txBox="1"/>
          <p:nvPr/>
        </p:nvSpPr>
        <p:spPr>
          <a:xfrm>
            <a:off x="12506689" y="51235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5E549A87-652D-41E7-83F6-31C13C6D5158}"/>
              </a:ext>
            </a:extLst>
          </p:cNvPr>
          <p:cNvSpPr txBox="1"/>
          <p:nvPr/>
        </p:nvSpPr>
        <p:spPr>
          <a:xfrm>
            <a:off x="9477887" y="3521189"/>
            <a:ext cx="13531560" cy="879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Arithmetic 	</a:t>
            </a:r>
            <a:r>
              <a:rPr lang="en-US" sz="3600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Operators</a:t>
            </a:r>
            <a:endParaRPr lang="en-US" sz="3600" spc="270" dirty="0">
              <a:solidFill>
                <a:srgbClr val="574A43"/>
              </a:solidFill>
              <a:latin typeface="Prompt Light" panose="00000400000000000000" charset="-34"/>
              <a:cs typeface="Prompt Light" panose="00000400000000000000" charset="-34"/>
            </a:endParaRPr>
          </a:p>
        </p:txBody>
      </p:sp>
      <p:grpSp>
        <p:nvGrpSpPr>
          <p:cNvPr id="35" name="Group 5">
            <a:extLst>
              <a:ext uri="{FF2B5EF4-FFF2-40B4-BE49-F238E27FC236}">
                <a16:creationId xmlns:a16="http://schemas.microsoft.com/office/drawing/2014/main" id="{A0705982-446D-4B3B-93EF-3E5B0E0FC451}"/>
              </a:ext>
            </a:extLst>
          </p:cNvPr>
          <p:cNvGrpSpPr/>
          <p:nvPr/>
        </p:nvGrpSpPr>
        <p:grpSpPr>
          <a:xfrm>
            <a:off x="10284319" y="4554716"/>
            <a:ext cx="5568875" cy="1156613"/>
            <a:chOff x="0" y="0"/>
            <a:chExt cx="1475933" cy="130414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E2DF65BE-A530-48B0-9B8E-1EE787C7DB8A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37" name="TextBox 15">
            <a:extLst>
              <a:ext uri="{FF2B5EF4-FFF2-40B4-BE49-F238E27FC236}">
                <a16:creationId xmlns:a16="http://schemas.microsoft.com/office/drawing/2014/main" id="{92E84E9A-EBBA-4615-B121-AE8E3D6B0803}"/>
              </a:ext>
            </a:extLst>
          </p:cNvPr>
          <p:cNvSpPr txBox="1"/>
          <p:nvPr/>
        </p:nvSpPr>
        <p:spPr>
          <a:xfrm>
            <a:off x="10131918" y="4892772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+  -  *  /  %</a:t>
            </a:r>
          </a:p>
        </p:txBody>
      </p:sp>
    </p:spTree>
    <p:extLst>
      <p:ext uri="{BB962C8B-B14F-4D97-AF65-F5344CB8AC3E}">
        <p14:creationId xmlns:p14="http://schemas.microsoft.com/office/powerpoint/2010/main" val="2631606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230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4287566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1752600" y="3859564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3</a:t>
            </a:r>
          </a:p>
        </p:txBody>
      </p:sp>
      <p:pic>
        <p:nvPicPr>
          <p:cNvPr id="17" name="Picture 16" descr="Faint Cat">
            <a:extLst>
              <a:ext uri="{FF2B5EF4-FFF2-40B4-BE49-F238E27FC236}">
                <a16:creationId xmlns:a16="http://schemas.microsoft.com/office/drawing/2014/main" id="{46848C1E-1FB8-4436-A60E-54115FE29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43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59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3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545652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-182552" y="4677397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17" name="Picture 16" descr="Eating Cat">
            <a:extLst>
              <a:ext uri="{FF2B5EF4-FFF2-40B4-BE49-F238E27FC236}">
                <a16:creationId xmlns:a16="http://schemas.microsoft.com/office/drawing/2014/main" id="{F1AF8566-1404-4DBD-9AC1-A7DA7262B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588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05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3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4287566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-80409" y="3354424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4, break loop</a:t>
            </a:r>
          </a:p>
        </p:txBody>
      </p:sp>
      <p:pic>
        <p:nvPicPr>
          <p:cNvPr id="17" name="Picture 16" descr="Jump Cat">
            <a:extLst>
              <a:ext uri="{FF2B5EF4-FFF2-40B4-BE49-F238E27FC236}">
                <a16:creationId xmlns:a16="http://schemas.microsoft.com/office/drawing/2014/main" id="{237C6487-7B67-4608-9A4A-FA2C86F2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0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5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5735665" cy="4411185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91799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1" y="2489802"/>
            <a:ext cx="5426202" cy="4010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3BE87"/>
                </a:solidFill>
                <a:latin typeface="Prompt Light"/>
              </a:rPr>
              <a:t>0;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until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is less than 4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for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=1;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&lt;4;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(“%d\n”,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188147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3</a:t>
            </a:r>
          </a:p>
          <a:p>
            <a:pPr>
              <a:lnSpc>
                <a:spcPts val="6240"/>
              </a:lnSpc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B41DE86-3AE0-47C0-A958-65C0641F1C2E}"/>
              </a:ext>
            </a:extLst>
          </p:cNvPr>
          <p:cNvSpPr/>
          <p:nvPr/>
        </p:nvSpPr>
        <p:spPr>
          <a:xfrm>
            <a:off x="3249039" y="641291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73764BE-9EFA-4B84-BDCE-09799DFDA75E}"/>
              </a:ext>
            </a:extLst>
          </p:cNvPr>
          <p:cNvSpPr txBox="1"/>
          <p:nvPr/>
        </p:nvSpPr>
        <p:spPr>
          <a:xfrm>
            <a:off x="1922940" y="5984912"/>
            <a:ext cx="4122627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End</a:t>
            </a:r>
          </a:p>
        </p:txBody>
      </p:sp>
      <p:pic>
        <p:nvPicPr>
          <p:cNvPr id="17" name="Picture 16" descr="Hurt Cat">
            <a:extLst>
              <a:ext uri="{FF2B5EF4-FFF2-40B4-BE49-F238E27FC236}">
                <a16:creationId xmlns:a16="http://schemas.microsoft.com/office/drawing/2014/main" id="{CE19C92F-42F2-4329-B48B-56DC9A6B2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61" y="8389241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05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1963400" cy="3826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C programming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allows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to use </a:t>
            </a: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loop inside loop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.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All loop types 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can be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mixed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in a nested loop</a:t>
            </a:r>
          </a:p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for in while, for in for, do…while in for</a:t>
            </a:r>
          </a:p>
          <a:p>
            <a:pPr marL="388620" lvl="1">
              <a:lnSpc>
                <a:spcPts val="7704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and many other possibilities.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37160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dirty="0">
                <a:solidFill>
                  <a:srgbClr val="574A43"/>
                </a:solidFill>
                <a:latin typeface="Prompt Light Bold"/>
              </a:rPr>
              <a:t>Nested Loop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8" name="Picture 7" descr="Playful Cat">
            <a:extLst>
              <a:ext uri="{FF2B5EF4-FFF2-40B4-BE49-F238E27FC236}">
                <a16:creationId xmlns:a16="http://schemas.microsoft.com/office/drawing/2014/main" id="{6815C129-B38A-43D2-AA57-B36BEFF1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587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191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01228D2F-B006-481B-988E-026184B415C5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3A6FA375-5628-4E85-916A-A3841651815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20" name="TextBox 13">
            <a:extLst>
              <a:ext uri="{FF2B5EF4-FFF2-40B4-BE49-F238E27FC236}">
                <a16:creationId xmlns:a16="http://schemas.microsoft.com/office/drawing/2014/main" id="{EDA933FA-0994-4232-8F4A-72E75AB3E7DC}"/>
              </a:ext>
            </a:extLst>
          </p:cNvPr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6" name="Picture 15" descr="Hide Cat">
            <a:extLst>
              <a:ext uri="{FF2B5EF4-FFF2-40B4-BE49-F238E27FC236}">
                <a16:creationId xmlns:a16="http://schemas.microsoft.com/office/drawing/2014/main" id="{4111B4FB-4FE2-4FCF-B75F-DB70F586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352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01228D2F-B006-481B-988E-026184B415C5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3A6FA375-5628-4E85-916A-A3841651815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256711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682532" y="2071204"/>
            <a:ext cx="5588367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Declare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and j = 0</a:t>
            </a:r>
          </a:p>
        </p:txBody>
      </p:sp>
      <p:pic>
        <p:nvPicPr>
          <p:cNvPr id="20" name="Picture 19" descr="Lay Cat">
            <a:extLst>
              <a:ext uri="{FF2B5EF4-FFF2-40B4-BE49-F238E27FC236}">
                <a16:creationId xmlns:a16="http://schemas.microsoft.com/office/drawing/2014/main" id="{9C940728-F6A3-4C97-BBFD-C9D02D74F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969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17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4481E08A-02C5-4D50-B548-05FA1F6F2389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6D160C9B-F804-4362-B095-93303DCB249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422827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81518" y="4020785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j = 0</a:t>
            </a:r>
          </a:p>
        </p:txBody>
      </p:sp>
      <p:pic>
        <p:nvPicPr>
          <p:cNvPr id="20" name="Picture 19" descr="Oops Cat">
            <a:extLst>
              <a:ext uri="{FF2B5EF4-FFF2-40B4-BE49-F238E27FC236}">
                <a16:creationId xmlns:a16="http://schemas.microsoft.com/office/drawing/2014/main" id="{54E3BFCC-C4C1-48D7-A820-8E000868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033" y="8304384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8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0A399C1B-FF35-4644-8688-8D4281942663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BC6CA4A1-9EB5-4F3C-A1E4-94552717AFEE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185345" y="4969101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Set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0</a:t>
            </a:r>
          </a:p>
        </p:txBody>
      </p:sp>
      <p:pic>
        <p:nvPicPr>
          <p:cNvPr id="20" name="Picture 19" descr="Scared Cat">
            <a:extLst>
              <a:ext uri="{FF2B5EF4-FFF2-40B4-BE49-F238E27FC236}">
                <a16:creationId xmlns:a16="http://schemas.microsoft.com/office/drawing/2014/main" id="{3DFF6D7A-F536-4AF1-B971-2E8E672A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28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BC5EB67F-14E2-4779-A464-DD357DD8BC90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7E1BFEBA-31AA-4DED-B1CD-2D5C5BCA4B8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658359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-179211" y="6028979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20" name="Picture 19" descr="Lick Paw Cat">
            <a:extLst>
              <a:ext uri="{FF2B5EF4-FFF2-40B4-BE49-F238E27FC236}">
                <a16:creationId xmlns:a16="http://schemas.microsoft.com/office/drawing/2014/main" id="{DF2C1FCE-38BA-4BCA-AD85-226E4396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3489969"/>
            <a:ext cx="12344400" cy="3841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b="1" spc="270" dirty="0">
                <a:solidFill>
                  <a:srgbClr val="D8A251"/>
                </a:solidFill>
                <a:latin typeface="Prompt Light Bold"/>
              </a:rPr>
              <a:t>Operators</a:t>
            </a:r>
            <a:r>
              <a:rPr lang="en-US" sz="3600" spc="270" dirty="0">
                <a:solidFill>
                  <a:srgbClr val="D8A251"/>
                </a:solidFill>
                <a:latin typeface="Prompt Light Bold"/>
              </a:rPr>
              <a:t> 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that used to assign value </a:t>
            </a:r>
          </a:p>
          <a:p>
            <a:pPr marL="388620" lvl="1">
              <a:lnSpc>
                <a:spcPts val="7704"/>
              </a:lnSpc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To variable.</a:t>
            </a:r>
          </a:p>
          <a:p>
            <a:pPr marL="960120" lvl="1" indent="-571500">
              <a:lnSpc>
                <a:spcPts val="7704"/>
              </a:lnSpc>
              <a:buFont typeface="Arial" panose="020B0604020202020204" pitchFamily="34" charset="0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The value	of two side must be the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same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 data-type.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813B01E-7CA5-4D2F-AAEF-66E923EC0E17}"/>
              </a:ext>
            </a:extLst>
          </p:cNvPr>
          <p:cNvSpPr txBox="1"/>
          <p:nvPr/>
        </p:nvSpPr>
        <p:spPr>
          <a:xfrm>
            <a:off x="1828800" y="1548663"/>
            <a:ext cx="11353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Assignment Operators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FAAC2014-61EB-47A4-8E31-E4BBF4E899D3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B9D388DE-18DD-43E7-B66F-439BC2626B7B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044E51-0A37-4889-BC39-E4FC6FADFF78}"/>
              </a:ext>
            </a:extLst>
          </p:cNvPr>
          <p:cNvSpPr txBox="1"/>
          <p:nvPr/>
        </p:nvSpPr>
        <p:spPr>
          <a:xfrm>
            <a:off x="8700011" y="83690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/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BAD4DA93-54B6-4D62-B85D-CAED7F45E5CA}"/>
              </a:ext>
            </a:extLst>
          </p:cNvPr>
          <p:cNvGrpSpPr/>
          <p:nvPr/>
        </p:nvGrpSpPr>
        <p:grpSpPr>
          <a:xfrm>
            <a:off x="6477641" y="7800122"/>
            <a:ext cx="5568875" cy="1156613"/>
            <a:chOff x="0" y="0"/>
            <a:chExt cx="1475933" cy="13041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A37A12D-9BAA-4FD9-9B80-BCFB87DF9679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4" name="TextBox 15">
            <a:extLst>
              <a:ext uri="{FF2B5EF4-FFF2-40B4-BE49-F238E27FC236}">
                <a16:creationId xmlns:a16="http://schemas.microsoft.com/office/drawing/2014/main" id="{71AB6942-FCEE-44F8-9B1C-55F15A78FA0A}"/>
              </a:ext>
            </a:extLst>
          </p:cNvPr>
          <p:cNvSpPr txBox="1"/>
          <p:nvPr/>
        </p:nvSpPr>
        <p:spPr>
          <a:xfrm>
            <a:off x="6325240" y="8138178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=  +=  -=</a:t>
            </a:r>
          </a:p>
        </p:txBody>
      </p:sp>
      <p:pic>
        <p:nvPicPr>
          <p:cNvPr id="17" name="Picture 16" descr="Box Pusheen">
            <a:extLst>
              <a:ext uri="{FF2B5EF4-FFF2-40B4-BE49-F238E27FC236}">
                <a16:creationId xmlns:a16="http://schemas.microsoft.com/office/drawing/2014/main" id="{235897C3-1C2B-4A9A-9207-56D266EF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0" y="8478089"/>
            <a:ext cx="1758705" cy="17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24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7DA05994-D118-42CE-B43B-A20A10E703A8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6E365866-63F8-4C97-BF94-B99633F7D513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7117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79434" y="5225587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</a:t>
            </a:r>
          </a:p>
        </p:txBody>
      </p:sp>
      <p:pic>
        <p:nvPicPr>
          <p:cNvPr id="20" name="Picture 19" descr="Office Chair Cat">
            <a:extLst>
              <a:ext uri="{FF2B5EF4-FFF2-40B4-BE49-F238E27FC236}">
                <a16:creationId xmlns:a16="http://schemas.microsoft.com/office/drawing/2014/main" id="{CCC10D1E-2D1E-4EFD-BD5B-A1A3B390C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838491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86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C1228AE2-5BD0-41E2-8B7E-BDFC718ABC9F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448069D9-B47F-455A-9BCE-E2A7C79CD66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69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658359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-179211" y="6028979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20" name="Picture 19" descr="Blush Cat">
            <a:extLst>
              <a:ext uri="{FF2B5EF4-FFF2-40B4-BE49-F238E27FC236}">
                <a16:creationId xmlns:a16="http://schemas.microsoft.com/office/drawing/2014/main" id="{313769CE-A0A9-4520-9132-F462D3C0A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22124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21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302AAF87-DCC2-41D8-B9B1-F96E28C6340E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219BAA44-AADA-45B9-9169-AA866025184B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3855593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463412" y="5225587"/>
            <a:ext cx="5588367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Break for loop</a:t>
            </a:r>
          </a:p>
        </p:txBody>
      </p:sp>
      <p:pic>
        <p:nvPicPr>
          <p:cNvPr id="21" name="Picture 20" descr="Pose Cat">
            <a:extLst>
              <a:ext uri="{FF2B5EF4-FFF2-40B4-BE49-F238E27FC236}">
                <a16:creationId xmlns:a16="http://schemas.microsoft.com/office/drawing/2014/main" id="{C850CE26-0686-4C35-9B9D-BC3A80F0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18269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453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D7FE3E03-C269-45A6-8F70-6DC6D347D3CE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4BC4263D-AA09-499F-AA7C-D9E7F74F433D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7782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46882" y="7591637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j = 1</a:t>
            </a:r>
          </a:p>
        </p:txBody>
      </p:sp>
      <p:pic>
        <p:nvPicPr>
          <p:cNvPr id="20" name="Picture 19" descr="Warming Cat">
            <a:extLst>
              <a:ext uri="{FF2B5EF4-FFF2-40B4-BE49-F238E27FC236}">
                <a16:creationId xmlns:a16="http://schemas.microsoft.com/office/drawing/2014/main" id="{FBC29258-2AF2-4A4E-AE1E-E46C4F50B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845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37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D1374DC8-CF03-4174-9A20-06D88119396C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3AA5032E-91A4-4E83-8994-7DABFBD39E23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4228272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81518" y="4020785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j = 1</a:t>
            </a:r>
          </a:p>
        </p:txBody>
      </p:sp>
      <p:pic>
        <p:nvPicPr>
          <p:cNvPr id="20" name="Picture 19" descr="Spit Cat">
            <a:extLst>
              <a:ext uri="{FF2B5EF4-FFF2-40B4-BE49-F238E27FC236}">
                <a16:creationId xmlns:a16="http://schemas.microsoft.com/office/drawing/2014/main" id="{55C3D067-37D5-4882-AA68-E37B502FD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4963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4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33C9B783-03C4-425F-89AD-7C9E48A62C11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FF7854D5-F42F-4DC6-BD58-3017A241C0BA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185345" y="4969101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Set </a:t>
            </a: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0</a:t>
            </a:r>
          </a:p>
        </p:txBody>
      </p:sp>
      <p:pic>
        <p:nvPicPr>
          <p:cNvPr id="20" name="Picture 19" descr="Careful Cat">
            <a:extLst>
              <a:ext uri="{FF2B5EF4-FFF2-40B4-BE49-F238E27FC236}">
                <a16:creationId xmlns:a16="http://schemas.microsoft.com/office/drawing/2014/main" id="{F6876FD2-2AAB-49DA-9119-ACE0309B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0" y="843997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498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8E1E0B28-C89D-45CE-8540-6AA0B3FB8B8E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C12852C9-A491-4219-B894-C0B629C28159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230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658359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-179211" y="6028979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20" name="Picture 19" descr="Sleep Cat">
            <a:extLst>
              <a:ext uri="{FF2B5EF4-FFF2-40B4-BE49-F238E27FC236}">
                <a16:creationId xmlns:a16="http://schemas.microsoft.com/office/drawing/2014/main" id="{A69A2CEC-591B-40C7-A56E-858B583A8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425456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88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244D5F8E-0CD2-4110-992E-F603C700FDF1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0F3B3E69-8F1E-473D-B850-B63EFFEFF763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230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79434" y="5225587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1</a:t>
            </a:r>
          </a:p>
        </p:txBody>
      </p:sp>
      <p:pic>
        <p:nvPicPr>
          <p:cNvPr id="20" name="Picture 19" descr="Question Cat">
            <a:extLst>
              <a:ext uri="{FF2B5EF4-FFF2-40B4-BE49-F238E27FC236}">
                <a16:creationId xmlns:a16="http://schemas.microsoft.com/office/drawing/2014/main" id="{3A9BC7BD-45DE-459B-9CBB-AE6FED925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312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582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9376EF37-672A-4E08-9BD2-1FC38DB931DD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176A7AEF-C2E6-4CE2-BDDE-1548CE364CD4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6583590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-179211" y="6028979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Print the number</a:t>
            </a:r>
          </a:p>
        </p:txBody>
      </p:sp>
      <p:pic>
        <p:nvPicPr>
          <p:cNvPr id="20" name="Picture 19" descr="Faint Cat">
            <a:extLst>
              <a:ext uri="{FF2B5EF4-FFF2-40B4-BE49-F238E27FC236}">
                <a16:creationId xmlns:a16="http://schemas.microsoft.com/office/drawing/2014/main" id="{71F61A20-F836-4F4C-8E75-AE9235C9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090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7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564185A1-6C8B-41E4-AF9E-DBCA5F028A7F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5A9DBB91-766B-4C76-81B1-788E0920E292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3855593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5441729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463412" y="5225587"/>
            <a:ext cx="5588367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 err="1">
                <a:solidFill>
                  <a:srgbClr val="574A43"/>
                </a:solidFill>
                <a:latin typeface="Prompt Light"/>
              </a:rPr>
              <a:t>i</a:t>
            </a: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 = 2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Break for loop</a:t>
            </a:r>
          </a:p>
        </p:txBody>
      </p:sp>
      <p:pic>
        <p:nvPicPr>
          <p:cNvPr id="20" name="Picture 19" descr="Eating Cat">
            <a:extLst>
              <a:ext uri="{FF2B5EF4-FFF2-40B4-BE49-F238E27FC236}">
                <a16:creationId xmlns:a16="http://schemas.microsoft.com/office/drawing/2014/main" id="{2BA2DB92-1D52-4922-9AFD-3DE13928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588" y="8278100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3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6"/>
            <a:ext cx="4478073" cy="7042774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08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Prompt Light"/>
              </a:rPr>
              <a:t>Example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7"/>
            <a:ext cx="4432149" cy="2915281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65503" y="2567112"/>
            <a:ext cx="443214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a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10;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b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2;</a:t>
            </a:r>
            <a:endParaRPr lang="th-TH" sz="3000" dirty="0">
              <a:solidFill>
                <a:srgbClr val="FFD39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c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FF8585"/>
                </a:solidFill>
                <a:latin typeface="Prompt Light"/>
              </a:rPr>
              <a:t>=</a:t>
            </a:r>
            <a:r>
              <a:rPr lang="en-US" sz="3000" dirty="0">
                <a:solidFill>
                  <a:srgbClr val="FFD392"/>
                </a:solidFill>
                <a:latin typeface="Prompt Light"/>
              </a:rPr>
              <a:t> 7;</a:t>
            </a: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//a value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(“a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n”,a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b+a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value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(“x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n”,b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+=a);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//c-b value </a:t>
            </a: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(“y = %d\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n”,c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-=b);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EDE8DF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F6F1E8"/>
              </a:solidFill>
              <a:latin typeface="Prompt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1745010" cy="230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a = 10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x = 12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y = 5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76954" y="4228272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CCD74-382A-4257-B416-D019E05DC816}"/>
              </a:ext>
            </a:extLst>
          </p:cNvPr>
          <p:cNvSpPr txBox="1"/>
          <p:nvPr/>
        </p:nvSpPr>
        <p:spPr>
          <a:xfrm>
            <a:off x="9821880" y="6046230"/>
            <a:ext cx="6126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b += a </a:t>
            </a:r>
            <a:r>
              <a:rPr lang="en-US" sz="300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is equivalent to </a:t>
            </a:r>
            <a:r>
              <a:rPr lang="en-US" sz="3000" b="1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b = b + a</a:t>
            </a:r>
            <a:endParaRPr lang="th-TH" sz="3000" b="1" dirty="0">
              <a:solidFill>
                <a:srgbClr val="D8A251"/>
              </a:solidFill>
              <a:latin typeface="Prompt Light Bold" panose="020B0604020202020204" charset="-34"/>
              <a:cs typeface="Prompt Light Bold" panose="020B060402020202020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A9C64-18CA-4905-A41B-64ADC0CD7DAF}"/>
              </a:ext>
            </a:extLst>
          </p:cNvPr>
          <p:cNvSpPr txBox="1"/>
          <p:nvPr/>
        </p:nvSpPr>
        <p:spPr>
          <a:xfrm>
            <a:off x="9789417" y="7089708"/>
            <a:ext cx="6037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c -= b</a:t>
            </a:r>
            <a:r>
              <a:rPr lang="en-US" sz="300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is equivalent to </a:t>
            </a:r>
            <a:r>
              <a:rPr lang="en-US" sz="3000" b="1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c = c - b</a:t>
            </a:r>
            <a:endParaRPr lang="th-TH" sz="3000" b="1" dirty="0">
              <a:solidFill>
                <a:srgbClr val="D8A251"/>
              </a:solidFill>
              <a:latin typeface="Prompt Light Bold" panose="020B0604020202020204" charset="-34"/>
              <a:cs typeface="Prompt Light Bold" panose="020B0604020202020204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2CCC1A-5E45-4707-A23F-71D105A07872}"/>
              </a:ext>
            </a:extLst>
          </p:cNvPr>
          <p:cNvSpPr/>
          <p:nvPr/>
        </p:nvSpPr>
        <p:spPr>
          <a:xfrm rot="10800000">
            <a:off x="8842575" y="6093973"/>
            <a:ext cx="925674" cy="458511"/>
          </a:xfrm>
          <a:prstGeom prst="rightArrow">
            <a:avLst/>
          </a:prstGeom>
          <a:solidFill>
            <a:srgbClr val="D8A251"/>
          </a:solidFill>
          <a:ln>
            <a:solidFill>
              <a:srgbClr val="D8A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E46CDE-244D-4EB4-9427-30E16AFF35BD}"/>
              </a:ext>
            </a:extLst>
          </p:cNvPr>
          <p:cNvSpPr/>
          <p:nvPr/>
        </p:nvSpPr>
        <p:spPr>
          <a:xfrm rot="10800000">
            <a:off x="8842575" y="7185194"/>
            <a:ext cx="925674" cy="458511"/>
          </a:xfrm>
          <a:prstGeom prst="rightArrow">
            <a:avLst/>
          </a:prstGeom>
          <a:solidFill>
            <a:srgbClr val="D8A251"/>
          </a:solidFill>
          <a:ln>
            <a:solidFill>
              <a:srgbClr val="D8A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pic>
        <p:nvPicPr>
          <p:cNvPr id="19" name="Picture 18" descr="Laptop Pusheen">
            <a:extLst>
              <a:ext uri="{FF2B5EF4-FFF2-40B4-BE49-F238E27FC236}">
                <a16:creationId xmlns:a16="http://schemas.microsoft.com/office/drawing/2014/main" id="{A7647854-15A5-4983-A5BC-3E8E8D6F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235" y="8572134"/>
            <a:ext cx="1758705" cy="17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A942D6A7-78CE-449D-8584-5FEA95AC5454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2E3BCD7A-1EB6-437F-A2D6-3C68B838D82E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3941707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7782084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746882" y="7591637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j = 2</a:t>
            </a:r>
          </a:p>
        </p:txBody>
      </p:sp>
      <p:pic>
        <p:nvPicPr>
          <p:cNvPr id="20" name="Picture 19" descr="Hurt Cat">
            <a:extLst>
              <a:ext uri="{FF2B5EF4-FFF2-40B4-BE49-F238E27FC236}">
                <a16:creationId xmlns:a16="http://schemas.microsoft.com/office/drawing/2014/main" id="{B3E935D8-3297-4F80-965E-406FB20F7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61" y="8389241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012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>
            <a:extLst>
              <a:ext uri="{FF2B5EF4-FFF2-40B4-BE49-F238E27FC236}">
                <a16:creationId xmlns:a16="http://schemas.microsoft.com/office/drawing/2014/main" id="{43FB05F3-72D6-4D15-BF0F-568A7E46AB35}"/>
              </a:ext>
            </a:extLst>
          </p:cNvPr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12286478-5FE2-4DE7-AF05-C9076342E439}"/>
                </a:ext>
              </a:extLst>
            </p:cNvPr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79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4308029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4238663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-234727" y="2980743"/>
            <a:ext cx="5588367" cy="132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j = 2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Break while loop</a:t>
            </a:r>
          </a:p>
        </p:txBody>
      </p:sp>
      <p:pic>
        <p:nvPicPr>
          <p:cNvPr id="20" name="Picture 19" descr="Playful Cat">
            <a:extLst>
              <a:ext uri="{FF2B5EF4-FFF2-40B4-BE49-F238E27FC236}">
                <a16:creationId xmlns:a16="http://schemas.microsoft.com/office/drawing/2014/main" id="{08BF314C-9FAA-48D4-8007-AB098B05D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587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35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873" y="2408715"/>
            <a:ext cx="6268753" cy="6861088"/>
            <a:chOff x="0" y="0"/>
            <a:chExt cx="1491226" cy="2345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1226" cy="2345287"/>
            </a:xfrm>
            <a:custGeom>
              <a:avLst/>
              <a:gdLst/>
              <a:ahLst/>
              <a:cxnLst/>
              <a:rect l="l" t="t" r="r" b="b"/>
              <a:pathLst>
                <a:path w="1491226" h="2345287">
                  <a:moveTo>
                    <a:pt x="0" y="0"/>
                  </a:moveTo>
                  <a:lnTo>
                    <a:pt x="1491226" y="0"/>
                  </a:lnTo>
                  <a:lnTo>
                    <a:pt x="1491226" y="2345287"/>
                  </a:lnTo>
                  <a:lnTo>
                    <a:pt x="0" y="2345287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80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9417" y="4886801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82167" y="1756638"/>
            <a:ext cx="528218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400" spc="270" dirty="0">
                <a:solidFill>
                  <a:srgbClr val="574A43"/>
                </a:solidFill>
                <a:latin typeface="Prompt Light"/>
              </a:rPr>
              <a:t>Example</a:t>
            </a:r>
            <a:r>
              <a:rPr lang="en-US" sz="4296" dirty="0">
                <a:solidFill>
                  <a:srgbClr val="2E1E15"/>
                </a:solidFill>
                <a:latin typeface="Prompt Light"/>
              </a:rPr>
              <a:t> Code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12669" y="2408716"/>
            <a:ext cx="4432149" cy="4030184"/>
            <a:chOff x="0" y="0"/>
            <a:chExt cx="1475933" cy="1304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912669" y="1756638"/>
            <a:ext cx="4593318" cy="6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55"/>
              </a:lnSpc>
            </a:pPr>
            <a:r>
              <a:rPr lang="en-US" sz="4296" dirty="0">
                <a:solidFill>
                  <a:srgbClr val="2E1E15"/>
                </a:solidFill>
                <a:latin typeface="Questrial"/>
              </a:rPr>
              <a:t>Output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8140" y="2489802"/>
            <a:ext cx="6392259" cy="6319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int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i,j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= 0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endParaRPr lang="en-US" sz="3000" dirty="0">
              <a:solidFill>
                <a:srgbClr val="B28672"/>
              </a:solidFill>
              <a:latin typeface="Prompt Light"/>
            </a:endParaRP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28672"/>
                </a:solidFill>
                <a:latin typeface="Prompt Light"/>
              </a:rPr>
              <a:t>//print </a:t>
            </a:r>
            <a:r>
              <a:rPr lang="en-US" sz="3000" dirty="0" err="1">
                <a:solidFill>
                  <a:srgbClr val="B28672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B28672"/>
                </a:solidFill>
                <a:latin typeface="Prompt Light"/>
              </a:rPr>
              <a:t> and j in a nested loop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While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(j &lt; 2)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for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=0;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&lt;2;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++)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 {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  </a:t>
            </a:r>
            <a:r>
              <a:rPr lang="en-US" sz="3000" dirty="0" err="1">
                <a:solidFill>
                  <a:srgbClr val="BEFF9F"/>
                </a:solidFill>
                <a:latin typeface="Prompt Light"/>
              </a:rPr>
              <a:t>printf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(“j = %d, I = %d\n”,j+1,i);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BEFF9F"/>
                </a:solidFill>
                <a:latin typeface="Prompt Light"/>
              </a:rPr>
              <a:t>  </a:t>
            </a:r>
            <a:r>
              <a:rPr lang="en-US" sz="3000" dirty="0" err="1">
                <a:solidFill>
                  <a:srgbClr val="EDE8DF"/>
                </a:solidFill>
                <a:latin typeface="Prompt Light"/>
              </a:rPr>
              <a:t>j++</a:t>
            </a:r>
            <a:r>
              <a:rPr lang="en-US" sz="3000" dirty="0">
                <a:solidFill>
                  <a:srgbClr val="EDE8DF"/>
                </a:solidFill>
                <a:latin typeface="Prompt Light"/>
              </a:rPr>
              <a:t>;</a:t>
            </a:r>
          </a:p>
          <a:p>
            <a:pPr>
              <a:lnSpc>
                <a:spcPts val="4500"/>
              </a:lnSpc>
              <a:spcBef>
                <a:spcPct val="0"/>
              </a:spcBef>
            </a:pPr>
            <a:r>
              <a:rPr lang="en-US" sz="3000" dirty="0">
                <a:solidFill>
                  <a:srgbClr val="EDE8DF"/>
                </a:solidFill>
                <a:latin typeface="Prompt Light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84853" y="2567112"/>
            <a:ext cx="3157859" cy="3097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1,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0</a:t>
            </a:r>
          </a:p>
          <a:p>
            <a:pPr>
              <a:lnSpc>
                <a:spcPts val="6240"/>
              </a:lnSpc>
            </a:pPr>
            <a:r>
              <a:rPr lang="en-US" sz="3000" dirty="0">
                <a:solidFill>
                  <a:srgbClr val="F6F1E8"/>
                </a:solidFill>
                <a:latin typeface="Prompt Light"/>
              </a:rPr>
              <a:t>j = 2, </a:t>
            </a:r>
            <a:r>
              <a:rPr lang="en-US" sz="3000" dirty="0" err="1">
                <a:solidFill>
                  <a:srgbClr val="F6F1E8"/>
                </a:solidFill>
                <a:latin typeface="Prompt Light"/>
              </a:rPr>
              <a:t>i</a:t>
            </a:r>
            <a:r>
              <a:rPr lang="en-US" sz="3000" dirty="0">
                <a:solidFill>
                  <a:srgbClr val="F6F1E8"/>
                </a:solidFill>
                <a:latin typeface="Prompt Light"/>
              </a:rPr>
              <a:t> = 1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47028" y="4308029"/>
            <a:ext cx="3157859" cy="29368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350090" y="4228272"/>
            <a:ext cx="3157859" cy="293680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06F77E-2E4E-4373-B9E7-8FDD0AFE31CA}"/>
              </a:ext>
            </a:extLst>
          </p:cNvPr>
          <p:cNvSpPr/>
          <p:nvPr/>
        </p:nvSpPr>
        <p:spPr>
          <a:xfrm>
            <a:off x="3249039" y="8819231"/>
            <a:ext cx="838200" cy="415183"/>
          </a:xfrm>
          <a:prstGeom prst="rightArrow">
            <a:avLst/>
          </a:prstGeom>
          <a:solidFill>
            <a:srgbClr val="FF858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CDE0ADC-15FE-49E3-AE5D-591FDDCA04FA}"/>
              </a:ext>
            </a:extLst>
          </p:cNvPr>
          <p:cNvSpPr txBox="1"/>
          <p:nvPr/>
        </p:nvSpPr>
        <p:spPr>
          <a:xfrm>
            <a:off x="1804222" y="8635014"/>
            <a:ext cx="5588367" cy="634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/>
              </a:rPr>
              <a:t>End</a:t>
            </a:r>
          </a:p>
        </p:txBody>
      </p:sp>
      <p:pic>
        <p:nvPicPr>
          <p:cNvPr id="18" name="Picture 17" descr="Playful Cat">
            <a:extLst>
              <a:ext uri="{FF2B5EF4-FFF2-40B4-BE49-F238E27FC236}">
                <a16:creationId xmlns:a16="http://schemas.microsoft.com/office/drawing/2014/main" id="{C22F1534-7A82-40F8-9079-2F98923F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587" y="8398312"/>
            <a:ext cx="1888688" cy="18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6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716507"/>
            <a:ext cx="14706600" cy="6440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Write a program that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ask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the user how many times they want to </a:t>
            </a:r>
            <a:r>
              <a:rPr lang="en-US" sz="3000" b="1" spc="270" dirty="0">
                <a:solidFill>
                  <a:srgbClr val="574A43"/>
                </a:solidFill>
                <a:latin typeface="Prompt Light Bold" panose="020B0604020202020204" charset="-34"/>
                <a:cs typeface="Prompt Light Bold" panose="020B0604020202020204" charset="-34"/>
              </a:rPr>
              <a:t>add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 a number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then calculate the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results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. Users can also enter a number as a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decimal.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When users enter </a:t>
            </a:r>
            <a:r>
              <a:rPr lang="en-US" sz="30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-1 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at the count, the program exit.</a:t>
            </a:r>
          </a:p>
          <a:p>
            <a:pPr marL="388620" lvl="1">
              <a:lnSpc>
                <a:spcPct val="150000"/>
              </a:lnSpc>
            </a:pPr>
            <a:endParaRPr lang="en-US" sz="3000" spc="270" dirty="0">
              <a:solidFill>
                <a:srgbClr val="574A43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388620" lvl="1">
              <a:lnSpc>
                <a:spcPct val="150000"/>
              </a:lnSpc>
            </a:pPr>
            <a:r>
              <a:rPr lang="en-US" sz="3000" b="1" spc="270" dirty="0">
                <a:solidFill>
                  <a:srgbClr val="FF8585"/>
                </a:solidFill>
                <a:latin typeface="Prompt Light Bold" panose="020B0604020202020204" charset="-34"/>
                <a:cs typeface="Prompt Light Bold" panose="020B0604020202020204" charset="-34"/>
              </a:rPr>
              <a:t>HINT</a:t>
            </a: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 : Use a for loop </a:t>
            </a:r>
          </a:p>
          <a:p>
            <a:pPr marL="388620" lvl="1">
              <a:lnSpc>
                <a:spcPct val="150000"/>
              </a:lnSpc>
            </a:pPr>
            <a:r>
              <a:rPr lang="en-US" sz="3000" spc="270" dirty="0">
                <a:solidFill>
                  <a:srgbClr val="574A43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inside a while loop. </a:t>
            </a:r>
          </a:p>
          <a:p>
            <a:pPr marL="388620" lvl="1">
              <a:lnSpc>
                <a:spcPct val="150000"/>
              </a:lnSpc>
            </a:pPr>
            <a:endParaRPr lang="en-US" sz="3600" spc="270" dirty="0">
              <a:solidFill>
                <a:srgbClr val="574A43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  <a:p>
            <a:pPr marL="388620" lvl="1">
              <a:lnSpc>
                <a:spcPct val="150000"/>
              </a:lnSpc>
            </a:pPr>
            <a:endParaRPr lang="en-US" sz="3600" spc="270" dirty="0">
              <a:solidFill>
                <a:srgbClr val="7A6F67"/>
              </a:solidFill>
              <a:latin typeface="Prompt Light" panose="00000400000000000000" pitchFamily="2" charset="-34"/>
              <a:cs typeface="Prompt Light" panose="00000400000000000000" pitchFamily="2" charset="-3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16C33FCC-54E3-4441-9FAC-DBE3966E0612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Try This!</a:t>
            </a:r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46032B96-E5D6-4BDE-9A85-825CA3255DD9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5D08AB7F-5FEA-4DD6-8F98-619B594ABD0D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pic>
        <p:nvPicPr>
          <p:cNvPr id="14" name="Picture 13" descr="Love Pusheen">
            <a:extLst>
              <a:ext uri="{FF2B5EF4-FFF2-40B4-BE49-F238E27FC236}">
                <a16:creationId xmlns:a16="http://schemas.microsoft.com/office/drawing/2014/main" id="{4DEE9AC0-24A7-440B-9D31-EA9CCCC1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600" y="8235420"/>
            <a:ext cx="1827702" cy="18277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C91219-8A15-4EE5-9516-8EBCBFC5D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6021311"/>
            <a:ext cx="8320098" cy="38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3489969"/>
            <a:ext cx="14706600" cy="2853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Used in Calculating </a:t>
            </a:r>
            <a:r>
              <a:rPr lang="en-US" sz="3600" b="1" spc="270" dirty="0">
                <a:solidFill>
                  <a:srgbClr val="D8A251"/>
                </a:solidFill>
                <a:latin typeface="Prompt Light Bold" panose="020B0604020202020204" charset="-34"/>
                <a:cs typeface="Prompt Light Bold" panose="020B0604020202020204" charset="-34"/>
              </a:rPr>
              <a:t>Mathematical</a:t>
            </a: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 Expression</a:t>
            </a:r>
          </a:p>
          <a:p>
            <a:pPr marL="777240" lvl="1" indent="-388620">
              <a:lnSpc>
                <a:spcPts val="7704"/>
              </a:lnSpc>
              <a:buFont typeface="Arial"/>
              <a:buChar char="•"/>
            </a:pPr>
            <a:r>
              <a:rPr lang="en-US" sz="3600" spc="270" dirty="0">
                <a:solidFill>
                  <a:srgbClr val="574A43"/>
                </a:solidFill>
                <a:latin typeface="Prompt Light"/>
              </a:rPr>
              <a:t>Include Addition, Subtraction, Multiplication, Division and Modulo. </a:t>
            </a:r>
            <a:endParaRPr lang="en-US" sz="3600" b="1" spc="270" dirty="0">
              <a:solidFill>
                <a:srgbClr val="D8A251"/>
              </a:solidFill>
              <a:latin typeface="Prompt Ligh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2271" y="9730771"/>
            <a:ext cx="115440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dirty="0">
                <a:solidFill>
                  <a:srgbClr val="574A43"/>
                </a:solidFill>
                <a:latin typeface="Prompt Light Bold"/>
              </a:rPr>
              <a:t>09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63252" y="4973490"/>
            <a:ext cx="64926" cy="43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estrial"/>
              </a:rPr>
              <a:t> 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98028853-D0E0-4F63-BB28-A2FE6DFF44F7}"/>
              </a:ext>
            </a:extLst>
          </p:cNvPr>
          <p:cNvSpPr txBox="1"/>
          <p:nvPr/>
        </p:nvSpPr>
        <p:spPr>
          <a:xfrm>
            <a:off x="1828800" y="1548663"/>
            <a:ext cx="1060307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>
                <a:solidFill>
                  <a:srgbClr val="574A43"/>
                </a:solidFill>
                <a:latin typeface="Prompt Light Bold"/>
              </a:rPr>
              <a:t>Arithmetic Operators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9270D9F4-3385-42BC-A7CA-4D8E2EF91885}"/>
              </a:ext>
            </a:extLst>
          </p:cNvPr>
          <p:cNvGrpSpPr/>
          <p:nvPr/>
        </p:nvGrpSpPr>
        <p:grpSpPr>
          <a:xfrm>
            <a:off x="1489134" y="2614863"/>
            <a:ext cx="9538452" cy="785633"/>
            <a:chOff x="0" y="0"/>
            <a:chExt cx="9194800" cy="812800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D6C65BEA-998D-4E4B-8E8F-DA21CD787FFE}"/>
                </a:ext>
              </a:extLst>
            </p:cNvPr>
            <p:cNvSpPr/>
            <p:nvPr/>
          </p:nvSpPr>
          <p:spPr>
            <a:xfrm>
              <a:off x="460415" y="304800"/>
              <a:ext cx="9877286" cy="203200"/>
            </a:xfrm>
            <a:custGeom>
              <a:avLst/>
              <a:gdLst/>
              <a:ahLst/>
              <a:cxnLst/>
              <a:rect l="l" t="t" r="r" b="b"/>
              <a:pathLst>
                <a:path w="9877286" h="203200">
                  <a:moveTo>
                    <a:pt x="120455" y="0"/>
                  </a:moveTo>
                  <a:cubicBezTo>
                    <a:pt x="186705" y="0"/>
                    <a:pt x="240910" y="45720"/>
                    <a:pt x="240910" y="101600"/>
                  </a:cubicBezTo>
                  <a:cubicBezTo>
                    <a:pt x="240910" y="157480"/>
                    <a:pt x="186705" y="203200"/>
                    <a:pt x="120455" y="203200"/>
                  </a:cubicBezTo>
                  <a:cubicBezTo>
                    <a:pt x="54205" y="203200"/>
                    <a:pt x="0" y="157480"/>
                    <a:pt x="0" y="101600"/>
                  </a:cubicBezTo>
                  <a:cubicBezTo>
                    <a:pt x="0" y="45720"/>
                    <a:pt x="54205" y="0"/>
                    <a:pt x="120455" y="0"/>
                  </a:cubicBezTo>
                  <a:close/>
                  <a:moveTo>
                    <a:pt x="602274" y="0"/>
                  </a:moveTo>
                  <a:cubicBezTo>
                    <a:pt x="668524" y="0"/>
                    <a:pt x="722728" y="45720"/>
                    <a:pt x="722728" y="101600"/>
                  </a:cubicBezTo>
                  <a:cubicBezTo>
                    <a:pt x="722728" y="157480"/>
                    <a:pt x="668524" y="203200"/>
                    <a:pt x="602274" y="203200"/>
                  </a:cubicBezTo>
                  <a:cubicBezTo>
                    <a:pt x="536024" y="203200"/>
                    <a:pt x="481819" y="157480"/>
                    <a:pt x="481819" y="101600"/>
                  </a:cubicBezTo>
                  <a:cubicBezTo>
                    <a:pt x="481819" y="45720"/>
                    <a:pt x="536024" y="0"/>
                    <a:pt x="602274" y="0"/>
                  </a:cubicBezTo>
                  <a:close/>
                  <a:moveTo>
                    <a:pt x="1084093" y="0"/>
                  </a:moveTo>
                  <a:cubicBezTo>
                    <a:pt x="1150343" y="0"/>
                    <a:pt x="1204547" y="45720"/>
                    <a:pt x="1204547" y="101600"/>
                  </a:cubicBezTo>
                  <a:cubicBezTo>
                    <a:pt x="1204547" y="157480"/>
                    <a:pt x="1150343" y="203200"/>
                    <a:pt x="1084093" y="203200"/>
                  </a:cubicBezTo>
                  <a:cubicBezTo>
                    <a:pt x="1017842" y="203200"/>
                    <a:pt x="963638" y="157480"/>
                    <a:pt x="963638" y="101600"/>
                  </a:cubicBezTo>
                  <a:cubicBezTo>
                    <a:pt x="963638" y="45720"/>
                    <a:pt x="1017842" y="0"/>
                    <a:pt x="1084093" y="0"/>
                  </a:cubicBezTo>
                  <a:close/>
                  <a:moveTo>
                    <a:pt x="1565911" y="0"/>
                  </a:moveTo>
                  <a:cubicBezTo>
                    <a:pt x="1632162" y="0"/>
                    <a:pt x="1686366" y="45720"/>
                    <a:pt x="1686366" y="101600"/>
                  </a:cubicBezTo>
                  <a:cubicBezTo>
                    <a:pt x="1686366" y="157480"/>
                    <a:pt x="1632162" y="203200"/>
                    <a:pt x="1565911" y="203200"/>
                  </a:cubicBezTo>
                  <a:cubicBezTo>
                    <a:pt x="1499661" y="203200"/>
                    <a:pt x="1445457" y="157480"/>
                    <a:pt x="1445457" y="101600"/>
                  </a:cubicBezTo>
                  <a:cubicBezTo>
                    <a:pt x="1445457" y="45720"/>
                    <a:pt x="1499661" y="0"/>
                    <a:pt x="1565911" y="0"/>
                  </a:cubicBezTo>
                  <a:close/>
                  <a:moveTo>
                    <a:pt x="2047730" y="0"/>
                  </a:moveTo>
                  <a:cubicBezTo>
                    <a:pt x="2113980" y="0"/>
                    <a:pt x="2168185" y="45720"/>
                    <a:pt x="2168185" y="101600"/>
                  </a:cubicBezTo>
                  <a:cubicBezTo>
                    <a:pt x="2168185" y="157480"/>
                    <a:pt x="2113980" y="203200"/>
                    <a:pt x="2047730" y="203200"/>
                  </a:cubicBezTo>
                  <a:cubicBezTo>
                    <a:pt x="1981480" y="203200"/>
                    <a:pt x="1927275" y="157480"/>
                    <a:pt x="1927275" y="101600"/>
                  </a:cubicBezTo>
                  <a:cubicBezTo>
                    <a:pt x="1927275" y="45720"/>
                    <a:pt x="1981480" y="0"/>
                    <a:pt x="2047730" y="0"/>
                  </a:cubicBezTo>
                  <a:close/>
                  <a:moveTo>
                    <a:pt x="2529549" y="0"/>
                  </a:moveTo>
                  <a:cubicBezTo>
                    <a:pt x="2595799" y="0"/>
                    <a:pt x="2650004" y="45720"/>
                    <a:pt x="2650004" y="101600"/>
                  </a:cubicBezTo>
                  <a:cubicBezTo>
                    <a:pt x="2650004" y="157480"/>
                    <a:pt x="2595799" y="203200"/>
                    <a:pt x="2529549" y="203200"/>
                  </a:cubicBezTo>
                  <a:cubicBezTo>
                    <a:pt x="2463299" y="203200"/>
                    <a:pt x="2409094" y="157480"/>
                    <a:pt x="2409094" y="101600"/>
                  </a:cubicBezTo>
                  <a:cubicBezTo>
                    <a:pt x="2409094" y="45720"/>
                    <a:pt x="2463299" y="0"/>
                    <a:pt x="2529549" y="0"/>
                  </a:cubicBezTo>
                  <a:close/>
                  <a:moveTo>
                    <a:pt x="3011368" y="0"/>
                  </a:moveTo>
                  <a:cubicBezTo>
                    <a:pt x="3077618" y="0"/>
                    <a:pt x="3131823" y="45720"/>
                    <a:pt x="3131823" y="101600"/>
                  </a:cubicBezTo>
                  <a:cubicBezTo>
                    <a:pt x="3131823" y="157480"/>
                    <a:pt x="3077618" y="203200"/>
                    <a:pt x="3011368" y="203200"/>
                  </a:cubicBezTo>
                  <a:cubicBezTo>
                    <a:pt x="2945118" y="203200"/>
                    <a:pt x="2890913" y="157480"/>
                    <a:pt x="2890913" y="101600"/>
                  </a:cubicBezTo>
                  <a:cubicBezTo>
                    <a:pt x="2890913" y="45720"/>
                    <a:pt x="2945118" y="0"/>
                    <a:pt x="3011368" y="0"/>
                  </a:cubicBezTo>
                  <a:close/>
                  <a:moveTo>
                    <a:pt x="3493187" y="0"/>
                  </a:moveTo>
                  <a:cubicBezTo>
                    <a:pt x="3559437" y="0"/>
                    <a:pt x="3613641" y="45720"/>
                    <a:pt x="3613641" y="101600"/>
                  </a:cubicBezTo>
                  <a:cubicBezTo>
                    <a:pt x="3613641" y="157480"/>
                    <a:pt x="3559437" y="203200"/>
                    <a:pt x="3493187" y="203200"/>
                  </a:cubicBezTo>
                  <a:cubicBezTo>
                    <a:pt x="3426936" y="203200"/>
                    <a:pt x="3372732" y="157480"/>
                    <a:pt x="3372732" y="101600"/>
                  </a:cubicBezTo>
                  <a:cubicBezTo>
                    <a:pt x="3372732" y="45720"/>
                    <a:pt x="3426937" y="0"/>
                    <a:pt x="3493187" y="0"/>
                  </a:cubicBezTo>
                  <a:close/>
                  <a:moveTo>
                    <a:pt x="3975006" y="0"/>
                  </a:moveTo>
                  <a:cubicBezTo>
                    <a:pt x="4041256" y="0"/>
                    <a:pt x="4095460" y="45720"/>
                    <a:pt x="4095460" y="101600"/>
                  </a:cubicBezTo>
                  <a:cubicBezTo>
                    <a:pt x="4095460" y="157480"/>
                    <a:pt x="4041256" y="203200"/>
                    <a:pt x="3975006" y="203200"/>
                  </a:cubicBezTo>
                  <a:cubicBezTo>
                    <a:pt x="3908756" y="203200"/>
                    <a:pt x="3854551" y="157480"/>
                    <a:pt x="3854551" y="101600"/>
                  </a:cubicBezTo>
                  <a:cubicBezTo>
                    <a:pt x="3854551" y="45720"/>
                    <a:pt x="3908756" y="0"/>
                    <a:pt x="3975006" y="0"/>
                  </a:cubicBezTo>
                  <a:close/>
                  <a:moveTo>
                    <a:pt x="4456824" y="0"/>
                  </a:moveTo>
                  <a:cubicBezTo>
                    <a:pt x="4523075" y="0"/>
                    <a:pt x="4577279" y="45720"/>
                    <a:pt x="4577279" y="101600"/>
                  </a:cubicBezTo>
                  <a:cubicBezTo>
                    <a:pt x="4577279" y="157480"/>
                    <a:pt x="4523075" y="203200"/>
                    <a:pt x="4456824" y="203200"/>
                  </a:cubicBezTo>
                  <a:cubicBezTo>
                    <a:pt x="4390574" y="203200"/>
                    <a:pt x="4336370" y="157480"/>
                    <a:pt x="4336370" y="101600"/>
                  </a:cubicBezTo>
                  <a:cubicBezTo>
                    <a:pt x="4336370" y="45720"/>
                    <a:pt x="4390575" y="0"/>
                    <a:pt x="4456824" y="0"/>
                  </a:cubicBezTo>
                  <a:close/>
                  <a:moveTo>
                    <a:pt x="4938643" y="0"/>
                  </a:moveTo>
                  <a:cubicBezTo>
                    <a:pt x="5004893" y="0"/>
                    <a:pt x="5059098" y="45720"/>
                    <a:pt x="5059098" y="101600"/>
                  </a:cubicBezTo>
                  <a:cubicBezTo>
                    <a:pt x="5059098" y="157480"/>
                    <a:pt x="5004893" y="203200"/>
                    <a:pt x="4938643" y="203200"/>
                  </a:cubicBezTo>
                  <a:cubicBezTo>
                    <a:pt x="4872393" y="203200"/>
                    <a:pt x="4818188" y="157480"/>
                    <a:pt x="4818188" y="101600"/>
                  </a:cubicBezTo>
                  <a:cubicBezTo>
                    <a:pt x="4818188" y="45720"/>
                    <a:pt x="4872393" y="0"/>
                    <a:pt x="4938643" y="0"/>
                  </a:cubicBezTo>
                  <a:close/>
                  <a:moveTo>
                    <a:pt x="5420462" y="0"/>
                  </a:moveTo>
                  <a:cubicBezTo>
                    <a:pt x="5486712" y="0"/>
                    <a:pt x="5540917" y="45720"/>
                    <a:pt x="5540917" y="101600"/>
                  </a:cubicBezTo>
                  <a:cubicBezTo>
                    <a:pt x="5540917" y="157480"/>
                    <a:pt x="5486712" y="203200"/>
                    <a:pt x="5420462" y="203200"/>
                  </a:cubicBezTo>
                  <a:cubicBezTo>
                    <a:pt x="5354212" y="203200"/>
                    <a:pt x="5300007" y="157480"/>
                    <a:pt x="5300007" y="101600"/>
                  </a:cubicBezTo>
                  <a:cubicBezTo>
                    <a:pt x="5300007" y="45720"/>
                    <a:pt x="5354212" y="0"/>
                    <a:pt x="5420462" y="0"/>
                  </a:cubicBezTo>
                  <a:close/>
                  <a:moveTo>
                    <a:pt x="5902281" y="0"/>
                  </a:moveTo>
                  <a:cubicBezTo>
                    <a:pt x="5968531" y="0"/>
                    <a:pt x="6022735" y="45720"/>
                    <a:pt x="6022735" y="101600"/>
                  </a:cubicBezTo>
                  <a:cubicBezTo>
                    <a:pt x="6022735" y="157480"/>
                    <a:pt x="5968531" y="203200"/>
                    <a:pt x="5902281" y="203200"/>
                  </a:cubicBezTo>
                  <a:cubicBezTo>
                    <a:pt x="5836031" y="203200"/>
                    <a:pt x="5781826" y="157480"/>
                    <a:pt x="5781826" y="101600"/>
                  </a:cubicBezTo>
                  <a:cubicBezTo>
                    <a:pt x="5781826" y="45720"/>
                    <a:pt x="5836031" y="0"/>
                    <a:pt x="5902281" y="0"/>
                  </a:cubicBezTo>
                  <a:close/>
                  <a:moveTo>
                    <a:pt x="6384100" y="0"/>
                  </a:moveTo>
                  <a:cubicBezTo>
                    <a:pt x="6450350" y="0"/>
                    <a:pt x="6504554" y="45720"/>
                    <a:pt x="6504554" y="101600"/>
                  </a:cubicBezTo>
                  <a:cubicBezTo>
                    <a:pt x="6504554" y="157480"/>
                    <a:pt x="6450350" y="203200"/>
                    <a:pt x="6384100" y="203200"/>
                  </a:cubicBezTo>
                  <a:cubicBezTo>
                    <a:pt x="6317850" y="203200"/>
                    <a:pt x="6263645" y="157480"/>
                    <a:pt x="6263645" y="101600"/>
                  </a:cubicBezTo>
                  <a:cubicBezTo>
                    <a:pt x="6263645" y="45720"/>
                    <a:pt x="6317850" y="0"/>
                    <a:pt x="6384100" y="0"/>
                  </a:cubicBezTo>
                  <a:close/>
                  <a:moveTo>
                    <a:pt x="6865918" y="0"/>
                  </a:moveTo>
                  <a:cubicBezTo>
                    <a:pt x="6932169" y="0"/>
                    <a:pt x="6986373" y="45720"/>
                    <a:pt x="6986373" y="101600"/>
                  </a:cubicBezTo>
                  <a:cubicBezTo>
                    <a:pt x="6986373" y="157480"/>
                    <a:pt x="6932169" y="203200"/>
                    <a:pt x="6865918" y="203200"/>
                  </a:cubicBezTo>
                  <a:cubicBezTo>
                    <a:pt x="6799668" y="203200"/>
                    <a:pt x="6745464" y="157480"/>
                    <a:pt x="6745464" y="101600"/>
                  </a:cubicBezTo>
                  <a:cubicBezTo>
                    <a:pt x="6745464" y="45720"/>
                    <a:pt x="6799668" y="0"/>
                    <a:pt x="6865918" y="0"/>
                  </a:cubicBezTo>
                  <a:close/>
                  <a:moveTo>
                    <a:pt x="7347737" y="0"/>
                  </a:moveTo>
                  <a:cubicBezTo>
                    <a:pt x="7413987" y="0"/>
                    <a:pt x="7468192" y="45720"/>
                    <a:pt x="7468192" y="101600"/>
                  </a:cubicBezTo>
                  <a:cubicBezTo>
                    <a:pt x="7468192" y="157480"/>
                    <a:pt x="7413987" y="203200"/>
                    <a:pt x="7347737" y="203200"/>
                  </a:cubicBezTo>
                  <a:cubicBezTo>
                    <a:pt x="7281488" y="203200"/>
                    <a:pt x="7227282" y="157480"/>
                    <a:pt x="7227282" y="101600"/>
                  </a:cubicBezTo>
                  <a:cubicBezTo>
                    <a:pt x="7227282" y="45720"/>
                    <a:pt x="7281487" y="0"/>
                    <a:pt x="7347737" y="0"/>
                  </a:cubicBezTo>
                  <a:close/>
                  <a:moveTo>
                    <a:pt x="7829557" y="0"/>
                  </a:moveTo>
                  <a:cubicBezTo>
                    <a:pt x="7895806" y="0"/>
                    <a:pt x="7950011" y="45720"/>
                    <a:pt x="7950011" y="101600"/>
                  </a:cubicBezTo>
                  <a:cubicBezTo>
                    <a:pt x="7950011" y="157480"/>
                    <a:pt x="7895806" y="203200"/>
                    <a:pt x="7829557" y="203200"/>
                  </a:cubicBezTo>
                  <a:cubicBezTo>
                    <a:pt x="7763306" y="203200"/>
                    <a:pt x="7709102" y="157480"/>
                    <a:pt x="7709102" y="101600"/>
                  </a:cubicBezTo>
                  <a:cubicBezTo>
                    <a:pt x="7709102" y="45720"/>
                    <a:pt x="7763306" y="0"/>
                    <a:pt x="7829557" y="0"/>
                  </a:cubicBezTo>
                  <a:close/>
                  <a:moveTo>
                    <a:pt x="8311375" y="0"/>
                  </a:moveTo>
                  <a:cubicBezTo>
                    <a:pt x="8377625" y="0"/>
                    <a:pt x="8431830" y="45720"/>
                    <a:pt x="8431830" y="101600"/>
                  </a:cubicBezTo>
                  <a:cubicBezTo>
                    <a:pt x="8431830" y="157480"/>
                    <a:pt x="8377625" y="203200"/>
                    <a:pt x="8311375" y="203200"/>
                  </a:cubicBezTo>
                  <a:cubicBezTo>
                    <a:pt x="8245125" y="203200"/>
                    <a:pt x="8190920" y="157480"/>
                    <a:pt x="8190920" y="101600"/>
                  </a:cubicBezTo>
                  <a:cubicBezTo>
                    <a:pt x="8190920" y="45720"/>
                    <a:pt x="8245125" y="0"/>
                    <a:pt x="8311375" y="0"/>
                  </a:cubicBezTo>
                  <a:close/>
                  <a:moveTo>
                    <a:pt x="8793194" y="0"/>
                  </a:moveTo>
                  <a:cubicBezTo>
                    <a:pt x="8859444" y="0"/>
                    <a:pt x="8913648" y="45720"/>
                    <a:pt x="8913648" y="101600"/>
                  </a:cubicBezTo>
                  <a:cubicBezTo>
                    <a:pt x="8913648" y="157480"/>
                    <a:pt x="8859444" y="203200"/>
                    <a:pt x="8793194" y="203200"/>
                  </a:cubicBezTo>
                  <a:cubicBezTo>
                    <a:pt x="8726944" y="203200"/>
                    <a:pt x="8672739" y="157480"/>
                    <a:pt x="8672739" y="101600"/>
                  </a:cubicBezTo>
                  <a:cubicBezTo>
                    <a:pt x="8672739" y="45720"/>
                    <a:pt x="8726944" y="0"/>
                    <a:pt x="8793194" y="0"/>
                  </a:cubicBezTo>
                  <a:close/>
                  <a:moveTo>
                    <a:pt x="9275012" y="0"/>
                  </a:moveTo>
                  <a:cubicBezTo>
                    <a:pt x="9341263" y="0"/>
                    <a:pt x="9395467" y="45720"/>
                    <a:pt x="9395467" y="101600"/>
                  </a:cubicBezTo>
                  <a:cubicBezTo>
                    <a:pt x="9395467" y="157480"/>
                    <a:pt x="9341263" y="203200"/>
                    <a:pt x="9275012" y="203200"/>
                  </a:cubicBezTo>
                  <a:cubicBezTo>
                    <a:pt x="9208762" y="203200"/>
                    <a:pt x="9154558" y="157480"/>
                    <a:pt x="9154558" y="101600"/>
                  </a:cubicBezTo>
                  <a:cubicBezTo>
                    <a:pt x="9154558" y="45720"/>
                    <a:pt x="9208762" y="0"/>
                    <a:pt x="9275012" y="0"/>
                  </a:cubicBezTo>
                  <a:close/>
                  <a:moveTo>
                    <a:pt x="9756832" y="0"/>
                  </a:moveTo>
                  <a:cubicBezTo>
                    <a:pt x="9823081" y="0"/>
                    <a:pt x="9877287" y="45720"/>
                    <a:pt x="9877287" y="101600"/>
                  </a:cubicBezTo>
                  <a:cubicBezTo>
                    <a:pt x="9877287" y="157480"/>
                    <a:pt x="9823081" y="203200"/>
                    <a:pt x="9756832" y="203200"/>
                  </a:cubicBezTo>
                  <a:cubicBezTo>
                    <a:pt x="9690582" y="203200"/>
                    <a:pt x="9636376" y="157480"/>
                    <a:pt x="9636376" y="101600"/>
                  </a:cubicBezTo>
                  <a:cubicBezTo>
                    <a:pt x="9636376" y="45720"/>
                    <a:pt x="9690581" y="0"/>
                    <a:pt x="9756832" y="0"/>
                  </a:cubicBezTo>
                  <a:close/>
                </a:path>
              </a:pathLst>
            </a:custGeom>
            <a:solidFill>
              <a:srgbClr val="B28672"/>
            </a:solidFill>
          </p:spPr>
        </p:sp>
      </p:grpSp>
      <p:grpSp>
        <p:nvGrpSpPr>
          <p:cNvPr id="11" name="Group 5">
            <a:extLst>
              <a:ext uri="{FF2B5EF4-FFF2-40B4-BE49-F238E27FC236}">
                <a16:creationId xmlns:a16="http://schemas.microsoft.com/office/drawing/2014/main" id="{0042154C-08CB-4809-A6C9-17F97EDBCDB4}"/>
              </a:ext>
            </a:extLst>
          </p:cNvPr>
          <p:cNvGrpSpPr/>
          <p:nvPr/>
        </p:nvGrpSpPr>
        <p:grpSpPr>
          <a:xfrm>
            <a:off x="6453827" y="7827476"/>
            <a:ext cx="5568875" cy="1156613"/>
            <a:chOff x="0" y="0"/>
            <a:chExt cx="1475933" cy="130414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89DC89-4C32-4C52-9A5C-D344FC228106}"/>
                </a:ext>
              </a:extLst>
            </p:cNvPr>
            <p:cNvSpPr/>
            <p:nvPr/>
          </p:nvSpPr>
          <p:spPr>
            <a:xfrm>
              <a:off x="0" y="0"/>
              <a:ext cx="1475933" cy="1304141"/>
            </a:xfrm>
            <a:custGeom>
              <a:avLst/>
              <a:gdLst/>
              <a:ahLst/>
              <a:cxnLst/>
              <a:rect l="l" t="t" r="r" b="b"/>
              <a:pathLst>
                <a:path w="1475933" h="1304141">
                  <a:moveTo>
                    <a:pt x="0" y="0"/>
                  </a:moveTo>
                  <a:lnTo>
                    <a:pt x="1475933" y="0"/>
                  </a:lnTo>
                  <a:lnTo>
                    <a:pt x="1475933" y="1304141"/>
                  </a:lnTo>
                  <a:lnTo>
                    <a:pt x="0" y="1304141"/>
                  </a:lnTo>
                  <a:close/>
                </a:path>
              </a:pathLst>
            </a:custGeom>
            <a:solidFill>
              <a:srgbClr val="2E1E15"/>
            </a:solidFill>
          </p:spPr>
        </p:sp>
      </p:grpSp>
      <p:sp>
        <p:nvSpPr>
          <p:cNvPr id="13" name="TextBox 15">
            <a:extLst>
              <a:ext uri="{FF2B5EF4-FFF2-40B4-BE49-F238E27FC236}">
                <a16:creationId xmlns:a16="http://schemas.microsoft.com/office/drawing/2014/main" id="{24363E9F-290C-4D23-993E-CC6509E80BCC}"/>
              </a:ext>
            </a:extLst>
          </p:cNvPr>
          <p:cNvSpPr txBox="1"/>
          <p:nvPr/>
        </p:nvSpPr>
        <p:spPr>
          <a:xfrm>
            <a:off x="6301428" y="8165532"/>
            <a:ext cx="5873675" cy="61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4800" dirty="0">
                <a:solidFill>
                  <a:srgbClr val="B28672"/>
                </a:solidFill>
                <a:latin typeface="Prompt Light"/>
              </a:rPr>
              <a:t>+  -  *  /  %</a:t>
            </a:r>
          </a:p>
        </p:txBody>
      </p:sp>
      <p:pic>
        <p:nvPicPr>
          <p:cNvPr id="14" name="Picture 13" descr="Sleeping Pusheen">
            <a:extLst>
              <a:ext uri="{FF2B5EF4-FFF2-40B4-BE49-F238E27FC236}">
                <a16:creationId xmlns:a16="http://schemas.microsoft.com/office/drawing/2014/main" id="{7245C086-EE9A-4EF6-9166-DABECCFD3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14829">
            <a:off x="16306800" y="8104736"/>
            <a:ext cx="1758705" cy="175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4600</Words>
  <Application>Microsoft Office PowerPoint</Application>
  <PresentationFormat>Custom</PresentationFormat>
  <Paragraphs>1165</Paragraphs>
  <Slides>83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Questrial</vt:lpstr>
      <vt:lpstr>Arial</vt:lpstr>
      <vt:lpstr>Prompt Light Bold</vt:lpstr>
      <vt:lpstr>Calibri</vt:lpstr>
      <vt:lpstr>Questrial Bold</vt:lpstr>
      <vt:lpstr>Prompt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Template-Prefreshy2020_03</dc:title>
  <dc:creator>BIg</dc:creator>
  <cp:lastModifiedBy>ธนดล</cp:lastModifiedBy>
  <cp:revision>84</cp:revision>
  <dcterms:created xsi:type="dcterms:W3CDTF">2006-08-16T00:00:00Z</dcterms:created>
  <dcterms:modified xsi:type="dcterms:W3CDTF">2020-06-30T05:25:20Z</dcterms:modified>
  <dc:identifier>DAD-8RWmmCE</dc:identifier>
</cp:coreProperties>
</file>