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866" r:id="rId5"/>
    <p:sldMasterId id="2147483843" r:id="rId6"/>
  </p:sldMasterIdLst>
  <p:notesMasterIdLst>
    <p:notesMasterId r:id="rId17"/>
  </p:notesMasterIdLst>
  <p:handoutMasterIdLst>
    <p:handoutMasterId r:id="rId18"/>
  </p:handoutMasterIdLst>
  <p:sldIdLst>
    <p:sldId id="256" r:id="rId7"/>
    <p:sldId id="303" r:id="rId8"/>
    <p:sldId id="307" r:id="rId9"/>
    <p:sldId id="314" r:id="rId10"/>
    <p:sldId id="317" r:id="rId11"/>
    <p:sldId id="312" r:id="rId12"/>
    <p:sldId id="315" r:id="rId13"/>
    <p:sldId id="316" r:id="rId14"/>
    <p:sldId id="311" r:id="rId15"/>
    <p:sldId id="293" r:id="rId16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emplates" id="{7DD0B69D-9948-46F3-B07D-8BF81D90CAFD}">
          <p14:sldIdLst>
            <p14:sldId id="256"/>
            <p14:sldId id="303"/>
            <p14:sldId id="307"/>
            <p14:sldId id="314"/>
            <p14:sldId id="317"/>
            <p14:sldId id="312"/>
            <p14:sldId id="315"/>
            <p14:sldId id="316"/>
            <p14:sldId id="311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91"/>
    <a:srgbClr val="10746A"/>
    <a:srgbClr val="1C3D74"/>
    <a:srgbClr val="EC008C"/>
    <a:srgbClr val="2DB8C5"/>
    <a:srgbClr val="73B82B"/>
    <a:srgbClr val="F18500"/>
    <a:srgbClr val="8D3786"/>
    <a:srgbClr val="CDA60C"/>
    <a:srgbClr val="2DB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6408" autoAdjust="0"/>
  </p:normalViewPr>
  <p:slideViewPr>
    <p:cSldViewPr snapToGrid="0" snapToObjects="1">
      <p:cViewPr varScale="1">
        <p:scale>
          <a:sx n="131" d="100"/>
          <a:sy n="131" d="100"/>
        </p:scale>
        <p:origin x="66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0859996977948773"/>
          <c:y val="1.4467262737367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009355875836059E-2"/>
          <c:y val="0.13986788302602043"/>
          <c:w val="0.67931177666812181"/>
          <c:h val="0.760215539922159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9-4D25-9A08-E785591F91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9-4D25-9A08-E785591F91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9-4D25-9A08-E785591F91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9-4D25-9A08-E785591F91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9-4D25-9A08-E785591F91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A9-4D25-9A08-E785591F91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A9-4D25-9A08-E785591F912F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A9-4D25-9A08-E785591F9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77572318967052"/>
          <c:y val="0.1928179891354784"/>
          <c:w val="0.30022436435136202"/>
          <c:h val="0.65283604829086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4416114174553275"/>
          <c:y val="1.4062543327461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31567990058079E-2"/>
          <c:y val="0.11931885404850991"/>
          <c:w val="0.63197913902634784"/>
          <c:h val="0.653089877391493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1-495A-8996-44DF7C239E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1-495A-8996-44DF7C239E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1-495A-8996-44DF7C239E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1-495A-8996-44DF7C239E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1-495A-8996-44DF7C239E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1-495A-8996-44DF7C239E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1-495A-8996-44DF7C239E04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51-495A-8996-44DF7C239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237616"/>
        <c:axId val="774982448"/>
      </c:barChart>
      <c:valAx>
        <c:axId val="774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056497372130657"/>
          <c:y val="0.23026675851480399"/>
          <c:w val="0.24631125718087762"/>
          <c:h val="0.6069796070865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96480437992126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7085530237922"/>
          <c:y val="0.11931885404850991"/>
          <c:w val="0.59848297447332355"/>
          <c:h val="0.8005206631307784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79-46EC-ACD0-05064C0E4F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79-46EC-ACD0-05064C0E4F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79-46EC-ACD0-05064C0E4F1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79-46EC-ACD0-05064C0E4F1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79-46EC-ACD0-05064C0E4F1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79-46EC-ACD0-05064C0E4F1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79-46EC-ACD0-05064C0E4F15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79-46EC-ACD0-05064C0E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853237616"/>
        <c:axId val="774982448"/>
      </c:barChart>
      <c:valAx>
        <c:axId val="7749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396512040726835"/>
          <c:y val="9.6391868962480462E-2"/>
          <c:w val="0.2760348679438433"/>
          <c:h val="0.80923730636217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664FB5-82AF-48A4-80F1-9AEEE0DF4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0742E-D5E1-4FF3-A442-958EA2A78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066F8-4FE9-4315-A56E-3EA256F5907F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2F771-FAFF-4FF6-AE5C-96F43E8CB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B88F3-0CB9-4921-9214-BFA9C4B80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3B9F-E786-4DE9-B054-AF2D3B642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1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F77-CFCE-A445-8E2C-54D16F9EECC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2D00-D33B-6747-961F-9152114F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42D00-D33B-6747-961F-9152114FB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over 1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40104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311276"/>
            <a:ext cx="4186238" cy="2791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9950" y="4176072"/>
            <a:ext cx="4186238" cy="87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9E275-0734-425E-938B-16131D4657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438540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7512" y="1311276"/>
            <a:ext cx="2098675" cy="2773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2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840F-CF0A-4B0C-876C-214741C519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6447286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D51F31A-86D2-8C4F-A1A9-C88372B37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4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9CEF63-09E5-47AB-B122-292E3DA726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6447286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E942392-5A1D-4B43-9FC3-CF83A59FC5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5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5E523E2-4C7B-424A-8715-BA3BD5E8B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3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67513" y="1322601"/>
            <a:ext cx="2098675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67512" y="417795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16A11E-B4A5-4F26-9049-F166D72D62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4305300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4305302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8626" y="2877213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624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A76B9A-C73D-41F4-848B-7B422BD254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0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column text + 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2847" y="1322601"/>
            <a:ext cx="2763341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2847" y="4177950"/>
            <a:ext cx="2763341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B742EC7-0905-4619-9932-945C15BD9F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4721" y="1311275"/>
            <a:ext cx="285455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 marL="457200" indent="0">
              <a:buFont typeface="Arial" panose="020B0604020202020204" pitchFamily="34" charset="0"/>
              <a:buNone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9734A-FE59-489D-8235-3CE5E3DE21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6595" y="1311275"/>
            <a:ext cx="285455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96620" y="1309603"/>
            <a:ext cx="6380681" cy="28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96620" y="4176072"/>
            <a:ext cx="638068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7C490C0-3F42-428E-9663-C0315B61F1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1262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7339" y="1322601"/>
            <a:ext cx="8578850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46159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400" y="250826"/>
            <a:ext cx="8597901" cy="3867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</p:spTree>
    <p:extLst>
      <p:ext uri="{BB962C8B-B14F-4D97-AF65-F5344CB8AC3E}">
        <p14:creationId xmlns:p14="http://schemas.microsoft.com/office/powerpoint/2010/main" val="24365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12000">
              <a:srgbClr val="1C3D74"/>
            </a:gs>
            <a:gs pos="100000">
              <a:srgbClr val="2DB8C5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28032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203484" y="1234649"/>
            <a:ext cx="2219675" cy="1349665"/>
            <a:chOff x="1985262" y="1786188"/>
            <a:chExt cx="3594613" cy="2579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B8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2DB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1"/>
              <a:ext cx="3594613" cy="864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3299430" y="1210655"/>
            <a:ext cx="2156489" cy="1349665"/>
            <a:chOff x="1985262" y="1786188"/>
            <a:chExt cx="3594613" cy="25795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D37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6" cy="10321"/>
            </a:xfrm>
            <a:prstGeom prst="line">
              <a:avLst/>
            </a:prstGeom>
            <a:ln w="28575">
              <a:solidFill>
                <a:srgbClr val="8D37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6395376" y="1210655"/>
            <a:ext cx="2184743" cy="1349665"/>
            <a:chOff x="1985262" y="1786188"/>
            <a:chExt cx="3594613" cy="25795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7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4" cy="10321"/>
            </a:xfrm>
            <a:prstGeom prst="line">
              <a:avLst/>
            </a:prstGeom>
            <a:ln w="28575">
              <a:solidFill>
                <a:srgbClr val="107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1800890" y="2785639"/>
            <a:ext cx="2268189" cy="1349665"/>
            <a:chOff x="1985262" y="1786188"/>
            <a:chExt cx="3594613" cy="25795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1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F1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4949634" y="2785639"/>
            <a:ext cx="2289366" cy="1349665"/>
            <a:chOff x="1985262" y="1786188"/>
            <a:chExt cx="3594613" cy="2579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3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73B8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71937"/>
              <a:ext cx="3407805" cy="10321"/>
            </a:xfrm>
            <a:prstGeom prst="line">
              <a:avLst/>
            </a:prstGeom>
            <a:ln w="28575">
              <a:solidFill>
                <a:srgbClr val="73B8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11096"/>
            <a:ext cx="8672097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476875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8A56A-D03E-7C4E-AE8E-F896E6A5A11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6463332"/>
              </p:ext>
            </p:extLst>
          </p:nvPr>
        </p:nvGraphicFramePr>
        <p:xfrm>
          <a:off x="2925649" y="1218723"/>
          <a:ext cx="4923808" cy="314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1CD518-0B4F-4DDD-8245-74B5057E96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844C2-66A4-7347-BB76-EF1AA2EFEA8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44693725"/>
              </p:ext>
            </p:extLst>
          </p:nvPr>
        </p:nvGraphicFramePr>
        <p:xfrm>
          <a:off x="3380198" y="1259540"/>
          <a:ext cx="5003514" cy="32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6BE319-1C15-41CC-A596-E46D2BF7CC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13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8E69A5-8A32-3B48-8662-8A79DC2E092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68563056"/>
              </p:ext>
            </p:extLst>
          </p:nvPr>
        </p:nvGraphicFramePr>
        <p:xfrm>
          <a:off x="2586555" y="1209354"/>
          <a:ext cx="5804951" cy="30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0285F8-6946-46F6-9325-70AD32F1D6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6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D6674-8208-4117-92B8-8BA50FAB18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6213361"/>
              </p:ext>
            </p:extLst>
          </p:nvPr>
        </p:nvGraphicFramePr>
        <p:xfrm>
          <a:off x="287338" y="168965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AC98B-3184-4158-8DB1-FD0896BAEA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8348035"/>
              </p:ext>
            </p:extLst>
          </p:nvPr>
        </p:nvGraphicFramePr>
        <p:xfrm>
          <a:off x="287338" y="315380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BA65EC-BE67-47F1-855B-E0BFD2EA8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86720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33570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986" y="3228967"/>
            <a:ext cx="4335556" cy="1158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811C00-D549-464E-ADFA-3C1836754071}"/>
              </a:ext>
            </a:extLst>
          </p:cNvPr>
          <p:cNvSpPr txBox="1"/>
          <p:nvPr userDrawn="1"/>
        </p:nvSpPr>
        <p:spPr>
          <a:xfrm>
            <a:off x="3282511" y="1820461"/>
            <a:ext cx="27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3592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986" y="1954745"/>
            <a:ext cx="4335556" cy="11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 flip="none" rotWithShape="1">
          <a:gsLst>
            <a:gs pos="74000">
              <a:srgbClr val="10746A"/>
            </a:gs>
            <a:gs pos="18000">
              <a:srgbClr val="0096E3">
                <a:lumMod val="90000"/>
                <a:lumOff val="1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193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 flip="none" rotWithShape="1">
          <a:gsLst>
            <a:gs pos="0">
              <a:srgbClr val="73B82B">
                <a:lumMod val="88000"/>
                <a:lumOff val="12000"/>
              </a:srgbClr>
            </a:gs>
            <a:gs pos="97312">
              <a:srgbClr val="10746A"/>
            </a:gs>
            <a:gs pos="59000">
              <a:srgbClr val="10746A">
                <a:lumMod val="94000"/>
                <a:lumOff val="6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6607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73B82B">
                <a:lumMod val="88000"/>
                <a:lumOff val="12000"/>
              </a:srgbClr>
            </a:gs>
            <a:gs pos="69000">
              <a:srgbClr val="2DB8C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 flip="none" rotWithShape="1">
          <a:gsLst>
            <a:gs pos="85484">
              <a:srgbClr val="8D3786"/>
            </a:gs>
            <a:gs pos="19000">
              <a:srgbClr val="EC00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0555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flip="none" rotWithShape="1">
          <a:gsLst>
            <a:gs pos="3226">
              <a:srgbClr val="8D3786"/>
            </a:gs>
            <a:gs pos="35000">
              <a:srgbClr val="8D3786"/>
            </a:gs>
            <a:gs pos="100000">
              <a:srgbClr val="F18500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08686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F98BB-2095-434E-97D1-3636B7E75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86720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F98BB-2095-434E-97D1-3636B7E75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4277455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C7A6F9-784D-428C-B9C4-650A70FFC0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0865" y="1311275"/>
            <a:ext cx="4277455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</p:txBody>
      </p:sp>
    </p:spTree>
    <p:extLst>
      <p:ext uri="{BB962C8B-B14F-4D97-AF65-F5344CB8AC3E}">
        <p14:creationId xmlns:p14="http://schemas.microsoft.com/office/powerpoint/2010/main" val="31022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98188" y="373575"/>
            <a:ext cx="2489200" cy="665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670BE8-3C46-EF4F-BC90-6793A5222276}"/>
              </a:ext>
            </a:extLst>
          </p:cNvPr>
          <p:cNvCxnSpPr/>
          <p:nvPr userDrawn="1"/>
        </p:nvCxnSpPr>
        <p:spPr>
          <a:xfrm>
            <a:off x="298188" y="4830791"/>
            <a:ext cx="85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50" r:id="rId2"/>
    <p:sldLayoutId id="2147483765" r:id="rId3"/>
    <p:sldLayoutId id="2147483766" r:id="rId4"/>
    <p:sldLayoutId id="2147483767" r:id="rId5"/>
    <p:sldLayoutId id="2147483768" r:id="rId6"/>
    <p:sldLayoutId id="2147483769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8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2981" userDrawn="1">
          <p15:clr>
            <a:srgbClr val="F26B43"/>
          </p15:clr>
        </p15:guide>
        <p15:guide id="5" pos="5585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  <p15:guide id="8" orient="horz" pos="690" userDrawn="1">
          <p15:clr>
            <a:srgbClr val="F26B43"/>
          </p15:clr>
        </p15:guide>
        <p15:guide id="9" orient="horz" pos="826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  <p15:guide id="12" pos="1474" userDrawn="1">
          <p15:clr>
            <a:srgbClr val="F26B43"/>
          </p15:clr>
        </p15:guide>
        <p15:guide id="13" pos="4263" userDrawn="1">
          <p15:clr>
            <a:srgbClr val="F26B43"/>
          </p15:clr>
        </p15:guide>
        <p15:guide id="14" orient="horz" pos="2822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B30F1-BEAB-1D48-98D9-E0838B9BE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86937"/>
          <a:stretch/>
        </p:blipFill>
        <p:spPr>
          <a:xfrm>
            <a:off x="0" y="4471626"/>
            <a:ext cx="9144000" cy="671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4CA67-DD21-8043-AD24-58925882A10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98188" y="4539884"/>
            <a:ext cx="1760102" cy="470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FACAD1-D0A6-9749-A5C6-07C38D8E6F7D}"/>
              </a:ext>
            </a:extLst>
          </p:cNvPr>
          <p:cNvSpPr txBox="1"/>
          <p:nvPr userDrawn="1"/>
        </p:nvSpPr>
        <p:spPr>
          <a:xfrm>
            <a:off x="7926850" y="4846638"/>
            <a:ext cx="9393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98891B2-5225-5C40-A770-7C3A43B5E5B1}" type="slidenum">
              <a:rPr lang="en-US" sz="900" b="0" i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6">
          <p15:clr>
            <a:srgbClr val="F26B43"/>
          </p15:clr>
        </p15:guide>
        <p15:guide id="2" pos="1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2310.14122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title" idx="4294967295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ts val="750"/>
              </a:spcBef>
              <a:defRPr/>
            </a:pPr>
            <a:r>
              <a:rPr lang="en-US" dirty="0"/>
              <a:t>Search Engine Design – </a:t>
            </a:r>
            <a:br>
              <a:rPr lang="en-US" dirty="0"/>
            </a:br>
            <a:r>
              <a:rPr lang="en-US" dirty="0"/>
              <a:t>Group 27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Karen Kiernan, </a:t>
            </a:r>
            <a:r>
              <a:rPr lang="en-GB" dirty="0" err="1"/>
              <a:t>Dingkai</a:t>
            </a:r>
            <a:r>
              <a:rPr lang="en-GB" dirty="0"/>
              <a:t> Guo, </a:t>
            </a:r>
            <a:r>
              <a:rPr lang="en-GB" dirty="0" err="1"/>
              <a:t>Mengyu</a:t>
            </a:r>
            <a:r>
              <a:rPr lang="en-GB" dirty="0"/>
              <a:t> Li</a:t>
            </a:r>
          </a:p>
          <a:p>
            <a:r>
              <a:rPr lang="en-GB" dirty="0"/>
              <a:t>8 minute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2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B2E0-8BC5-D793-8E47-D8A232196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993775"/>
            <a:ext cx="7886700" cy="993775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809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1C3D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5E50-A24B-4A35-81F6-DC65C5D2D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778441"/>
            <a:ext cx="8672097" cy="3575826"/>
          </a:xfrm>
        </p:spPr>
        <p:txBody>
          <a:bodyPr/>
          <a:lstStyle/>
          <a:p>
            <a:pPr marL="0" indent="0">
              <a:buNone/>
            </a:pPr>
            <a:r>
              <a:rPr lang="en-GB" sz="1200" b="1" dirty="0">
                <a:sym typeface="Calibri"/>
              </a:rPr>
              <a:t>What we did</a:t>
            </a:r>
          </a:p>
          <a:p>
            <a:r>
              <a:rPr lang="en-GB" sz="1200" dirty="0">
                <a:sym typeface="Calibri"/>
              </a:rPr>
              <a:t>Labelled sample of 3k records from Reuters21578 dataset with a 1-5 relevance score using ChatGPT</a:t>
            </a:r>
          </a:p>
          <a:p>
            <a:r>
              <a:rPr lang="en-GB" sz="1200" dirty="0">
                <a:sym typeface="Calibri"/>
              </a:rPr>
              <a:t>Compared BM25 vs BM25F ranking performance to ChatGPT gold standard for 10 queries</a:t>
            </a:r>
          </a:p>
          <a:p>
            <a:pPr marL="0" indent="0">
              <a:buNone/>
            </a:pPr>
            <a:r>
              <a:rPr lang="en-GB" sz="1200" b="1" dirty="0">
                <a:sym typeface="Calibri"/>
              </a:rPr>
              <a:t>Tools used</a:t>
            </a:r>
          </a:p>
          <a:p>
            <a:r>
              <a:rPr lang="en-GB" sz="1200" dirty="0">
                <a:sym typeface="Calibri"/>
              </a:rPr>
              <a:t>NLTK to preprocess (remove </a:t>
            </a:r>
            <a:r>
              <a:rPr lang="en-GB" sz="1200" dirty="0" err="1">
                <a:sym typeface="Calibri"/>
              </a:rPr>
              <a:t>stopwords</a:t>
            </a:r>
            <a:r>
              <a:rPr lang="en-GB" sz="1200" dirty="0">
                <a:sym typeface="Calibri"/>
              </a:rPr>
              <a:t>, tokenise, lowercase)</a:t>
            </a:r>
          </a:p>
          <a:p>
            <a:r>
              <a:rPr lang="en-GB" sz="1200" dirty="0" err="1">
                <a:sym typeface="Calibri"/>
              </a:rPr>
              <a:t>Pyterrier</a:t>
            </a:r>
            <a:r>
              <a:rPr lang="en-GB" sz="1200" dirty="0">
                <a:sym typeface="Calibri"/>
              </a:rPr>
              <a:t> for creating indexer and batch retrieval</a:t>
            </a:r>
          </a:p>
          <a:p>
            <a:pPr marL="0" indent="0">
              <a:buNone/>
            </a:pPr>
            <a:r>
              <a:rPr lang="en-GB" sz="1200" b="1" dirty="0"/>
              <a:t>Results</a:t>
            </a:r>
          </a:p>
          <a:p>
            <a:r>
              <a:rPr lang="en-GB" sz="1200" dirty="0"/>
              <a:t>BM25F outperformed BM25 in relatively few cases</a:t>
            </a:r>
          </a:p>
          <a:p>
            <a:r>
              <a:rPr lang="en-GB" sz="1200" dirty="0"/>
              <a:t>LLM relevance labelling efficient method to repurpose text classification datasets to IR</a:t>
            </a:r>
          </a:p>
          <a:p>
            <a:pPr marL="0" indent="0">
              <a:buNone/>
            </a:pPr>
            <a:r>
              <a:rPr lang="en-GB" sz="1200" b="1" dirty="0"/>
              <a:t>Further work</a:t>
            </a:r>
          </a:p>
          <a:p>
            <a:r>
              <a:rPr lang="en-GB" sz="1200" dirty="0"/>
              <a:t>Experiment with word embeddings / query reformulations to track language drift in historic datasets (e.g. can ‘US president’ query return Reuters articles from 1987 featuring Donald Trump?)</a:t>
            </a:r>
          </a:p>
          <a:p>
            <a:endParaRPr lang="en-GB" sz="1200" dirty="0"/>
          </a:p>
          <a:p>
            <a:endParaRPr lang="en-GB" sz="1200" b="1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97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1C3D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Pipeline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78615B-8B4D-6554-E13C-159B7FC0877F}"/>
              </a:ext>
            </a:extLst>
          </p:cNvPr>
          <p:cNvGrpSpPr/>
          <p:nvPr/>
        </p:nvGrpSpPr>
        <p:grpSpPr>
          <a:xfrm>
            <a:off x="186596" y="696517"/>
            <a:ext cx="8430322" cy="3750465"/>
            <a:chOff x="186596" y="696517"/>
            <a:chExt cx="8430322" cy="37504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61CADB-BF26-E12A-1ACB-19B1C489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96" y="696517"/>
              <a:ext cx="8430322" cy="37504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F35B00-42AE-2059-8B10-B89899C472C2}"/>
                </a:ext>
              </a:extLst>
            </p:cNvPr>
            <p:cNvSpPr txBox="1"/>
            <p:nvPr/>
          </p:nvSpPr>
          <p:spPr>
            <a:xfrm>
              <a:off x="6758940" y="1158812"/>
              <a:ext cx="479618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Metric: </a:t>
              </a:r>
              <a:r>
                <a:rPr lang="en-US" sz="700" b="1" dirty="0" err="1"/>
                <a:t>nDCG</a:t>
              </a:r>
              <a:r>
                <a:rPr lang="en-US" sz="700" b="1" dirty="0"/>
                <a:t> @ k</a:t>
              </a:r>
              <a:endParaRPr lang="en-GB" sz="7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00939E-C710-11C1-BD99-199B1C28F483}"/>
                </a:ext>
              </a:extLst>
            </p:cNvPr>
            <p:cNvSpPr txBox="1"/>
            <p:nvPr/>
          </p:nvSpPr>
          <p:spPr>
            <a:xfrm>
              <a:off x="6758940" y="2571749"/>
              <a:ext cx="479618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Metric: </a:t>
              </a:r>
              <a:r>
                <a:rPr lang="en-US" sz="700" b="1" dirty="0" err="1"/>
                <a:t>nDCG</a:t>
              </a:r>
              <a:r>
                <a:rPr lang="en-US" sz="700" b="1" dirty="0"/>
                <a:t> @ k</a:t>
              </a:r>
              <a:endParaRPr lang="en-GB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53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644715-2C8F-8708-4DBC-BFB53C1422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Indexing and retrieval</a:t>
            </a:r>
            <a:endParaRPr lang="en-GB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0A575B91-3010-C572-D0C5-2E423073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25" y="705646"/>
            <a:ext cx="5471744" cy="3650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47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35BC44-F355-0CCB-CE16-654C1D2F81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96" y="1652284"/>
            <a:ext cx="8672097" cy="1036377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59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50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LLM relevance labelling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1C3D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1434-A360-9366-BE4F-A3BD41B35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906780"/>
            <a:ext cx="8702527" cy="32700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ChatGPT labelled database documents using following prompt: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Initial attempt at 1-100 score caused ChatGPT to provide incomplete results and buffering challenges</a:t>
            </a:r>
          </a:p>
          <a:p>
            <a:r>
              <a:rPr lang="en-US" dirty="0"/>
              <a:t>R</a:t>
            </a:r>
            <a:r>
              <a:rPr lang="en-US" sz="1400" dirty="0"/>
              <a:t>ange of 1-5 informed by </a:t>
            </a:r>
            <a:r>
              <a:rPr lang="en-GB" sz="1400" i="1" dirty="0"/>
              <a:t>Beyond Yes and No: Improving Zero-Shot LLM Rankers via Scoring Fine-Grained Relevance Labels, </a:t>
            </a:r>
            <a:r>
              <a:rPr lang="en-GB" sz="1400" i="1" dirty="0">
                <a:hlinkClick r:id="rId2"/>
              </a:rPr>
              <a:t>https://arxiv.org/abs/2310.14122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5DCD7-2503-8F25-C888-017AAAAD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3" y="1298773"/>
            <a:ext cx="8279573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EEEFF-9008-DB9A-D1DC-FBB819FCAF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BM25 beats BM25F at all weightings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7A58E-67C7-DAC1-75DD-890865FA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" y="1366689"/>
            <a:ext cx="8958040" cy="2599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E5D36-E111-25CB-F89C-FD52E8F9B8CF}"/>
              </a:ext>
            </a:extLst>
          </p:cNvPr>
          <p:cNvSpPr txBox="1"/>
          <p:nvPr/>
        </p:nvSpPr>
        <p:spPr>
          <a:xfrm>
            <a:off x="7147560" y="669054"/>
            <a:ext cx="14975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 = article ‘title’</a:t>
            </a:r>
          </a:p>
          <a:p>
            <a:r>
              <a:rPr lang="en-US" dirty="0"/>
              <a:t>W1 = article ‘text’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04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86449-C321-3795-9609-C441EA186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But it depends on the query…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3DB19-25AD-F89E-8D1D-D1C20986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" y="2801632"/>
            <a:ext cx="6499860" cy="1691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11CF96-CC42-AEA1-9108-B73F3244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7" y="970423"/>
            <a:ext cx="6614160" cy="1682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CAE80-46D0-CD4E-963A-267B8350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40" y="512282"/>
            <a:ext cx="78105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97F21B-3D30-FFD9-D019-FF75AD7E91EF}"/>
              </a:ext>
            </a:extLst>
          </p:cNvPr>
          <p:cNvSpPr txBox="1"/>
          <p:nvPr/>
        </p:nvSpPr>
        <p:spPr>
          <a:xfrm>
            <a:off x="6727287" y="1014822"/>
            <a:ext cx="20916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‘</a:t>
            </a:r>
            <a:r>
              <a:rPr lang="en-US" sz="900" b="1" i="1" dirty="0"/>
              <a:t>Government policies affecting technology investments’</a:t>
            </a:r>
            <a:endParaRPr lang="en-GB" sz="9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5056E-4CBE-D7F0-C79B-794030A7A16B}"/>
              </a:ext>
            </a:extLst>
          </p:cNvPr>
          <p:cNvSpPr txBox="1"/>
          <p:nvPr/>
        </p:nvSpPr>
        <p:spPr>
          <a:xfrm>
            <a:off x="6737699" y="2771281"/>
            <a:ext cx="17640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/>
              <a:t>‘The rise of computer power’</a:t>
            </a:r>
            <a:endParaRPr lang="en-GB" sz="9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73357-22B3-5F5D-F150-C95C37F23AE0}"/>
              </a:ext>
            </a:extLst>
          </p:cNvPr>
          <p:cNvSpPr txBox="1"/>
          <p:nvPr/>
        </p:nvSpPr>
        <p:spPr>
          <a:xfrm>
            <a:off x="6727286" y="3120614"/>
            <a:ext cx="20916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Although this query is also thematic, several relevant articles had ‘computer’ in the title. Therefore, BM25F outperformed where w0 &gt; w1.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5740D-544F-D6FB-0CC8-729AAE8EEB76}"/>
              </a:ext>
            </a:extLst>
          </p:cNvPr>
          <p:cNvSpPr txBox="1"/>
          <p:nvPr/>
        </p:nvSpPr>
        <p:spPr>
          <a:xfrm>
            <a:off x="6727287" y="1428553"/>
            <a:ext cx="19773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general theme of this query suits a search weighted to article content. Therefore BM25F performs better when w0 &lt; w1.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88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500" b="1" dirty="0" err="1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lang="en-GB" sz="250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repository structure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1C3D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A65D9E-C0AC-4D23-3CAB-E4801E21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" y="780584"/>
            <a:ext cx="4052456" cy="42913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7013C1-D1BE-453C-2494-DCD12CED2848}"/>
              </a:ext>
            </a:extLst>
          </p:cNvPr>
          <p:cNvSpPr txBox="1"/>
          <p:nvPr/>
        </p:nvSpPr>
        <p:spPr>
          <a:xfrm>
            <a:off x="186596" y="605214"/>
            <a:ext cx="35397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https://github.com/Bob-623/Search-Engine/tree/main</a:t>
            </a:r>
            <a:endParaRPr lang="en-GB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00EDD-C6A4-2ECB-2C95-3C72BEAD69A5}"/>
              </a:ext>
            </a:extLst>
          </p:cNvPr>
          <p:cNvSpPr txBox="1"/>
          <p:nvPr/>
        </p:nvSpPr>
        <p:spPr>
          <a:xfrm>
            <a:off x="4120676" y="1087717"/>
            <a:ext cx="40431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Pre-processing code runs on Reuter_test.csv file</a:t>
            </a:r>
            <a:endParaRPr lang="en-GB" sz="11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C6E5A-0D6E-1B0D-2C38-A14DBEAC03D3}"/>
              </a:ext>
            </a:extLst>
          </p:cNvPr>
          <p:cNvSpPr/>
          <p:nvPr/>
        </p:nvSpPr>
        <p:spPr>
          <a:xfrm>
            <a:off x="186596" y="859130"/>
            <a:ext cx="7977220" cy="897307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57297-345A-E639-102C-FDBE3255D78B}"/>
              </a:ext>
            </a:extLst>
          </p:cNvPr>
          <p:cNvSpPr txBox="1"/>
          <p:nvPr/>
        </p:nvSpPr>
        <p:spPr>
          <a:xfrm>
            <a:off x="4120676" y="1904763"/>
            <a:ext cx="40431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Indexer code (runs on cleaned_dataset.csv)</a:t>
            </a:r>
            <a:endParaRPr lang="en-GB" sz="11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CB4D8-6340-A4F7-E6C7-2CB59589B0CC}"/>
              </a:ext>
            </a:extLst>
          </p:cNvPr>
          <p:cNvSpPr/>
          <p:nvPr/>
        </p:nvSpPr>
        <p:spPr>
          <a:xfrm>
            <a:off x="186596" y="1740638"/>
            <a:ext cx="7977220" cy="612533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C259A-9CF5-C232-7C86-AF1527C85225}"/>
              </a:ext>
            </a:extLst>
          </p:cNvPr>
          <p:cNvSpPr txBox="1"/>
          <p:nvPr/>
        </p:nvSpPr>
        <p:spPr>
          <a:xfrm>
            <a:off x="4120676" y="2516026"/>
            <a:ext cx="40431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User interface code (runs on cleaned_dataset.csv)</a:t>
            </a:r>
            <a:endParaRPr lang="en-GB" sz="1100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21CBA5-8B43-E4B3-D455-6D8B81933619}"/>
              </a:ext>
            </a:extLst>
          </p:cNvPr>
          <p:cNvSpPr/>
          <p:nvPr/>
        </p:nvSpPr>
        <p:spPr>
          <a:xfrm>
            <a:off x="186596" y="2351901"/>
            <a:ext cx="7977220" cy="612533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B175B2-DF47-2DC1-AEA4-B197C5F725D2}"/>
              </a:ext>
            </a:extLst>
          </p:cNvPr>
          <p:cNvSpPr txBox="1"/>
          <p:nvPr/>
        </p:nvSpPr>
        <p:spPr>
          <a:xfrm>
            <a:off x="4120676" y="2948700"/>
            <a:ext cx="40431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LLM relevance labelled files per query</a:t>
            </a:r>
            <a:endParaRPr lang="en-GB" sz="11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065C3-1CE9-9801-07C6-43367A194815}"/>
              </a:ext>
            </a:extLst>
          </p:cNvPr>
          <p:cNvSpPr/>
          <p:nvPr/>
        </p:nvSpPr>
        <p:spPr>
          <a:xfrm>
            <a:off x="186596" y="2963165"/>
            <a:ext cx="7977220" cy="26161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67EF8-BF54-50A3-CDE9-6741B6156675}"/>
              </a:ext>
            </a:extLst>
          </p:cNvPr>
          <p:cNvSpPr txBox="1"/>
          <p:nvPr/>
        </p:nvSpPr>
        <p:spPr>
          <a:xfrm>
            <a:off x="4120676" y="3329214"/>
            <a:ext cx="404314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Consolidated notebook runs BM25 &amp; BM25F across multiple queries and compares </a:t>
            </a:r>
            <a:r>
              <a:rPr lang="en-US" sz="1100" i="1" dirty="0" err="1"/>
              <a:t>nDCG</a:t>
            </a:r>
            <a:r>
              <a:rPr lang="en-US" sz="1100" i="1" dirty="0"/>
              <a:t> performance. Runs on: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6653B8-5352-8847-4692-90B84492C9D6}"/>
              </a:ext>
            </a:extLst>
          </p:cNvPr>
          <p:cNvSpPr/>
          <p:nvPr/>
        </p:nvSpPr>
        <p:spPr>
          <a:xfrm>
            <a:off x="186596" y="3239240"/>
            <a:ext cx="7977220" cy="11236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8AEE8-83B3-2C96-0692-B058A4D544C2}"/>
              </a:ext>
            </a:extLst>
          </p:cNvPr>
          <p:cNvSpPr txBox="1"/>
          <p:nvPr/>
        </p:nvSpPr>
        <p:spPr>
          <a:xfrm>
            <a:off x="4120676" y="3798201"/>
            <a:ext cx="404313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BM25 &amp; BM25F indexer runs on cleaned_dataset.csv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B42091-418E-1186-987D-500F9F30F86A}"/>
              </a:ext>
            </a:extLst>
          </p:cNvPr>
          <p:cNvSpPr txBox="1"/>
          <p:nvPr/>
        </p:nvSpPr>
        <p:spPr>
          <a:xfrm>
            <a:off x="4120676" y="4092530"/>
            <a:ext cx="404313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 i="1"/>
            </a:lvl1pPr>
          </a:lstStyle>
          <a:p>
            <a:r>
              <a:rPr lang="en-US" dirty="0"/>
              <a:t>Consolidated relevance scores for all query article pairs</a:t>
            </a:r>
          </a:p>
        </p:txBody>
      </p:sp>
    </p:spTree>
    <p:extLst>
      <p:ext uri="{BB962C8B-B14F-4D97-AF65-F5344CB8AC3E}">
        <p14:creationId xmlns:p14="http://schemas.microsoft.com/office/powerpoint/2010/main" val="41065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nnel 4 1">
      <a:dk1>
        <a:srgbClr val="000000"/>
      </a:dk1>
      <a:lt1>
        <a:srgbClr val="FFFFFF"/>
      </a:lt1>
      <a:dk2>
        <a:srgbClr val="585858"/>
      </a:dk2>
      <a:lt2>
        <a:srgbClr val="FFFFFF"/>
      </a:lt2>
      <a:accent1>
        <a:srgbClr val="6D2B83"/>
      </a:accent1>
      <a:accent2>
        <a:srgbClr val="D0091D"/>
      </a:accent2>
      <a:accent3>
        <a:srgbClr val="FFD611"/>
      </a:accent3>
      <a:accent4>
        <a:srgbClr val="85B6E2"/>
      </a:accent4>
      <a:accent5>
        <a:srgbClr val="62CBC5"/>
      </a:accent5>
      <a:accent6>
        <a:srgbClr val="7F7878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Queen Mary">
      <a:dk1>
        <a:srgbClr val="21386A"/>
      </a:dk1>
      <a:lt1>
        <a:sysClr val="window" lastClr="FFFFFF"/>
      </a:lt1>
      <a:dk2>
        <a:srgbClr val="21386A"/>
      </a:dk2>
      <a:lt2>
        <a:srgbClr val="D8D8D8"/>
      </a:lt2>
      <a:accent1>
        <a:srgbClr val="123181"/>
      </a:accent1>
      <a:accent2>
        <a:srgbClr val="792273"/>
      </a:accent2>
      <a:accent3>
        <a:srgbClr val="2DB8C5"/>
      </a:accent3>
      <a:accent4>
        <a:srgbClr val="CDA60C"/>
      </a:accent4>
      <a:accent5>
        <a:srgbClr val="BD1C1C"/>
      </a:accent5>
      <a:accent6>
        <a:srgbClr val="73B82B"/>
      </a:accent6>
      <a:hlink>
        <a:srgbClr val="E6007E"/>
      </a:hlink>
      <a:folHlink>
        <a:srgbClr val="2DB8C5"/>
      </a:folHlink>
    </a:clrScheme>
    <a:fontScheme name="Queen M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UL Document" ma:contentTypeID="0x0101005EA864BF41DF8A41860E925F5B29BCF500AD04A85D9458C94DBE97317C2C8DFF5C" ma:contentTypeVersion="43" ma:contentTypeDescription="" ma:contentTypeScope="" ma:versionID="4a09dd91952e3d179b6343cbf124090c">
  <xsd:schema xmlns:xsd="http://www.w3.org/2001/XMLSchema" xmlns:xs="http://www.w3.org/2001/XMLSchema" xmlns:p="http://schemas.microsoft.com/office/2006/metadata/properties" xmlns:ns1="http://schemas.microsoft.com/sharepoint/v3" xmlns:ns2="d5efd484-15aa-41a0-83f6-0646502cb6d6" xmlns:ns3="45ae7f3d-bcd0-4e4b-af93-f03a9fbb19b5" xmlns:ns4="6649982f-b66b-4072-8006-4697fed55f9d" targetNamespace="http://schemas.microsoft.com/office/2006/metadata/properties" ma:root="true" ma:fieldsID="4e1042d5b12b28a3d2c337c4bb199a9e" ns1:_="" ns2:_="" ns3:_="" ns4:_="">
    <xsd:import namespace="http://schemas.microsoft.com/sharepoint/v3"/>
    <xsd:import namespace="d5efd484-15aa-41a0-83f6-0646502cb6d6"/>
    <xsd:import namespace="45ae7f3d-bcd0-4e4b-af93-f03a9fbb19b5"/>
    <xsd:import namespace="6649982f-b66b-4072-8006-4697fed55f9d"/>
    <xsd:element name="properties">
      <xsd:complexType>
        <xsd:sequence>
          <xsd:element name="documentManagement">
            <xsd:complexType>
              <xsd:all>
                <xsd:element ref="ns1:QMULDocumentStatusTaxHTField0" minOccurs="0"/>
                <xsd:element ref="ns1:QMULDepartmentTaxHTField0" minOccurs="0"/>
                <xsd:element ref="ns1:QMULSchoolTaxHTField0" minOccurs="0"/>
                <xsd:element ref="ns1:QMULDocumentTypeTaxHTField0" minOccurs="0"/>
                <xsd:element ref="ns1:QMULLocationTaxHTField0" minOccurs="0"/>
                <xsd:element ref="ns1:QMULInformationClassificationTaxHTField0" minOccurs="0"/>
                <xsd:element ref="ns1:QMULAcademicYear" minOccurs="0"/>
                <xsd:element ref="ns1:QMULProject" minOccurs="0"/>
                <xsd:element ref="ns1:QMULReviewDate" minOccurs="0"/>
                <xsd:element ref="ns1:QMULOwner" minOccurs="0"/>
                <xsd:element ref="ns2:TaxKeywordTaxHTField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MULDocumentStatusTaxHTField0" ma:index="8" nillable="true" ma:taxonomy="true" ma:internalName="QMULDocumentStatusTaxHTField0" ma:taxonomyFieldName="QMULDocumentStatus" ma:displayName="Document Status" ma:default="" ma:fieldId="{083bdfb7-9f4e-4bc9-b582-62ed6b950f9e}" ma:sspId="9c18f9b8-5ae4-4f0b-a238-a922c51e2dda" ma:termSetId="780aba48-6c17-4ca0-84b9-f0207a0956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epartmentTaxHTField0" ma:index="10" nillable="true" ma:taxonomy="true" ma:internalName="QMULDepartmentTaxHTField0" ma:taxonomyFieldName="QMULDepartment" ma:displayName="Department" ma:readOnly="false" ma:default="" ma:fieldId="{2a7d89f9-5f8e-4c42-ab4f-aa1fc3002ea0}" ma:sspId="9c18f9b8-5ae4-4f0b-a238-a922c51e2dda" ma:termSetId="28874c57-2df5-45e8-a804-d15afc96d4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SchoolTaxHTField0" ma:index="12" nillable="true" ma:taxonomy="true" ma:internalName="QMULSchoolTaxHTField0" ma:taxonomyFieldName="QMULSchool" ma:displayName="School" ma:readOnly="false" ma:default="" ma:fieldId="{46346f8e-3161-4021-8b14-3dcca2e3ca8d}" ma:sspId="9c18f9b8-5ae4-4f0b-a238-a922c51e2dda" ma:termSetId="0f9f7e9f-7d6b-4cae-9193-a3e3200f87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ocumentTypeTaxHTField0" ma:index="14" nillable="true" ma:taxonomy="true" ma:internalName="QMULDocumentTypeTaxHTField0" ma:taxonomyFieldName="QMULDocumentType" ma:displayName="Document Type" ma:default="" ma:fieldId="{2596c3af-0d77-4ea4-a15d-d3f71457b096}" ma:sspId="9c18f9b8-5ae4-4f0b-a238-a922c51e2dda" ma:termSetId="8ec3f1bd-c4f8-46a7-ae88-878ed3be39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LocationTaxHTField0" ma:index="16" nillable="true" ma:taxonomy="true" ma:internalName="QMULLocationTaxHTField0" ma:taxonomyFieldName="QMULLocation" ma:displayName="Location" ma:default="" ma:fieldId="{29b985f4-a05e-4f39-b5da-e9fb81ddaa79}" ma:sspId="9c18f9b8-5ae4-4f0b-a238-a922c51e2dda" ma:termSetId="5327f1c4-618f-4317-b197-fc29da39fa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InformationClassificationTaxHTField0" ma:index="18" nillable="true" ma:taxonomy="true" ma:internalName="QMULInformationClassificationTaxHTField0" ma:taxonomyFieldName="QMULInformationClassification" ma:displayName="Information Classification" ma:default="1;#Protect|9124d8d9-0c1c-41e9-aa14-aba001e9a028" ma:fieldId="{57b3469a-2ea1-4a06-a2d1-c99ce62a5d6f}" ma:sspId="9c18f9b8-5ae4-4f0b-a238-a922c51e2dda" ma:termSetId="a3d7b326-4e5e-4e73-95fa-6245adfab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AcademicYear" ma:index="20" nillable="true" ma:displayName="Academic Year" ma:decimals="0" ma:internalName="QMULAcademicYear" ma:percentage="FALSE">
      <xsd:simpleType>
        <xsd:restriction base="dms:Number">
          <xsd:maxInclusive value="9999"/>
          <xsd:minInclusive value="1000"/>
        </xsd:restriction>
      </xsd:simpleType>
    </xsd:element>
    <xsd:element name="QMULProject" ma:index="21" nillable="true" ma:displayName="Project" ma:internalName="QMULProject">
      <xsd:simpleType>
        <xsd:restriction base="dms:Text">
          <xsd:maxLength value="255"/>
        </xsd:restriction>
      </xsd:simpleType>
    </xsd:element>
    <xsd:element name="QMULReviewDate" ma:index="22" nillable="true" ma:displayName="Review Date" ma:format="DateOnly" ma:internalName="QMULReviewDate">
      <xsd:simpleType>
        <xsd:restriction base="dms:DateTime"/>
      </xsd:simpleType>
    </xsd:element>
    <xsd:element name="QMULOwner" ma:index="23" nillable="true" ma:displayName="Owner" ma:list="UserInfo" ma:SharePointGroup="0" ma:internalName="QMUL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fd484-15aa-41a0-83f6-0646502cb6d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Enterprise Keywords" ma:fieldId="{23f27201-bee3-471e-b2e7-b64fd8b7ca38}" ma:taxonomyMulti="true" ma:sspId="9c18f9b8-5ae4-4f0b-a238-a922c51e2dd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2a7529b9-a3eb-44e9-919b-0c3dc59600a2}" ma:internalName="TaxCatchAll" ma:showField="CatchAllData" ma:web="6649982f-b66b-4072-8006-4697fed55f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2a7529b9-a3eb-44e9-919b-0c3dc59600a2}" ma:internalName="TaxCatchAllLabel" ma:readOnly="true" ma:showField="CatchAllDataLabel" ma:web="6649982f-b66b-4072-8006-4697fed55f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e7f3d-bcd0-4e4b-af93-f03a9fbb19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LengthInSeconds" ma:index="4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2" nillable="true" ma:taxonomy="true" ma:internalName="lcf76f155ced4ddcb4097134ff3c332f" ma:taxonomyFieldName="MediaServiceImageTags" ma:displayName="Image Tags" ma:readOnly="false" ma:fieldId="{5cf76f15-5ced-4ddc-b409-7134ff3c332f}" ma:taxonomyMulti="true" ma:sspId="9c18f9b8-5ae4-4f0b-a238-a922c51e2d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9982f-b66b-4072-8006-4697fed55f9d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9c18f9b8-5ae4-4f0b-a238-a922c51e2dda" ContentTypeId="0x0101005EA864BF41DF8A41860E925F5B29BCF5" PreviousValue="false"/>
</file>

<file path=customXml/itemProps1.xml><?xml version="1.0" encoding="utf-8"?>
<ds:datastoreItem xmlns:ds="http://schemas.openxmlformats.org/officeDocument/2006/customXml" ds:itemID="{8069F142-4DA7-4B45-A568-C1DF40445D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DF072F-3962-4731-9B49-5998CA7915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efd484-15aa-41a0-83f6-0646502cb6d6"/>
    <ds:schemaRef ds:uri="45ae7f3d-bcd0-4e4b-af93-f03a9fbb19b5"/>
    <ds:schemaRef ds:uri="6649982f-b66b-4072-8006-4697fed55f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01853E-C107-464C-8076-9AF712BD558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378</Words>
  <Application>Microsoft Office PowerPoint</Application>
  <PresentationFormat>On-screen Show (16:9)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4 Text</vt:lpstr>
      <vt:lpstr>Arial</vt:lpstr>
      <vt:lpstr>Calibri</vt:lpstr>
      <vt:lpstr>Channel 4 Chadwick</vt:lpstr>
      <vt:lpstr>Office Theme</vt:lpstr>
      <vt:lpstr>1_Custom Design</vt:lpstr>
      <vt:lpstr>2_Custom Design</vt:lpstr>
      <vt:lpstr>Search Engine Design –  Group 27</vt:lpstr>
      <vt:lpstr>Summary</vt:lpstr>
      <vt:lpstr>Pipeline</vt:lpstr>
      <vt:lpstr>PowerPoint Presentation</vt:lpstr>
      <vt:lpstr>PowerPoint Presentation</vt:lpstr>
      <vt:lpstr>LLM relevance labelling</vt:lpstr>
      <vt:lpstr>PowerPoint Presentation</vt:lpstr>
      <vt:lpstr>PowerPoint Presentation</vt:lpstr>
      <vt:lpstr>Github repository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lastModifiedBy>karen kiernan</cp:lastModifiedBy>
  <cp:revision>108</cp:revision>
  <dcterms:created xsi:type="dcterms:W3CDTF">2020-06-18T12:08:25Z</dcterms:created>
  <dcterms:modified xsi:type="dcterms:W3CDTF">2025-04-14T01:24:52Z</dcterms:modified>
</cp:coreProperties>
</file>