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4"/>
    <p:sldMasterId id="2147483866" r:id="rId5"/>
    <p:sldMasterId id="2147483843" r:id="rId6"/>
  </p:sldMasterIdLst>
  <p:notesMasterIdLst>
    <p:notesMasterId r:id="rId17"/>
  </p:notesMasterIdLst>
  <p:handoutMasterIdLst>
    <p:handoutMasterId r:id="rId18"/>
  </p:handoutMasterIdLst>
  <p:sldIdLst>
    <p:sldId id="256" r:id="rId7"/>
    <p:sldId id="303" r:id="rId8"/>
    <p:sldId id="307" r:id="rId9"/>
    <p:sldId id="309" r:id="rId10"/>
    <p:sldId id="310" r:id="rId11"/>
    <p:sldId id="311" r:id="rId12"/>
    <p:sldId id="312" r:id="rId13"/>
    <p:sldId id="306" r:id="rId14"/>
    <p:sldId id="313" r:id="rId15"/>
    <p:sldId id="293" r:id="rId16"/>
  </p:sldIdLst>
  <p:sldSz cx="9144000" cy="5143500" type="screen16x9"/>
  <p:notesSz cx="6858000" cy="9144000"/>
  <p:defaultTextStyle>
    <a:defPPr>
      <a:defRPr lang="en-US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 templates" id="{7DD0B69D-9948-46F3-B07D-8BF81D90CAFD}">
          <p14:sldIdLst>
            <p14:sldId id="256"/>
            <p14:sldId id="303"/>
            <p14:sldId id="307"/>
            <p14:sldId id="309"/>
            <p14:sldId id="310"/>
            <p14:sldId id="311"/>
            <p14:sldId id="312"/>
            <p14:sldId id="306"/>
            <p14:sldId id="313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7791"/>
    <a:srgbClr val="10746A"/>
    <a:srgbClr val="1C3D74"/>
    <a:srgbClr val="EC008C"/>
    <a:srgbClr val="2DB8C5"/>
    <a:srgbClr val="73B82B"/>
    <a:srgbClr val="F18500"/>
    <a:srgbClr val="8D3786"/>
    <a:srgbClr val="CDA60C"/>
    <a:srgbClr val="2DB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86408" autoAdjust="0"/>
  </p:normalViewPr>
  <p:slideViewPr>
    <p:cSldViewPr snapToGrid="0" snapToObjects="1">
      <p:cViewPr varScale="1">
        <p:scale>
          <a:sx n="126" d="100"/>
          <a:sy n="126" d="100"/>
        </p:scale>
        <p:origin x="150" y="1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5" d="100"/>
          <a:sy n="55" d="100"/>
        </p:scale>
        <p:origin x="2604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0859996977948773"/>
          <c:y val="1.446726273736742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5009355875836059E-2"/>
          <c:y val="0.13986788302602043"/>
          <c:w val="0.67931177666812181"/>
          <c:h val="0.7602155399221592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A9-4D25-9A08-E785591F91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A9-4D25-9A08-E785591F91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A9-4D25-9A08-E785591F912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A9-4D25-9A08-E785591F912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A9-4D25-9A08-E785591F912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A9-4D25-9A08-E785591F912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CA9-4D25-9A08-E785591F912F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</c:v>
                </c:pt>
                <c:pt idx="1">
                  <c:v>6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CA9-4D25-9A08-E785591F9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4"/>
      </c:doughnutChart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69977572318967052"/>
          <c:y val="0.1928179891354784"/>
          <c:w val="0.30022436435136202"/>
          <c:h val="0.652836048290867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4416114174553275"/>
          <c:y val="1.40625433274614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7531567990058079E-2"/>
          <c:y val="0.11931885404850991"/>
          <c:w val="0.63197913902634784"/>
          <c:h val="0.6530898773914934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51-495A-8996-44DF7C239E04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51-495A-8996-44DF7C239E04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51-495A-8996-44DF7C239E04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51-495A-8996-44DF7C239E0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51-495A-8996-44DF7C239E04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151-495A-8996-44DF7C239E04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151-495A-8996-44DF7C239E04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0.5</c:v>
                </c:pt>
                <c:pt idx="1">
                  <c:v>1.5</c:v>
                </c:pt>
                <c:pt idx="2">
                  <c:v>2.5</c:v>
                </c:pt>
                <c:pt idx="3">
                  <c:v>3.5</c:v>
                </c:pt>
                <c:pt idx="4">
                  <c:v>4.5</c:v>
                </c:pt>
                <c:pt idx="5">
                  <c:v>5.5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151-495A-8996-44DF7C239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53237616"/>
        <c:axId val="774982448"/>
      </c:barChart>
      <c:valAx>
        <c:axId val="7749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noFill/>
          <a:ln w="6350" cap="flat" cmpd="sng" algn="ctr">
            <a:solidFill>
              <a:schemeClr val="dk1"/>
            </a:solidFill>
            <a:prstDash val="solid"/>
            <a:miter lim="800000"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056497372130657"/>
          <c:y val="0.23026675851480399"/>
          <c:w val="0.24631125718087762"/>
          <c:h val="0.6069796070865118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0"/>
          <a:lstStyle/>
          <a:p>
            <a:pPr>
              <a:defRPr sz="1400" b="0" i="0" u="none" strike="noStrike" kern="1200" spc="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400" b="1" i="0" dirty="0">
                <a:solidFill>
                  <a:srgbClr val="001B7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</c:rich>
      </c:tx>
      <c:layout>
        <c:manualLayout>
          <c:xMode val="edge"/>
          <c:yMode val="edge"/>
          <c:x val="0.39648043799212601"/>
          <c:y val="1.40624991349348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0"/>
        <a:lstStyle/>
        <a:p>
          <a:pPr>
            <a:defRPr sz="1400" b="0" i="0" u="none" strike="noStrike" kern="1200" spc="0" baseline="0">
              <a:solidFill>
                <a:srgbClr val="001B7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017085530237922"/>
          <c:y val="0.11931885404850991"/>
          <c:w val="0.59848297447332355"/>
          <c:h val="0.80052066313077841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79-46EC-ACD0-05064C0E4F1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79-46EC-ACD0-05064C0E4F15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79-46EC-ACD0-05064C0E4F15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79-46EC-ACD0-05064C0E4F15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E79-46EC-ACD0-05064C0E4F15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E79-46EC-ACD0-05064C0E4F15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E79-46EC-ACD0-05064C0E4F15}"/>
              </c:ext>
            </c:extLst>
          </c:dPt>
          <c:cat>
            <c:strRef>
              <c:f>Sheet1!$A$2:$A$8</c:f>
              <c:strCache>
                <c:ptCount val="7"/>
                <c:pt idx="0">
                  <c:v>Lorem ipsum</c:v>
                </c:pt>
                <c:pt idx="1">
                  <c:v>Lorem ipsum</c:v>
                </c:pt>
                <c:pt idx="2">
                  <c:v>Lorem ipsum</c:v>
                </c:pt>
                <c:pt idx="3">
                  <c:v>Lorem ipsum</c:v>
                </c:pt>
                <c:pt idx="4">
                  <c:v>Lorem ipsum</c:v>
                </c:pt>
                <c:pt idx="5">
                  <c:v>Lorem ipsum</c:v>
                </c:pt>
                <c:pt idx="6">
                  <c:v>Lorem ipsum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4E79-46EC-ACD0-05064C0E4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9"/>
        <c:axId val="853237616"/>
        <c:axId val="774982448"/>
      </c:barChart>
      <c:valAx>
        <c:axId val="7749824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Frutiger 55 Roman" pitchFamily="2" charset="0"/>
                <a:ea typeface="+mn-ea"/>
                <a:cs typeface="+mn-cs"/>
              </a:defRPr>
            </a:pPr>
            <a:endParaRPr lang="en-US"/>
          </a:p>
        </c:txPr>
        <c:crossAx val="853237616"/>
        <c:crosses val="autoZero"/>
        <c:crossBetween val="between"/>
      </c:valAx>
      <c:catAx>
        <c:axId val="853237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001B7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7749824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5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egendEntry>
        <c:idx val="6"/>
        <c:txPr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1B7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</c:legendEntry>
      <c:layout>
        <c:manualLayout>
          <c:xMode val="edge"/>
          <c:yMode val="edge"/>
          <c:x val="0.72396512040726835"/>
          <c:y val="9.6391868962480462E-2"/>
          <c:w val="0.2760348679438433"/>
          <c:h val="0.8092373063621798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rgbClr val="001B71"/>
              </a:solidFill>
              <a:latin typeface="Frutiger 55 Roman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664FB5-82AF-48A4-80F1-9AEEE0DF4B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0742E-D5E1-4FF3-A442-958EA2A786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066F8-4FE9-4315-A56E-3EA256F5907F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2F771-FAFF-4FF6-AE5C-96F43E8CB7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B88F3-0CB9-4921-9214-BFA9C4B808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73B9F-E786-4DE9-B054-AF2D3B642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15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D6F77-CFCE-A445-8E2C-54D16F9EECCC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42D00-D33B-6747-961F-9152114FB4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03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942D00-D33B-6747-961F-9152114FB4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4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Cover 1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91E5F-6B29-CAC9-3362-02095C2E6556}"/>
              </a:ext>
            </a:extLst>
          </p:cNvPr>
          <p:cNvSpPr txBox="1"/>
          <p:nvPr userDrawn="1"/>
        </p:nvSpPr>
        <p:spPr>
          <a:xfrm>
            <a:off x="7447085" y="4195679"/>
            <a:ext cx="1547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1044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679950" y="1311276"/>
            <a:ext cx="4186238" cy="2791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9950" y="4176072"/>
            <a:ext cx="4186238" cy="8795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C9E275-0734-425E-938B-16131D4657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438540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8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6C74048-C75E-FD4A-A2F0-C36E16C2A34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767512" y="1311276"/>
            <a:ext cx="2098675" cy="27737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2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840F-CF0A-4B0C-876C-214741C519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6447286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180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9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3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6D51F31A-86D2-8C4F-A1A9-C88372B37B39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4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39CEF63-09E5-47AB-B122-292E3DA726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6447286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04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E942392-5A1D-4B43-9FC3-CF83A59FC53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67513" y="1311275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67511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67513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6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67512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5E523E2-4C7B-424A-8715-BA3BD5E8B9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3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2098675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33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67513" y="1322601"/>
            <a:ext cx="2098675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67512" y="417795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16A11E-B4A5-4F26-9049-F166D72D62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23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text + image + captio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572001" y="1322602"/>
            <a:ext cx="4305300" cy="1242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71999" y="2607606"/>
            <a:ext cx="4305302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572001" y="2874141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571999" y="4173000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25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778626" y="2877213"/>
            <a:ext cx="2098675" cy="12407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8624" y="4176072"/>
            <a:ext cx="2098676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A76B9A-C73D-41F4-848B-7B422BD254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4288564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0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 column text + image +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02847" y="1322601"/>
            <a:ext cx="2763341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02847" y="4177950"/>
            <a:ext cx="2763341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B742EC7-0905-4619-9932-945C15BD9F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44721" y="1311275"/>
            <a:ext cx="285455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 marL="457200" indent="0">
              <a:buFont typeface="Arial" panose="020B0604020202020204" pitchFamily="34" charset="0"/>
              <a:buNone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9734A-FE59-489D-8235-3CE5E3DE21E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86595" y="1311275"/>
            <a:ext cx="285455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71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 column text +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496620" y="1309603"/>
            <a:ext cx="6380681" cy="28083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96620" y="4176072"/>
            <a:ext cx="638068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7C490C0-3F42-428E-9663-C0315B61F1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1262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5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FA0FF9DD-FA38-C644-8804-531A719824B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87339" y="1322601"/>
            <a:ext cx="8578850" cy="27923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3461591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ima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EBDDE399-7978-8146-B813-A0B3CFED1C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279400" y="250826"/>
            <a:ext cx="8597901" cy="38671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="0" i="0">
                <a:solidFill>
                  <a:schemeClr val="tx2"/>
                </a:solidFill>
                <a:latin typeface="4 Text" pitchFamily="2" charset="77"/>
              </a:defRPr>
            </a:lvl1pPr>
          </a:lstStyle>
          <a:p>
            <a:r>
              <a:rPr lang="en-US" dirty="0"/>
              <a:t>Drag and drop image</a:t>
            </a: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8558A91-5849-F74E-9FFB-8BB3E3F86F0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87339" y="4177950"/>
            <a:ext cx="8578850" cy="879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2pPr>
            <a:lvl3pPr marL="6858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3pPr>
            <a:lvl4pPr marL="10287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4pPr>
            <a:lvl5pPr marL="1371600" indent="0">
              <a:buNone/>
              <a:defRPr sz="1000">
                <a:solidFill>
                  <a:schemeClr val="accent5"/>
                </a:solidFill>
                <a:latin typeface="Channel 4 Chadwick" pitchFamily="2" charset="77"/>
              </a:defRPr>
            </a:lvl5pPr>
          </a:lstStyle>
          <a:p>
            <a:pPr lvl="0"/>
            <a:r>
              <a:rPr lang="en-US" dirty="0"/>
              <a:t>Click to edit caption: Arial Regular 10pt</a:t>
            </a:r>
          </a:p>
        </p:txBody>
      </p:sp>
    </p:spTree>
    <p:extLst>
      <p:ext uri="{BB962C8B-B14F-4D97-AF65-F5344CB8AC3E}">
        <p14:creationId xmlns:p14="http://schemas.microsoft.com/office/powerpoint/2010/main" val="2436586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>
          <a:gsLst>
            <a:gs pos="12000">
              <a:srgbClr val="1C3D74"/>
            </a:gs>
            <a:gs pos="100000">
              <a:srgbClr val="2DB8C5"/>
            </a:gs>
          </a:gsLst>
          <a:lin ang="19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2803259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203484" y="1234649"/>
            <a:ext cx="2219675" cy="1349665"/>
            <a:chOff x="1985262" y="1786188"/>
            <a:chExt cx="3594613" cy="25795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2DB8C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2DB8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1"/>
              <a:ext cx="3594613" cy="864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2DB8C5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3299430" y="1210655"/>
            <a:ext cx="2156489" cy="1349665"/>
            <a:chOff x="1985262" y="1786188"/>
            <a:chExt cx="3594613" cy="25795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8D37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6" cy="10321"/>
            </a:xfrm>
            <a:prstGeom prst="line">
              <a:avLst/>
            </a:prstGeom>
            <a:ln w="28575">
              <a:solidFill>
                <a:srgbClr val="8D37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8D3786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6395376" y="1210655"/>
            <a:ext cx="2184743" cy="1349665"/>
            <a:chOff x="1985262" y="1786188"/>
            <a:chExt cx="3594613" cy="25795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52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10746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4" cy="10321"/>
            </a:xfrm>
            <a:prstGeom prst="line">
              <a:avLst/>
            </a:prstGeom>
            <a:ln w="28575">
              <a:solidFill>
                <a:srgbClr val="107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10746A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1800890" y="2785639"/>
            <a:ext cx="2268189" cy="1349665"/>
            <a:chOff x="1985262" y="1786188"/>
            <a:chExt cx="3594613" cy="25795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4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F185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56871"/>
              <a:ext cx="3407805" cy="10321"/>
            </a:xfrm>
            <a:prstGeom prst="line">
              <a:avLst/>
            </a:prstGeom>
            <a:ln w="28575">
              <a:solidFill>
                <a:srgbClr val="F18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F18500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0557C50-0B31-9348-AF2A-301002B74889}"/>
              </a:ext>
            </a:extLst>
          </p:cNvPr>
          <p:cNvGrpSpPr/>
          <p:nvPr userDrawn="1"/>
        </p:nvGrpSpPr>
        <p:grpSpPr>
          <a:xfrm>
            <a:off x="4949634" y="2785639"/>
            <a:ext cx="2289366" cy="1349665"/>
            <a:chOff x="1985262" y="1786188"/>
            <a:chExt cx="3594613" cy="25795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0759468-3783-DD45-AC2F-7E3842278B7D}"/>
                </a:ext>
              </a:extLst>
            </p:cNvPr>
            <p:cNvSpPr txBox="1"/>
            <p:nvPr/>
          </p:nvSpPr>
          <p:spPr>
            <a:xfrm>
              <a:off x="2401825" y="1786188"/>
              <a:ext cx="2677753" cy="1470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rgbClr val="73B82B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19%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499D1F6-6F64-E045-A629-F16A8AF17DEB}"/>
                </a:ext>
              </a:extLst>
            </p:cNvPr>
            <p:cNvCxnSpPr/>
            <p:nvPr/>
          </p:nvCxnSpPr>
          <p:spPr>
            <a:xfrm flipV="1">
              <a:off x="2114979" y="3271937"/>
              <a:ext cx="3407805" cy="10321"/>
            </a:xfrm>
            <a:prstGeom prst="line">
              <a:avLst/>
            </a:prstGeom>
            <a:ln w="28575">
              <a:solidFill>
                <a:srgbClr val="73B82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9D3155A-02B7-9146-95B9-2D706BFA7810}"/>
                </a:ext>
              </a:extLst>
            </p:cNvPr>
            <p:cNvSpPr txBox="1"/>
            <p:nvPr/>
          </p:nvSpPr>
          <p:spPr>
            <a:xfrm>
              <a:off x="1985262" y="3500872"/>
              <a:ext cx="3594613" cy="864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  <a:p>
              <a:pPr algn="ctr"/>
              <a:r>
                <a:rPr lang="en-US" sz="1400" dirty="0">
                  <a:solidFill>
                    <a:srgbClr val="73B82B"/>
                  </a:solidFill>
                  <a:latin typeface="Arial" panose="020B0604020202020204" pitchFamily="34" charset="0"/>
                  <a:ea typeface="Frutiger-Light" panose="02020603050405020304" pitchFamily="18" charset="77"/>
                  <a:cs typeface="Arial" panose="020B0604020202020204" pitchFamily="34" charset="0"/>
                </a:rPr>
                <a:t>Insert text Insert Text</a:t>
              </a:r>
            </a:p>
          </p:txBody>
        </p:sp>
      </p:grpSp>
      <p:sp>
        <p:nvSpPr>
          <p:cNvPr id="2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11096"/>
            <a:ext cx="8672097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</p:spTree>
    <p:extLst>
      <p:ext uri="{BB962C8B-B14F-4D97-AF65-F5344CB8AC3E}">
        <p14:creationId xmlns:p14="http://schemas.microsoft.com/office/powerpoint/2010/main" val="24768753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348A56A-D03E-7C4E-AE8E-F896E6A5A11B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6463332"/>
              </p:ext>
            </p:extLst>
          </p:nvPr>
        </p:nvGraphicFramePr>
        <p:xfrm>
          <a:off x="2925649" y="1218723"/>
          <a:ext cx="4923808" cy="31491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91CD518-0B4F-4DDD-8245-74B5057E96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01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DE844C2-66A4-7347-BB76-EF1AA2EFEA8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44693725"/>
              </p:ext>
            </p:extLst>
          </p:nvPr>
        </p:nvGraphicFramePr>
        <p:xfrm>
          <a:off x="3380198" y="1259540"/>
          <a:ext cx="5003514" cy="32957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96BE319-1C15-41CC-A596-E46D2BF7CC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132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8E69A5-8A32-3B48-8662-8A79DC2E092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68563056"/>
              </p:ext>
            </p:extLst>
          </p:nvPr>
        </p:nvGraphicFramePr>
        <p:xfrm>
          <a:off x="2586555" y="1209354"/>
          <a:ext cx="5804951" cy="3027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20285F8-6946-46F6-9325-70AD32F1D6C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7" y="1311275"/>
            <a:ext cx="229662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8262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FD6674-8208-4117-92B8-8BA50FAB180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66213361"/>
              </p:ext>
            </p:extLst>
          </p:nvPr>
        </p:nvGraphicFramePr>
        <p:xfrm>
          <a:off x="287338" y="168965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5AC98B-3184-4158-8DB1-FD0896BAEA5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8348035"/>
              </p:ext>
            </p:extLst>
          </p:nvPr>
        </p:nvGraphicFramePr>
        <p:xfrm>
          <a:off x="287338" y="3153802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mpd="sng">
                      <a:noFill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DB8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B8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ABA65EC-BE67-47F1-855B-E0BFD2EA8C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86720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</p:txBody>
      </p:sp>
    </p:spTree>
    <p:extLst>
      <p:ext uri="{BB962C8B-B14F-4D97-AF65-F5344CB8AC3E}">
        <p14:creationId xmlns:p14="http://schemas.microsoft.com/office/powerpoint/2010/main" val="3833570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986" y="3228967"/>
            <a:ext cx="4335556" cy="11588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811C00-D549-464E-ADFA-3C1836754071}"/>
              </a:ext>
            </a:extLst>
          </p:cNvPr>
          <p:cNvSpPr txBox="1"/>
          <p:nvPr userDrawn="1"/>
        </p:nvSpPr>
        <p:spPr>
          <a:xfrm>
            <a:off x="3282511" y="1820461"/>
            <a:ext cx="2770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35927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_Logo">
    <p:bg>
      <p:bgPr>
        <a:solidFill>
          <a:srgbClr val="1C3D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26986" y="1954745"/>
            <a:ext cx="4335556" cy="115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9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bg>
      <p:bgPr>
        <a:gradFill flip="none" rotWithShape="1">
          <a:gsLst>
            <a:gs pos="74000">
              <a:srgbClr val="10746A"/>
            </a:gs>
            <a:gs pos="18000">
              <a:srgbClr val="0096E3">
                <a:lumMod val="90000"/>
                <a:lumOff val="1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19369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bg>
      <p:bgPr>
        <a:gradFill flip="none" rotWithShape="1">
          <a:gsLst>
            <a:gs pos="0">
              <a:srgbClr val="73B82B">
                <a:lumMod val="88000"/>
                <a:lumOff val="12000"/>
              </a:srgbClr>
            </a:gs>
            <a:gs pos="97312">
              <a:srgbClr val="10746A"/>
            </a:gs>
            <a:gs pos="59000">
              <a:srgbClr val="10746A">
                <a:lumMod val="94000"/>
                <a:lumOff val="6000"/>
              </a:srgbClr>
            </a:gs>
          </a:gsLst>
          <a:lin ang="1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66077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bg>
      <p:bgPr>
        <a:gradFill>
          <a:gsLst>
            <a:gs pos="0">
              <a:srgbClr val="73B82B">
                <a:lumMod val="88000"/>
                <a:lumOff val="12000"/>
              </a:srgbClr>
            </a:gs>
            <a:gs pos="69000">
              <a:srgbClr val="2DB8C5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4187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bg>
      <p:bgPr>
        <a:gradFill flip="none" rotWithShape="1">
          <a:gsLst>
            <a:gs pos="85484">
              <a:srgbClr val="8D3786"/>
            </a:gs>
            <a:gs pos="19000">
              <a:srgbClr val="EC008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10555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bg>
      <p:bgPr>
        <a:gradFill flip="none" rotWithShape="1">
          <a:gsLst>
            <a:gs pos="3226">
              <a:srgbClr val="8D3786"/>
            </a:gs>
            <a:gs pos="35000">
              <a:srgbClr val="8D3786"/>
            </a:gs>
            <a:gs pos="100000">
              <a:srgbClr val="F18500"/>
            </a:gs>
          </a:gsLst>
          <a:lin ang="19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page – </a:t>
            </a:r>
            <a:br>
              <a:rPr lang="en-US" dirty="0"/>
            </a:br>
            <a:r>
              <a:rPr lang="en-US" dirty="0"/>
              <a:t>Arial Bold 40pt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sub-heading / date</a:t>
            </a:r>
          </a:p>
        </p:txBody>
      </p:sp>
    </p:spTree>
    <p:extLst>
      <p:ext uri="{BB962C8B-B14F-4D97-AF65-F5344CB8AC3E}">
        <p14:creationId xmlns:p14="http://schemas.microsoft.com/office/powerpoint/2010/main" val="308686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F98BB-2095-434E-97D1-3636B7E75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8672097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quarter" idx="10" hasCustomPrompt="1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 (up to 2 lines) – </a:t>
            </a:r>
            <a:br>
              <a:rPr lang="en-US" dirty="0"/>
            </a:br>
            <a:r>
              <a:rPr lang="en-US" dirty="0"/>
              <a:t>Arial Bold 25pt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9F98BB-2095-434E-97D1-3636B7E756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6596" y="1311275"/>
            <a:ext cx="4277455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C7A6F9-784D-428C-B9C4-650A70FFC0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80865" y="1311275"/>
            <a:ext cx="4277455" cy="2952750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rgbClr val="1C3D74"/>
                </a:solidFill>
                <a:latin typeface="+mj-lt"/>
              </a:defRPr>
            </a:lvl1pPr>
            <a:lvl2pPr>
              <a:buFont typeface="Arial" panose="020B0604020202020204" pitchFamily="34" charset="0"/>
              <a:buChar char="-"/>
              <a:defRPr sz="1400">
                <a:solidFill>
                  <a:srgbClr val="1C3D74"/>
                </a:solidFill>
                <a:latin typeface="+mj-lt"/>
              </a:defRPr>
            </a:lvl2pPr>
            <a:lvl3pPr>
              <a:defRPr>
                <a:solidFill>
                  <a:srgbClr val="1C3D74"/>
                </a:solidFill>
                <a:latin typeface="+mj-lt"/>
              </a:defRPr>
            </a:lvl3pPr>
            <a:lvl4pPr>
              <a:defRPr>
                <a:solidFill>
                  <a:srgbClr val="1C3D74"/>
                </a:solidFill>
                <a:latin typeface="+mj-lt"/>
              </a:defRPr>
            </a:lvl4pPr>
            <a:lvl5pPr>
              <a:defRPr>
                <a:solidFill>
                  <a:srgbClr val="1C3D74"/>
                </a:solidFill>
                <a:latin typeface="+mj-lt"/>
              </a:defRPr>
            </a:lvl5pPr>
          </a:lstStyle>
          <a:p>
            <a:pPr marL="0" indent="0">
              <a:buNone/>
            </a:pPr>
            <a:r>
              <a:rPr lang="en-US" dirty="0"/>
              <a:t>Click to edit Master title style – Arial Regular 14pt</a:t>
            </a:r>
          </a:p>
          <a:p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>
              <a:defRPr/>
            </a:pPr>
            <a:r>
              <a:rPr lang="en-US" dirty="0"/>
              <a:t>Bullet points</a:t>
            </a:r>
          </a:p>
          <a:p>
            <a:pPr lvl="1">
              <a:buFont typeface="Arial" panose="020B0604020202020204" pitchFamily="34" charset="0"/>
              <a:buChar char="-"/>
              <a:defRPr/>
            </a:pPr>
            <a:r>
              <a:rPr lang="en-US" sz="1400" dirty="0">
                <a:solidFill>
                  <a:srgbClr val="1C3D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Sub-bullet point</a:t>
            </a:r>
          </a:p>
        </p:txBody>
      </p:sp>
    </p:spTree>
    <p:extLst>
      <p:ext uri="{BB962C8B-B14F-4D97-AF65-F5344CB8AC3E}">
        <p14:creationId xmlns:p14="http://schemas.microsoft.com/office/powerpoint/2010/main" val="310220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F016AB-50EC-D145-8FEE-4F74E8E3B1D6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98188" y="373575"/>
            <a:ext cx="2489200" cy="665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670BE8-3C46-EF4F-BC90-6793A5222276}"/>
              </a:ext>
            </a:extLst>
          </p:cNvPr>
          <p:cNvCxnSpPr/>
          <p:nvPr userDrawn="1"/>
        </p:nvCxnSpPr>
        <p:spPr>
          <a:xfrm>
            <a:off x="298188" y="4830791"/>
            <a:ext cx="8568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7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50" r:id="rId2"/>
    <p:sldLayoutId id="2147483765" r:id="rId3"/>
    <p:sldLayoutId id="2147483766" r:id="rId4"/>
    <p:sldLayoutId id="2147483767" r:id="rId5"/>
    <p:sldLayoutId id="2147483768" r:id="rId6"/>
    <p:sldLayoutId id="2147483769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158" userDrawn="1">
          <p15:clr>
            <a:srgbClr val="F26B43"/>
          </p15:clr>
        </p15:guide>
        <p15:guide id="3" pos="176" userDrawn="1">
          <p15:clr>
            <a:srgbClr val="F26B43"/>
          </p15:clr>
        </p15:guide>
        <p15:guide id="4" orient="horz" pos="2981" userDrawn="1">
          <p15:clr>
            <a:srgbClr val="F26B43"/>
          </p15:clr>
        </p15:guide>
        <p15:guide id="5" pos="5585" userDrawn="1">
          <p15:clr>
            <a:srgbClr val="F26B43"/>
          </p15:clr>
        </p15:guide>
        <p15:guide id="6" orient="horz" pos="1620" userDrawn="1">
          <p15:clr>
            <a:srgbClr val="F26B43"/>
          </p15:clr>
        </p15:guide>
        <p15:guide id="7" orient="horz" pos="554" userDrawn="1">
          <p15:clr>
            <a:srgbClr val="F26B43"/>
          </p15:clr>
        </p15:guide>
        <p15:guide id="8" orient="horz" pos="690" userDrawn="1">
          <p15:clr>
            <a:srgbClr val="F26B43"/>
          </p15:clr>
        </p15:guide>
        <p15:guide id="9" orient="horz" pos="826" userDrawn="1">
          <p15:clr>
            <a:srgbClr val="F26B43"/>
          </p15:clr>
        </p15:guide>
        <p15:guide id="10" pos="2812" userDrawn="1">
          <p15:clr>
            <a:srgbClr val="F26B43"/>
          </p15:clr>
        </p15:guide>
        <p15:guide id="11" pos="2948" userDrawn="1">
          <p15:clr>
            <a:srgbClr val="F26B43"/>
          </p15:clr>
        </p15:guide>
        <p15:guide id="12" pos="1474" userDrawn="1">
          <p15:clr>
            <a:srgbClr val="F26B43"/>
          </p15:clr>
        </p15:guide>
        <p15:guide id="13" pos="4263" userDrawn="1">
          <p15:clr>
            <a:srgbClr val="F26B43"/>
          </p15:clr>
        </p15:guide>
        <p15:guide id="14" orient="horz" pos="2822" userDrawn="1">
          <p15:clr>
            <a:srgbClr val="F26B43"/>
          </p15:clr>
        </p15:guide>
        <p15:guide id="15" orient="horz" pos="2754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23B30F1-BEAB-1D48-98D9-E0838B9BE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t="86937"/>
          <a:stretch/>
        </p:blipFill>
        <p:spPr>
          <a:xfrm>
            <a:off x="0" y="4471626"/>
            <a:ext cx="9144000" cy="671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74CA67-DD21-8043-AD24-58925882A109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98188" y="4539884"/>
            <a:ext cx="1760102" cy="4704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FACAD1-D0A6-9749-A5C6-07C38D8E6F7D}"/>
              </a:ext>
            </a:extLst>
          </p:cNvPr>
          <p:cNvSpPr txBox="1"/>
          <p:nvPr userDrawn="1"/>
        </p:nvSpPr>
        <p:spPr>
          <a:xfrm>
            <a:off x="7926850" y="4846638"/>
            <a:ext cx="93933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fld id="{A98891B2-5225-5C40-A770-7C3A43B5E5B1}" type="slidenum">
              <a:rPr lang="en-US" sz="900" b="0" i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900" b="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86">
          <p15:clr>
            <a:srgbClr val="F26B43"/>
          </p15:clr>
        </p15:guide>
        <p15:guide id="2" pos="18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8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310.14122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title" idx="4294967295"/>
          </p:nvPr>
        </p:nvSpPr>
        <p:spPr>
          <a:xfrm>
            <a:off x="943599" y="1751595"/>
            <a:ext cx="7870825" cy="11715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spcBef>
                <a:spcPts val="750"/>
              </a:spcBef>
              <a:defRPr/>
            </a:pPr>
            <a:r>
              <a:rPr lang="en-US" dirty="0"/>
              <a:t>Search Engine Design – </a:t>
            </a:r>
            <a:br>
              <a:rPr lang="en-US" dirty="0"/>
            </a:br>
            <a:r>
              <a:rPr lang="en-US" dirty="0"/>
              <a:t>Group 27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943598" y="2973637"/>
            <a:ext cx="7870825" cy="1171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Karen Kiernan, Li…., Bob….</a:t>
            </a:r>
          </a:p>
          <a:p>
            <a:r>
              <a:rPr lang="en-GB" dirty="0"/>
              <a:t>8 minute presentation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48E21D-4E33-BC03-00E5-09C3AFF538D3}"/>
              </a:ext>
            </a:extLst>
          </p:cNvPr>
          <p:cNvSpPr txBox="1"/>
          <p:nvPr/>
        </p:nvSpPr>
        <p:spPr>
          <a:xfrm>
            <a:off x="8491285" y="11372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186392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B2E0-8BC5-D793-8E47-D8A2321962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993775"/>
            <a:ext cx="7886700" cy="993775"/>
          </a:xfrm>
          <a:prstGeom prst="rect">
            <a:avLst/>
          </a:prstGeom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1809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1C3D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5E50-A24B-4A35-81F6-DC65C5D2D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780584"/>
            <a:ext cx="8672097" cy="357582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ym typeface="Calibri"/>
              </a:rPr>
              <a:t>What we did</a:t>
            </a:r>
          </a:p>
          <a:p>
            <a:r>
              <a:rPr lang="en-GB" dirty="0">
                <a:sym typeface="Calibri"/>
              </a:rPr>
              <a:t>Labelled articles with a 1-5 relevance score using an LLM</a:t>
            </a:r>
          </a:p>
          <a:p>
            <a:r>
              <a:rPr lang="en-GB" dirty="0">
                <a:sym typeface="Calibri"/>
              </a:rPr>
              <a:t>Ran a variety of sample searches to compare impact on relative performance </a:t>
            </a:r>
          </a:p>
          <a:p>
            <a:r>
              <a:rPr lang="en-GB" dirty="0">
                <a:sym typeface="Calibri"/>
              </a:rPr>
              <a:t>Compared BM25 vs BM25F ranking performance on Reuters 21578 dataset</a:t>
            </a:r>
          </a:p>
          <a:p>
            <a:endParaRPr lang="en-GB" b="1" dirty="0">
              <a:solidFill>
                <a:schemeClr val="bg1">
                  <a:lumMod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pPr marL="0" indent="0">
              <a:buNone/>
            </a:pPr>
            <a:r>
              <a:rPr lang="en-GB" b="1" dirty="0">
                <a:sym typeface="Calibri"/>
              </a:rPr>
              <a:t>What we learned</a:t>
            </a:r>
          </a:p>
          <a:p>
            <a:r>
              <a:rPr lang="en-GB" dirty="0">
                <a:sym typeface="Calibri"/>
              </a:rPr>
              <a:t>LLM useful for labelling, BM25 generally better than BM25F(?),</a:t>
            </a:r>
          </a:p>
          <a:p>
            <a:r>
              <a:rPr lang="en-GB" dirty="0">
                <a:sym typeface="Calibri"/>
              </a:rPr>
              <a:t>(BM25F better with higher scoring relevance where more likely in title?)</a:t>
            </a:r>
          </a:p>
          <a:p>
            <a:r>
              <a:rPr lang="en-GB" b="1" dirty="0">
                <a:solidFill>
                  <a:schemeClr val="bg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….?</a:t>
            </a:r>
          </a:p>
          <a:p>
            <a:pPr marL="0" indent="0">
              <a:buNone/>
            </a:pPr>
            <a:r>
              <a:rPr lang="en-GB" b="1" dirty="0">
                <a:sym typeface="Calibri"/>
              </a:rPr>
              <a:t>What we would do next</a:t>
            </a:r>
          </a:p>
          <a:p>
            <a:r>
              <a:rPr lang="en-GB" dirty="0">
                <a:sym typeface="Calibri"/>
              </a:rPr>
              <a:t>(??? Introduce BM25/BM25F with query reformulation?)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A6D24-630F-8A0C-CFFA-3902D30A1C02}"/>
              </a:ext>
            </a:extLst>
          </p:cNvPr>
          <p:cNvSpPr txBox="1"/>
          <p:nvPr/>
        </p:nvSpPr>
        <p:spPr>
          <a:xfrm>
            <a:off x="8491285" y="11372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6970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1C3D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61CADB-BF26-E12A-1ACB-19B1C489B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96" y="696517"/>
            <a:ext cx="8430322" cy="3750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4EE3AA-6E42-61D1-9EC0-073F45E0C2F3}"/>
              </a:ext>
            </a:extLst>
          </p:cNvPr>
          <p:cNvSpPr txBox="1"/>
          <p:nvPr/>
        </p:nvSpPr>
        <p:spPr>
          <a:xfrm>
            <a:off x="8491285" y="11372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107853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50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Indexing method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1C3D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1434-A360-9366-BE4F-A3BD41B35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presentation, the following should be made clear: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 indexing method you have used, and show some sample data</a:t>
            </a:r>
          </a:p>
          <a:p>
            <a:pPr lvl="1"/>
            <a:r>
              <a:rPr lang="en-GB" dirty="0"/>
              <a:t>the retrieval method you have used, and be able to explain the ranking you obtain</a:t>
            </a:r>
          </a:p>
          <a:p>
            <a:pPr lvl="1"/>
            <a:r>
              <a:rPr lang="en-GB" dirty="0"/>
              <a:t>show how everything works on the documents collection which has been provided.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4609E-404E-7489-9FF1-039B59744328}"/>
              </a:ext>
            </a:extLst>
          </p:cNvPr>
          <p:cNvSpPr txBox="1"/>
          <p:nvPr/>
        </p:nvSpPr>
        <p:spPr>
          <a:xfrm>
            <a:off x="8276455" y="3235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Bob </a:t>
            </a:r>
          </a:p>
        </p:txBody>
      </p:sp>
    </p:spTree>
    <p:extLst>
      <p:ext uri="{BB962C8B-B14F-4D97-AF65-F5344CB8AC3E}">
        <p14:creationId xmlns:p14="http://schemas.microsoft.com/office/powerpoint/2010/main" val="151522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50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Retrieval method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1C3D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1434-A360-9366-BE4F-A3BD41B35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presentation, the following should be made clear: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the indexing method you have used, and show some sample data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the retrieval method you have used, and be able to explain the ranking you obtain</a:t>
            </a:r>
          </a:p>
          <a:p>
            <a:pPr lvl="1"/>
            <a:r>
              <a:rPr lang="en-GB" dirty="0"/>
              <a:t>show how everything works on the documents collection which has been provided.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DBFBF-C226-A431-A763-9E471D052AEE}"/>
              </a:ext>
            </a:extLst>
          </p:cNvPr>
          <p:cNvSpPr txBox="1"/>
          <p:nvPr/>
        </p:nvSpPr>
        <p:spPr>
          <a:xfrm>
            <a:off x="8491285" y="113148"/>
            <a:ext cx="457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Li</a:t>
            </a:r>
          </a:p>
        </p:txBody>
      </p:sp>
    </p:spTree>
    <p:extLst>
      <p:ext uri="{BB962C8B-B14F-4D97-AF65-F5344CB8AC3E}">
        <p14:creationId xmlns:p14="http://schemas.microsoft.com/office/powerpoint/2010/main" val="1760651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500" b="1" dirty="0" err="1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Github</a:t>
            </a:r>
            <a:r>
              <a:rPr lang="en-GB" sz="250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repository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1C3D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1434-A360-9366-BE4F-A3BD41B35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presentation, the following should be made clear:</a:t>
            </a:r>
          </a:p>
          <a:p>
            <a:pPr lvl="1"/>
            <a:r>
              <a:rPr lang="en-GB" dirty="0"/>
              <a:t>the indexing method you have used, and show some sample data</a:t>
            </a:r>
          </a:p>
          <a:p>
            <a:pPr lvl="1"/>
            <a:r>
              <a:rPr lang="en-GB" dirty="0"/>
              <a:t>the retrieval method you have used, and be able to explain the ranking you obtain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show how everything works on the documents collection which has been provided.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CE0FD-7EDA-8F21-B4DB-2E3A527B8536}"/>
              </a:ext>
            </a:extLst>
          </p:cNvPr>
          <p:cNvSpPr txBox="1"/>
          <p:nvPr/>
        </p:nvSpPr>
        <p:spPr>
          <a:xfrm>
            <a:off x="8276455" y="32357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Bob </a:t>
            </a:r>
          </a:p>
        </p:txBody>
      </p:sp>
    </p:spTree>
    <p:extLst>
      <p:ext uri="{BB962C8B-B14F-4D97-AF65-F5344CB8AC3E}">
        <p14:creationId xmlns:p14="http://schemas.microsoft.com/office/powerpoint/2010/main" val="410655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500" b="1" dirty="0">
                <a:solidFill>
                  <a:srgbClr val="1C3D74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LLM relevance labelling</a:t>
            </a:r>
            <a:endParaRPr kumimoji="0" lang="en-GB" sz="2500" b="1" i="0" u="none" strike="noStrike" kern="1200" cap="none" spc="0" normalizeH="0" baseline="0" noProof="0" dirty="0">
              <a:ln>
                <a:noFill/>
              </a:ln>
              <a:solidFill>
                <a:srgbClr val="1C3D74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E1434-A360-9366-BE4F-A3BD41B35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1055649"/>
            <a:ext cx="8672097" cy="3208376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Summarise key points here:</a:t>
            </a:r>
          </a:p>
          <a:p>
            <a:pPr lvl="1"/>
            <a:r>
              <a:rPr lang="en-GB" dirty="0"/>
              <a:t>Method (ChatGPT, article batches, error handling, two queries per run)</a:t>
            </a:r>
          </a:p>
          <a:p>
            <a:pPr lvl="1"/>
            <a:r>
              <a:rPr lang="en-GB" dirty="0"/>
              <a:t>Relevance scale 1-5 (</a:t>
            </a:r>
            <a:r>
              <a:rPr lang="en-GB" i="1" dirty="0"/>
              <a:t>Beyond Yes and No: Improving Zero-Shot LLM Rankers via Scoring Fine-Grained Relevance Labels, </a:t>
            </a:r>
            <a:r>
              <a:rPr lang="en-GB" i="1" dirty="0">
                <a:hlinkClick r:id="rId2"/>
              </a:rPr>
              <a:t>https://arxiv.org/abs/2310.14122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Range of 10 queries to reflect topics vs specifics? How would this reflect recall?</a:t>
            </a:r>
          </a:p>
          <a:p>
            <a:pPr lvl="1"/>
            <a:r>
              <a:rPr lang="en-GB" dirty="0"/>
              <a:t>Spot tested scores to sanity check results (e.g. Taylor Swift)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294FB1-55B7-C7B5-9551-4C242138CC87}"/>
              </a:ext>
            </a:extLst>
          </p:cNvPr>
          <p:cNvSpPr txBox="1"/>
          <p:nvPr/>
        </p:nvSpPr>
        <p:spPr>
          <a:xfrm>
            <a:off x="8276455" y="32357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kk </a:t>
            </a:r>
          </a:p>
        </p:txBody>
      </p:sp>
    </p:spTree>
    <p:extLst>
      <p:ext uri="{BB962C8B-B14F-4D97-AF65-F5344CB8AC3E}">
        <p14:creationId xmlns:p14="http://schemas.microsoft.com/office/powerpoint/2010/main" val="381312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1C3D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Results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05E50-A24B-4A35-81F6-DC65C5D2D4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596" y="780584"/>
            <a:ext cx="8672097" cy="1323279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ym typeface="Calibri"/>
              </a:rPr>
              <a:t>Need table of </a:t>
            </a:r>
            <a:r>
              <a:rPr lang="en-GB" b="1" dirty="0" err="1">
                <a:sym typeface="Calibri"/>
              </a:rPr>
              <a:t>dNG</a:t>
            </a:r>
            <a:r>
              <a:rPr lang="en-GB" b="1" dirty="0">
                <a:sym typeface="Calibri"/>
              </a:rPr>
              <a:t> metric results here @ different values of n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E61523-B94C-8A47-901E-C045949B7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491302"/>
              </p:ext>
            </p:extLst>
          </p:nvPr>
        </p:nvGraphicFramePr>
        <p:xfrm>
          <a:off x="458323" y="1607877"/>
          <a:ext cx="7137192" cy="1106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532">
                  <a:extLst>
                    <a:ext uri="{9D8B030D-6E8A-4147-A177-3AD203B41FA5}">
                      <a16:colId xmlns:a16="http://schemas.microsoft.com/office/drawing/2014/main" val="3822116847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1796008628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879958063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650332254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3035283889"/>
                    </a:ext>
                  </a:extLst>
                </a:gridCol>
                <a:gridCol w="1189532">
                  <a:extLst>
                    <a:ext uri="{9D8B030D-6E8A-4147-A177-3AD203B41FA5}">
                      <a16:colId xmlns:a16="http://schemas.microsoft.com/office/drawing/2014/main" val="2593290401"/>
                    </a:ext>
                  </a:extLst>
                </a:gridCol>
              </a:tblGrid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>
                          <a:latin typeface="+mj-lt"/>
                        </a:rPr>
                        <a:t>XXXXXXXXXXXXX</a:t>
                      </a: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</a:t>
                      </a:r>
                      <a:endParaRPr lang="en-US" sz="800" dirty="0"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XXXXXXXXXXXXX</a:t>
                      </a:r>
                      <a:endParaRPr kumimoji="0" 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D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180098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55196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887121"/>
                  </a:ext>
                </a:extLst>
              </a:tr>
              <a:tr h="27658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1B7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dirty="0" err="1">
                          <a:solidFill>
                            <a:schemeClr val="tx1"/>
                          </a:solidFill>
                          <a:latin typeface="+mj-lt"/>
                        </a:rPr>
                        <a:t>xxxxxxxxxx</a:t>
                      </a:r>
                      <a:endParaRPr lang="en-US" sz="800" b="0" i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2707" marR="32707" marT="49061" marB="49061" anchor="ctr">
                    <a:lnL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C3D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91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518F1C-06FF-32F8-0234-9E93E97619FD}"/>
              </a:ext>
            </a:extLst>
          </p:cNvPr>
          <p:cNvSpPr txBox="1"/>
          <p:nvPr/>
        </p:nvSpPr>
        <p:spPr>
          <a:xfrm>
            <a:off x="8276455" y="32357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Li?</a:t>
            </a:r>
          </a:p>
        </p:txBody>
      </p:sp>
    </p:spTree>
    <p:extLst>
      <p:ext uri="{BB962C8B-B14F-4D97-AF65-F5344CB8AC3E}">
        <p14:creationId xmlns:p14="http://schemas.microsoft.com/office/powerpoint/2010/main" val="993417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78E443-28F0-4258-A5D5-6883EE7753B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6596" y="262396"/>
            <a:ext cx="8672097" cy="1036377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500" b="1" i="0" u="none" strike="noStrike" kern="1200" cap="none" spc="0" normalizeH="0" baseline="0" noProof="0" dirty="0">
                <a:ln>
                  <a:noFill/>
                </a:ln>
                <a:solidFill>
                  <a:srgbClr val="1C3D74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E6F2D1-B063-8E0F-2F14-6E56CC9AF2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What was better – BM25 or BM25F?</a:t>
            </a:r>
          </a:p>
          <a:p>
            <a:r>
              <a:rPr lang="en-GB" dirty="0"/>
              <a:t>Embedding (if relevant)</a:t>
            </a:r>
          </a:p>
          <a:p>
            <a:r>
              <a:rPr lang="en-GB" dirty="0"/>
              <a:t>Use of LLM to score relevance – pros, cons?</a:t>
            </a:r>
          </a:p>
          <a:p>
            <a:r>
              <a:rPr lang="en-GB" dirty="0"/>
              <a:t>Follow up areas for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B9A22-A9C0-F289-AEDC-B582DF6388E4}"/>
              </a:ext>
            </a:extLst>
          </p:cNvPr>
          <p:cNvSpPr txBox="1"/>
          <p:nvPr/>
        </p:nvSpPr>
        <p:spPr>
          <a:xfrm>
            <a:off x="8276455" y="3235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0000"/>
                </a:solidFill>
              </a:rPr>
              <a:t>kk</a:t>
            </a:r>
          </a:p>
        </p:txBody>
      </p:sp>
    </p:spTree>
    <p:extLst>
      <p:ext uri="{BB962C8B-B14F-4D97-AF65-F5344CB8AC3E}">
        <p14:creationId xmlns:p14="http://schemas.microsoft.com/office/powerpoint/2010/main" val="51741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nnel 4 1">
      <a:dk1>
        <a:srgbClr val="000000"/>
      </a:dk1>
      <a:lt1>
        <a:srgbClr val="FFFFFF"/>
      </a:lt1>
      <a:dk2>
        <a:srgbClr val="585858"/>
      </a:dk2>
      <a:lt2>
        <a:srgbClr val="FFFFFF"/>
      </a:lt2>
      <a:accent1>
        <a:srgbClr val="6D2B83"/>
      </a:accent1>
      <a:accent2>
        <a:srgbClr val="D0091D"/>
      </a:accent2>
      <a:accent3>
        <a:srgbClr val="FFD611"/>
      </a:accent3>
      <a:accent4>
        <a:srgbClr val="85B6E2"/>
      </a:accent4>
      <a:accent5>
        <a:srgbClr val="62CBC5"/>
      </a:accent5>
      <a:accent6>
        <a:srgbClr val="7F7878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Queen Mary">
      <a:dk1>
        <a:srgbClr val="21386A"/>
      </a:dk1>
      <a:lt1>
        <a:sysClr val="window" lastClr="FFFFFF"/>
      </a:lt1>
      <a:dk2>
        <a:srgbClr val="21386A"/>
      </a:dk2>
      <a:lt2>
        <a:srgbClr val="D8D8D8"/>
      </a:lt2>
      <a:accent1>
        <a:srgbClr val="123181"/>
      </a:accent1>
      <a:accent2>
        <a:srgbClr val="792273"/>
      </a:accent2>
      <a:accent3>
        <a:srgbClr val="2DB8C5"/>
      </a:accent3>
      <a:accent4>
        <a:srgbClr val="CDA60C"/>
      </a:accent4>
      <a:accent5>
        <a:srgbClr val="BD1C1C"/>
      </a:accent5>
      <a:accent6>
        <a:srgbClr val="73B82B"/>
      </a:accent6>
      <a:hlink>
        <a:srgbClr val="E6007E"/>
      </a:hlink>
      <a:folHlink>
        <a:srgbClr val="2DB8C5"/>
      </a:folHlink>
    </a:clrScheme>
    <a:fontScheme name="Queen M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haredContentType xmlns="Microsoft.SharePoint.Taxonomy.ContentTypeSync" SourceId="9c18f9b8-5ae4-4f0b-a238-a922c51e2dda" ContentTypeId="0x0101005EA864BF41DF8A41860E925F5B29BCF5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QMUL Document" ma:contentTypeID="0x0101005EA864BF41DF8A41860E925F5B29BCF500AD04A85D9458C94DBE97317C2C8DFF5C" ma:contentTypeVersion="43" ma:contentTypeDescription="" ma:contentTypeScope="" ma:versionID="4a09dd91952e3d179b6343cbf124090c">
  <xsd:schema xmlns:xsd="http://www.w3.org/2001/XMLSchema" xmlns:xs="http://www.w3.org/2001/XMLSchema" xmlns:p="http://schemas.microsoft.com/office/2006/metadata/properties" xmlns:ns1="http://schemas.microsoft.com/sharepoint/v3" xmlns:ns2="d5efd484-15aa-41a0-83f6-0646502cb6d6" xmlns:ns3="45ae7f3d-bcd0-4e4b-af93-f03a9fbb19b5" xmlns:ns4="6649982f-b66b-4072-8006-4697fed55f9d" targetNamespace="http://schemas.microsoft.com/office/2006/metadata/properties" ma:root="true" ma:fieldsID="4e1042d5b12b28a3d2c337c4bb199a9e" ns1:_="" ns2:_="" ns3:_="" ns4:_="">
    <xsd:import namespace="http://schemas.microsoft.com/sharepoint/v3"/>
    <xsd:import namespace="d5efd484-15aa-41a0-83f6-0646502cb6d6"/>
    <xsd:import namespace="45ae7f3d-bcd0-4e4b-af93-f03a9fbb19b5"/>
    <xsd:import namespace="6649982f-b66b-4072-8006-4697fed55f9d"/>
    <xsd:element name="properties">
      <xsd:complexType>
        <xsd:sequence>
          <xsd:element name="documentManagement">
            <xsd:complexType>
              <xsd:all>
                <xsd:element ref="ns1:QMULDocumentStatusTaxHTField0" minOccurs="0"/>
                <xsd:element ref="ns1:QMULDepartmentTaxHTField0" minOccurs="0"/>
                <xsd:element ref="ns1:QMULSchoolTaxHTField0" minOccurs="0"/>
                <xsd:element ref="ns1:QMULDocumentTypeTaxHTField0" minOccurs="0"/>
                <xsd:element ref="ns1:QMULLocationTaxHTField0" minOccurs="0"/>
                <xsd:element ref="ns1:QMULInformationClassificationTaxHTField0" minOccurs="0"/>
                <xsd:element ref="ns1:QMULAcademicYear" minOccurs="0"/>
                <xsd:element ref="ns1:QMULProject" minOccurs="0"/>
                <xsd:element ref="ns1:QMULReviewDate" minOccurs="0"/>
                <xsd:element ref="ns1:QMULOwner" minOccurs="0"/>
                <xsd:element ref="ns2:TaxKeywordTaxHTField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4:SharedWithUsers" minOccurs="0"/>
                <xsd:element ref="ns4:SharedWithDetails" minOccurs="0"/>
                <xsd:element ref="ns3:MediaServiceLocation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QMULDocumentStatusTaxHTField0" ma:index="8" nillable="true" ma:taxonomy="true" ma:internalName="QMULDocumentStatusTaxHTField0" ma:taxonomyFieldName="QMULDocumentStatus" ma:displayName="Document Status" ma:default="" ma:fieldId="{083bdfb7-9f4e-4bc9-b582-62ed6b950f9e}" ma:sspId="9c18f9b8-5ae4-4f0b-a238-a922c51e2dda" ma:termSetId="780aba48-6c17-4ca0-84b9-f0207a09563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epartmentTaxHTField0" ma:index="10" nillable="true" ma:taxonomy="true" ma:internalName="QMULDepartmentTaxHTField0" ma:taxonomyFieldName="QMULDepartment" ma:displayName="Department" ma:readOnly="false" ma:default="" ma:fieldId="{2a7d89f9-5f8e-4c42-ab4f-aa1fc3002ea0}" ma:sspId="9c18f9b8-5ae4-4f0b-a238-a922c51e2dda" ma:termSetId="28874c57-2df5-45e8-a804-d15afc96d4e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SchoolTaxHTField0" ma:index="12" nillable="true" ma:taxonomy="true" ma:internalName="QMULSchoolTaxHTField0" ma:taxonomyFieldName="QMULSchool" ma:displayName="School" ma:readOnly="false" ma:default="" ma:fieldId="{46346f8e-3161-4021-8b14-3dcca2e3ca8d}" ma:sspId="9c18f9b8-5ae4-4f0b-a238-a922c51e2dda" ma:termSetId="0f9f7e9f-7d6b-4cae-9193-a3e3200f87d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DocumentTypeTaxHTField0" ma:index="14" nillable="true" ma:taxonomy="true" ma:internalName="QMULDocumentTypeTaxHTField0" ma:taxonomyFieldName="QMULDocumentType" ma:displayName="Document Type" ma:default="" ma:fieldId="{2596c3af-0d77-4ea4-a15d-d3f71457b096}" ma:sspId="9c18f9b8-5ae4-4f0b-a238-a922c51e2dda" ma:termSetId="8ec3f1bd-c4f8-46a7-ae88-878ed3be39d1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LocationTaxHTField0" ma:index="16" nillable="true" ma:taxonomy="true" ma:internalName="QMULLocationTaxHTField0" ma:taxonomyFieldName="QMULLocation" ma:displayName="Location" ma:default="" ma:fieldId="{29b985f4-a05e-4f39-b5da-e9fb81ddaa79}" ma:sspId="9c18f9b8-5ae4-4f0b-a238-a922c51e2dda" ma:termSetId="5327f1c4-618f-4317-b197-fc29da39fa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InformationClassificationTaxHTField0" ma:index="18" nillable="true" ma:taxonomy="true" ma:internalName="QMULInformationClassificationTaxHTField0" ma:taxonomyFieldName="QMULInformationClassification" ma:displayName="Information Classification" ma:default="1;#Protect|9124d8d9-0c1c-41e9-aa14-aba001e9a028" ma:fieldId="{57b3469a-2ea1-4a06-a2d1-c99ce62a5d6f}" ma:sspId="9c18f9b8-5ae4-4f0b-a238-a922c51e2dda" ma:termSetId="a3d7b326-4e5e-4e73-95fa-6245adfab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QMULAcademicYear" ma:index="20" nillable="true" ma:displayName="Academic Year" ma:decimals="0" ma:internalName="QMULAcademicYear" ma:percentage="FALSE">
      <xsd:simpleType>
        <xsd:restriction base="dms:Number">
          <xsd:maxInclusive value="9999"/>
          <xsd:minInclusive value="1000"/>
        </xsd:restriction>
      </xsd:simpleType>
    </xsd:element>
    <xsd:element name="QMULProject" ma:index="21" nillable="true" ma:displayName="Project" ma:internalName="QMULProject">
      <xsd:simpleType>
        <xsd:restriction base="dms:Text">
          <xsd:maxLength value="255"/>
        </xsd:restriction>
      </xsd:simpleType>
    </xsd:element>
    <xsd:element name="QMULReviewDate" ma:index="22" nillable="true" ma:displayName="Review Date" ma:format="DateOnly" ma:internalName="QMULReviewDate">
      <xsd:simpleType>
        <xsd:restriction base="dms:DateTime"/>
      </xsd:simpleType>
    </xsd:element>
    <xsd:element name="QMULOwner" ma:index="23" nillable="true" ma:displayName="Owner" ma:list="UserInfo" ma:SharePointGroup="0" ma:internalName="QMUL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efd484-15aa-41a0-83f6-0646502cb6d6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24" nillable="true" ma:taxonomy="true" ma:internalName="TaxKeywordTaxHTField" ma:taxonomyFieldName="TaxKeyword" ma:displayName="Enterprise Keywords" ma:fieldId="{23f27201-bee3-471e-b2e7-b64fd8b7ca38}" ma:taxonomyMulti="true" ma:sspId="9c18f9b8-5ae4-4f0b-a238-a922c51e2dd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26" nillable="true" ma:displayName="Taxonomy Catch All Column" ma:hidden="true" ma:list="{2a7529b9-a3eb-44e9-919b-0c3dc59600a2}" ma:internalName="TaxCatchAll" ma:showField="CatchAllData" ma:web="6649982f-b66b-4072-8006-4697fed55f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7" nillable="true" ma:displayName="Taxonomy Catch All Column1" ma:hidden="true" ma:list="{2a7529b9-a3eb-44e9-919b-0c3dc59600a2}" ma:internalName="TaxCatchAllLabel" ma:readOnly="true" ma:showField="CatchAllDataLabel" ma:web="6649982f-b66b-4072-8006-4697fed55f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ae7f3d-bcd0-4e4b-af93-f03a9fbb19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32" nillable="true" ma:displayName="Tags" ma:internalName="MediaServiceAutoTags" ma:readOnly="true">
      <xsd:simpleType>
        <xsd:restriction base="dms:Text"/>
      </xsd:simpleType>
    </xsd:element>
    <xsd:element name="MediaServiceOCR" ma:index="3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9" nillable="true" ma:displayName="Location" ma:internalName="MediaServiceLocation" ma:readOnly="true">
      <xsd:simpleType>
        <xsd:restriction base="dms:Text"/>
      </xsd:simpleType>
    </xsd:element>
    <xsd:element name="MediaLengthInSeconds" ma:index="4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42" nillable="true" ma:taxonomy="true" ma:internalName="lcf76f155ced4ddcb4097134ff3c332f" ma:taxonomyFieldName="MediaServiceImageTags" ma:displayName="Image Tags" ma:readOnly="false" ma:fieldId="{5cf76f15-5ced-4ddc-b409-7134ff3c332f}" ma:taxonomyMulti="true" ma:sspId="9c18f9b8-5ae4-4f0b-a238-a922c51e2dd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4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49982f-b66b-4072-8006-4697fed55f9d" elementFormDefault="qualified">
    <xsd:import namespace="http://schemas.microsoft.com/office/2006/documentManagement/types"/>
    <xsd:import namespace="http://schemas.microsoft.com/office/infopath/2007/PartnerControls"/>
    <xsd:element name="SharedWithUsers" ma:index="3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1853E-C107-464C-8076-9AF712BD558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37DF072F-3962-4731-9B49-5998CA7915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5efd484-15aa-41a0-83f6-0646502cb6d6"/>
    <ds:schemaRef ds:uri="45ae7f3d-bcd0-4e4b-af93-f03a9fbb19b5"/>
    <ds:schemaRef ds:uri="6649982f-b66b-4072-8006-4697fed55f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69F142-4DA7-4B45-A568-C1DF40445D4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1230</TotalTime>
  <Words>422</Words>
  <Application>Microsoft Office PowerPoint</Application>
  <PresentationFormat>On-screen Show (16:9)</PresentationFormat>
  <Paragraphs>79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4 Text</vt:lpstr>
      <vt:lpstr>Arial</vt:lpstr>
      <vt:lpstr>Calibri</vt:lpstr>
      <vt:lpstr>Calibri Light</vt:lpstr>
      <vt:lpstr>Channel 4 Chadwick</vt:lpstr>
      <vt:lpstr>Office Theme</vt:lpstr>
      <vt:lpstr>1_Custom Design</vt:lpstr>
      <vt:lpstr>2_Custom Design</vt:lpstr>
      <vt:lpstr>Search Engine Design –  Group 27</vt:lpstr>
      <vt:lpstr>Summary</vt:lpstr>
      <vt:lpstr>Pipeline</vt:lpstr>
      <vt:lpstr>Indexing method</vt:lpstr>
      <vt:lpstr>Retrieval method</vt:lpstr>
      <vt:lpstr>Github repository</vt:lpstr>
      <vt:lpstr>LLM relevance labelling</vt:lpstr>
      <vt:lpstr>Results breakdown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 J</dc:creator>
  <cp:lastModifiedBy>Karen Mary Kiernan</cp:lastModifiedBy>
  <cp:revision>97</cp:revision>
  <dcterms:created xsi:type="dcterms:W3CDTF">2020-06-18T12:08:25Z</dcterms:created>
  <dcterms:modified xsi:type="dcterms:W3CDTF">2025-03-25T13:01:28Z</dcterms:modified>
</cp:coreProperties>
</file>