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</p:sldIdLst>
  <p:sldSz cx="18288000" cy="10287000"/>
  <p:notesSz cx="6858000" cy="9144000"/>
  <p:embeddedFontLst>
    <p:embeddedFont>
      <p:font typeface="Kudryashev Display" panose="020B0604020202020204" charset="0"/>
      <p:regular r:id="rId9"/>
    </p:embeddedFont>
    <p:embeddedFont>
      <p:font typeface="Open Sauce" panose="020B0604020202020204" charset="0"/>
      <p:regular r:id="rId10"/>
    </p:embeddedFont>
    <p:embeddedFont>
      <p:font typeface="Open Sauce Bold" panose="020B0604020202020204" charset="0"/>
      <p:regular r:id="rId11"/>
    </p:embeddedFont>
    <p:embeddedFont>
      <p:font typeface="Open Sauce Heavy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032403" y="0"/>
            <a:ext cx="5255597" cy="10287000"/>
            <a:chOff x="0" y="0"/>
            <a:chExt cx="1384190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84190" cy="2709333"/>
            </a:xfrm>
            <a:custGeom>
              <a:avLst/>
              <a:gdLst/>
              <a:ahLst/>
              <a:cxnLst/>
              <a:rect l="l" t="t" r="r" b="b"/>
              <a:pathLst>
                <a:path w="1384190" h="2709333">
                  <a:moveTo>
                    <a:pt x="0" y="0"/>
                  </a:moveTo>
                  <a:lnTo>
                    <a:pt x="1384190" y="0"/>
                  </a:lnTo>
                  <a:lnTo>
                    <a:pt x="138419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13EF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1384190" cy="27283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57435" y="3749017"/>
            <a:ext cx="102597" cy="4411106"/>
            <a:chOff x="0" y="0"/>
            <a:chExt cx="27021" cy="116177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21" cy="1161773"/>
            </a:xfrm>
            <a:custGeom>
              <a:avLst/>
              <a:gdLst/>
              <a:ahLst/>
              <a:cxnLst/>
              <a:rect l="l" t="t" r="r" b="b"/>
              <a:pathLst>
                <a:path w="27021" h="1161773">
                  <a:moveTo>
                    <a:pt x="0" y="0"/>
                  </a:moveTo>
                  <a:lnTo>
                    <a:pt x="27021" y="0"/>
                  </a:lnTo>
                  <a:lnTo>
                    <a:pt x="27021" y="1161773"/>
                  </a:lnTo>
                  <a:lnTo>
                    <a:pt x="0" y="1161773"/>
                  </a:lnTo>
                  <a:close/>
                </a:path>
              </a:pathLst>
            </a:custGeom>
            <a:solidFill>
              <a:srgbClr val="713EF1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27021" cy="11808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984013" y="1086478"/>
            <a:ext cx="926061" cy="924314"/>
          </a:xfrm>
          <a:custGeom>
            <a:avLst/>
            <a:gdLst/>
            <a:ahLst/>
            <a:cxnLst/>
            <a:rect l="l" t="t" r="r" b="b"/>
            <a:pathLst>
              <a:path w="1256593" h="1254223">
                <a:moveTo>
                  <a:pt x="0" y="0"/>
                </a:moveTo>
                <a:lnTo>
                  <a:pt x="1256594" y="0"/>
                </a:lnTo>
                <a:lnTo>
                  <a:pt x="1256594" y="1254223"/>
                </a:lnTo>
                <a:lnTo>
                  <a:pt x="0" y="1254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953671" y="9401744"/>
            <a:ext cx="807026" cy="805503"/>
          </a:xfrm>
          <a:custGeom>
            <a:avLst/>
            <a:gdLst/>
            <a:ahLst/>
            <a:cxnLst/>
            <a:rect l="l" t="t" r="r" b="b"/>
            <a:pathLst>
              <a:path w="807026" h="805503">
                <a:moveTo>
                  <a:pt x="0" y="0"/>
                </a:moveTo>
                <a:lnTo>
                  <a:pt x="807025" y="0"/>
                </a:lnTo>
                <a:lnTo>
                  <a:pt x="807025" y="805503"/>
                </a:lnTo>
                <a:lnTo>
                  <a:pt x="0" y="8055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612310" y="6041579"/>
            <a:ext cx="11264913" cy="752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29"/>
              </a:lnSpc>
            </a:pPr>
            <a:r>
              <a:rPr lang="en-US" sz="4378" b="1" spc="-87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Insights, Performance, and Forecasting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12310" y="3521924"/>
            <a:ext cx="11895981" cy="23444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80"/>
              </a:lnSpc>
            </a:pPr>
            <a:r>
              <a:rPr lang="en-US" sz="6700" b="1" spc="-134">
                <a:solidFill>
                  <a:srgbClr val="191919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ABC PHARMACEUTICALS SALES ANALYSIS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910074" y="1240858"/>
            <a:ext cx="2864793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2000" b="1" spc="-57" dirty="0">
                <a:solidFill>
                  <a:srgbClr val="1494D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ABC</a:t>
            </a:r>
            <a:r>
              <a:rPr lang="en-US" sz="2000" b="1" spc="-57" dirty="0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PHARMACEUTICAL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12310" y="7137573"/>
            <a:ext cx="9087695" cy="1022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5"/>
              </a:lnSpc>
            </a:pPr>
            <a:r>
              <a:rPr lang="en-US" sz="3018" spc="241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Presented by: Bob-Luther Mbeku</a:t>
            </a:r>
          </a:p>
          <a:p>
            <a:pPr algn="l">
              <a:lnSpc>
                <a:spcPts val="4195"/>
              </a:lnSpc>
            </a:pPr>
            <a:r>
              <a:rPr lang="en-US" sz="3018" spc="241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Date: December, 2024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527745" y="9610241"/>
            <a:ext cx="2425926" cy="350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9"/>
              </a:lnSpc>
            </a:pPr>
            <a:r>
              <a:rPr lang="en-US" sz="2057" b="1" spc="164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Powered By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081092" y="0"/>
            <a:ext cx="3206908" cy="320690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13EF1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191951" y="1072192"/>
            <a:ext cx="10089429" cy="946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65"/>
              </a:lnSpc>
              <a:spcBef>
                <a:spcPct val="0"/>
              </a:spcBef>
            </a:pPr>
            <a:r>
              <a:rPr lang="en-US" sz="5475" b="1" spc="-109">
                <a:solidFill>
                  <a:srgbClr val="713EF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Dashboard 1 </a:t>
            </a:r>
            <a:r>
              <a:rPr lang="en-US" sz="5475" b="1" spc="-109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|| Sales Insights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16077" y="2177158"/>
            <a:ext cx="1436585" cy="674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26"/>
              </a:lnSpc>
            </a:pPr>
            <a:r>
              <a:rPr lang="en-US" sz="3449" b="1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KPIs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8719312"/>
            <a:ext cx="1475368" cy="1567688"/>
            <a:chOff x="0" y="0"/>
            <a:chExt cx="764935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64935" cy="812800"/>
            </a:xfrm>
            <a:custGeom>
              <a:avLst/>
              <a:gdLst/>
              <a:ahLst/>
              <a:cxnLst/>
              <a:rect l="l" t="t" r="r" b="b"/>
              <a:pathLst>
                <a:path w="764935" h="812800">
                  <a:moveTo>
                    <a:pt x="382468" y="0"/>
                  </a:moveTo>
                  <a:cubicBezTo>
                    <a:pt x="171237" y="0"/>
                    <a:pt x="0" y="181951"/>
                    <a:pt x="0" y="406400"/>
                  </a:cubicBezTo>
                  <a:cubicBezTo>
                    <a:pt x="0" y="630849"/>
                    <a:pt x="171237" y="812800"/>
                    <a:pt x="382468" y="812800"/>
                  </a:cubicBezTo>
                  <a:cubicBezTo>
                    <a:pt x="593699" y="812800"/>
                    <a:pt x="764935" y="630849"/>
                    <a:pt x="764935" y="406400"/>
                  </a:cubicBezTo>
                  <a:cubicBezTo>
                    <a:pt x="764935" y="181951"/>
                    <a:pt x="593699" y="0"/>
                    <a:pt x="382468" y="0"/>
                  </a:cubicBezTo>
                  <a:close/>
                </a:path>
              </a:pathLst>
            </a:custGeom>
            <a:solidFill>
              <a:srgbClr val="713EF1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71713" y="57150"/>
              <a:ext cx="62151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4233906" y="1839820"/>
            <a:ext cx="654889" cy="654889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E17EB"/>
            </a:solidFill>
            <a:ln cap="sq">
              <a:noFill/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624369" y="141862"/>
            <a:ext cx="691708" cy="690403"/>
          </a:xfrm>
          <a:custGeom>
            <a:avLst/>
            <a:gdLst/>
            <a:ahLst/>
            <a:cxnLst/>
            <a:rect l="l" t="t" r="r" b="b"/>
            <a:pathLst>
              <a:path w="691708" h="690403">
                <a:moveTo>
                  <a:pt x="0" y="0"/>
                </a:moveTo>
                <a:lnTo>
                  <a:pt x="691708" y="0"/>
                </a:lnTo>
                <a:lnTo>
                  <a:pt x="691708" y="690402"/>
                </a:lnTo>
                <a:lnTo>
                  <a:pt x="0" y="6904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299317" y="256611"/>
            <a:ext cx="2025982" cy="460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09"/>
              </a:lnSpc>
            </a:pPr>
            <a:r>
              <a:rPr lang="en-US" sz="1573" b="1" spc="-31">
                <a:solidFill>
                  <a:srgbClr val="1494D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ABC</a:t>
            </a:r>
            <a:r>
              <a:rPr lang="en-US" sz="1573" b="1" spc="-31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PHARMACEUTICAL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646218" y="2738568"/>
            <a:ext cx="13889141" cy="1215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79"/>
              </a:lnSpc>
            </a:pPr>
            <a:r>
              <a:rPr lang="en-US" sz="2999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Total Sales: </a:t>
            </a:r>
            <a:r>
              <a:rPr lang="en-US" sz="2999" b="1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$54.7B </a:t>
            </a:r>
            <a:r>
              <a:rPr lang="en-US" sz="2999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| Total Quantity: </a:t>
            </a:r>
            <a:r>
              <a:rPr lang="en-US" sz="2999" b="1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133.1M</a:t>
            </a:r>
            <a:r>
              <a:rPr lang="en-US" sz="2999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 Units | Avg. Price: </a:t>
            </a:r>
            <a:r>
              <a:rPr lang="en-US" sz="2999" b="1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$412.8</a:t>
            </a:r>
          </a:p>
          <a:p>
            <a:pPr algn="l">
              <a:lnSpc>
                <a:spcPts val="4979"/>
              </a:lnSpc>
            </a:pPr>
            <a:endParaRPr lang="en-US" sz="2999" b="1">
              <a:solidFill>
                <a:srgbClr val="191919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316077" y="3801570"/>
            <a:ext cx="15655846" cy="6465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2"/>
              </a:lnSpc>
            </a:pPr>
            <a:r>
              <a:rPr lang="en-US" sz="3465" b="1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Key Visuals:</a:t>
            </a:r>
          </a:p>
          <a:p>
            <a:pPr marL="748116" lvl="1" indent="-374058" algn="l">
              <a:lnSpc>
                <a:spcPts val="5752"/>
              </a:lnSpc>
              <a:buFont typeface="Arial"/>
              <a:buChar char="•"/>
            </a:pPr>
            <a:r>
              <a:rPr lang="en-US" sz="3465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Price vs Quantity: Highlights inverse sales relationship.</a:t>
            </a:r>
          </a:p>
          <a:p>
            <a:pPr marL="748116" lvl="1" indent="-374058" algn="l">
              <a:lnSpc>
                <a:spcPts val="5752"/>
              </a:lnSpc>
              <a:buFont typeface="Arial"/>
              <a:buChar char="•"/>
            </a:pPr>
            <a:r>
              <a:rPr lang="en-US" sz="3465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Channel Performance:</a:t>
            </a:r>
          </a:p>
          <a:p>
            <a:pPr algn="l">
              <a:lnSpc>
                <a:spcPts val="5752"/>
              </a:lnSpc>
            </a:pPr>
            <a:r>
              <a:rPr lang="en-US" sz="3465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          Top Channel: Pharmacy (</a:t>
            </a:r>
            <a:r>
              <a:rPr lang="en-US" sz="3465" b="1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55.2%</a:t>
            </a:r>
            <a:r>
              <a:rPr lang="en-US" sz="3465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)</a:t>
            </a:r>
          </a:p>
          <a:p>
            <a:pPr algn="l">
              <a:lnSpc>
                <a:spcPts val="5752"/>
              </a:lnSpc>
            </a:pPr>
            <a:r>
              <a:rPr lang="en-US" sz="3465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           Lowest: Hospital (</a:t>
            </a:r>
            <a:r>
              <a:rPr lang="en-US" sz="3465" b="1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44.8%</a:t>
            </a:r>
            <a:r>
              <a:rPr lang="en-US" sz="3465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)</a:t>
            </a:r>
          </a:p>
          <a:p>
            <a:pPr marL="748116" lvl="1" indent="-374058" algn="l">
              <a:lnSpc>
                <a:spcPts val="5752"/>
              </a:lnSpc>
              <a:buFont typeface="Arial"/>
              <a:buChar char="•"/>
            </a:pPr>
            <a:r>
              <a:rPr lang="en-US" sz="3465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Top 4 Customers: Key contributors with highest revenue.</a:t>
            </a:r>
          </a:p>
          <a:p>
            <a:pPr marL="748116" lvl="1" indent="-374058" algn="l">
              <a:lnSpc>
                <a:spcPts val="5752"/>
              </a:lnSpc>
              <a:buFont typeface="Arial"/>
              <a:buChar char="•"/>
            </a:pPr>
            <a:r>
              <a:rPr lang="en-US" sz="3465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Best &amp; Underperforming Reps: Sales rep efficiency mapped.</a:t>
            </a:r>
          </a:p>
          <a:p>
            <a:pPr marL="748116" lvl="1" indent="-374058" algn="l">
              <a:lnSpc>
                <a:spcPts val="5752"/>
              </a:lnSpc>
              <a:buFont typeface="Arial"/>
              <a:buChar char="•"/>
            </a:pPr>
            <a:r>
              <a:rPr lang="en-US" sz="3465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Product Class: Visualized sales across categories.</a:t>
            </a:r>
          </a:p>
          <a:p>
            <a:pPr algn="l">
              <a:lnSpc>
                <a:spcPts val="5752"/>
              </a:lnSpc>
            </a:pPr>
            <a:endParaRPr lang="en-US" sz="3465">
              <a:solidFill>
                <a:srgbClr val="191919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0F7F1-3600-5ED9-EDD0-B4A716323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0D0AA45A-F22C-F325-81FF-DD5DB1B4C20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8288000" cy="10287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0D0AA45A-F22C-F325-81FF-DD5DB1B4C20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8288000" cy="1028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5797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624369" y="8401698"/>
            <a:ext cx="17073143" cy="1300894"/>
          </a:xfrm>
          <a:custGeom>
            <a:avLst/>
            <a:gdLst/>
            <a:ahLst/>
            <a:cxnLst/>
            <a:rect l="l" t="t" r="r" b="b"/>
            <a:pathLst>
              <a:path w="17073143" h="1300894">
                <a:moveTo>
                  <a:pt x="0" y="0"/>
                </a:moveTo>
                <a:lnTo>
                  <a:pt x="17073143" y="0"/>
                </a:lnTo>
                <a:lnTo>
                  <a:pt x="17073143" y="1300894"/>
                </a:lnTo>
                <a:lnTo>
                  <a:pt x="0" y="13008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t="-6156" b="-27116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224154"/>
            <a:chOff x="0" y="0"/>
            <a:chExt cx="4816593" cy="5903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59036"/>
            </a:xfrm>
            <a:custGeom>
              <a:avLst/>
              <a:gdLst/>
              <a:ahLst/>
              <a:cxnLst/>
              <a:rect l="l" t="t" r="r" b="b"/>
              <a:pathLst>
                <a:path w="4816592" h="59036">
                  <a:moveTo>
                    <a:pt x="0" y="0"/>
                  </a:moveTo>
                  <a:lnTo>
                    <a:pt x="4816592" y="0"/>
                  </a:lnTo>
                  <a:lnTo>
                    <a:pt x="4816592" y="59036"/>
                  </a:lnTo>
                  <a:lnTo>
                    <a:pt x="0" y="59036"/>
                  </a:lnTo>
                  <a:close/>
                </a:path>
              </a:pathLst>
            </a:custGeom>
            <a:solidFill>
              <a:srgbClr val="5E17EB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780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70223" y="1319196"/>
            <a:ext cx="16289077" cy="7315123"/>
            <a:chOff x="0" y="0"/>
            <a:chExt cx="4290127" cy="192661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90127" cy="1926617"/>
            </a:xfrm>
            <a:custGeom>
              <a:avLst/>
              <a:gdLst/>
              <a:ahLst/>
              <a:cxnLst/>
              <a:rect l="l" t="t" r="r" b="b"/>
              <a:pathLst>
                <a:path w="4290127" h="1926617">
                  <a:moveTo>
                    <a:pt x="11882" y="0"/>
                  </a:moveTo>
                  <a:lnTo>
                    <a:pt x="4278245" y="0"/>
                  </a:lnTo>
                  <a:cubicBezTo>
                    <a:pt x="4284807" y="0"/>
                    <a:pt x="4290127" y="5320"/>
                    <a:pt x="4290127" y="11882"/>
                  </a:cubicBezTo>
                  <a:lnTo>
                    <a:pt x="4290127" y="1914735"/>
                  </a:lnTo>
                  <a:cubicBezTo>
                    <a:pt x="4290127" y="1917886"/>
                    <a:pt x="4288875" y="1920908"/>
                    <a:pt x="4286647" y="1923136"/>
                  </a:cubicBezTo>
                  <a:cubicBezTo>
                    <a:pt x="4284419" y="1925365"/>
                    <a:pt x="4281396" y="1926617"/>
                    <a:pt x="4278245" y="1926617"/>
                  </a:cubicBezTo>
                  <a:lnTo>
                    <a:pt x="11882" y="1926617"/>
                  </a:lnTo>
                  <a:cubicBezTo>
                    <a:pt x="8731" y="1926617"/>
                    <a:pt x="5708" y="1925365"/>
                    <a:pt x="3480" y="1923136"/>
                  </a:cubicBezTo>
                  <a:cubicBezTo>
                    <a:pt x="1252" y="1920908"/>
                    <a:pt x="0" y="1917886"/>
                    <a:pt x="0" y="1914735"/>
                  </a:cubicBezTo>
                  <a:lnTo>
                    <a:pt x="0" y="11882"/>
                  </a:lnTo>
                  <a:cubicBezTo>
                    <a:pt x="0" y="8731"/>
                    <a:pt x="1252" y="5708"/>
                    <a:pt x="3480" y="3480"/>
                  </a:cubicBezTo>
                  <a:cubicBezTo>
                    <a:pt x="5708" y="1252"/>
                    <a:pt x="8731" y="0"/>
                    <a:pt x="11882" y="0"/>
                  </a:cubicBezTo>
                  <a:close/>
                </a:path>
              </a:pathLst>
            </a:custGeom>
            <a:solidFill>
              <a:srgbClr val="5E17EB"/>
            </a:solidFill>
            <a:ln cap="rnd">
              <a:noFill/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4290127" cy="1945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546452" y="4360568"/>
            <a:ext cx="15712848" cy="4144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66"/>
              </a:lnSpc>
            </a:pPr>
            <a:r>
              <a:rPr lang="en-US" sz="3479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Key Visuals:</a:t>
            </a:r>
          </a:p>
          <a:p>
            <a:pPr marL="751150" lvl="1" indent="-375575" algn="l">
              <a:lnSpc>
                <a:spcPts val="5566"/>
              </a:lnSpc>
              <a:buFont typeface="Arial"/>
              <a:buChar char="•"/>
            </a:pPr>
            <a:r>
              <a:rPr lang="en-US" sz="347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Top 5 Products &amp; Distributors: Focused insights on revenue leaders.</a:t>
            </a:r>
          </a:p>
          <a:p>
            <a:pPr marL="751150" lvl="1" indent="-375575" algn="l">
              <a:lnSpc>
                <a:spcPts val="5566"/>
              </a:lnSpc>
              <a:buFont typeface="Arial"/>
              <a:buChar char="•"/>
            </a:pPr>
            <a:r>
              <a:rPr lang="en-US" sz="347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Sales by Year: Steady growth trend analysis.</a:t>
            </a:r>
          </a:p>
          <a:p>
            <a:pPr marL="751150" lvl="1" indent="-375575" algn="l">
              <a:lnSpc>
                <a:spcPts val="5566"/>
              </a:lnSpc>
              <a:buFont typeface="Arial"/>
              <a:buChar char="•"/>
            </a:pPr>
            <a:r>
              <a:rPr lang="en-US" sz="347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Forecast: Predicts 7.5% growth over 3 years (80% confidence).</a:t>
            </a:r>
          </a:p>
          <a:p>
            <a:pPr marL="751150" lvl="1" indent="-375575" algn="l">
              <a:lnSpc>
                <a:spcPts val="5566"/>
              </a:lnSpc>
              <a:buFont typeface="Arial"/>
              <a:buChar char="•"/>
            </a:pPr>
            <a:r>
              <a:rPr lang="en-US" sz="347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Top 3 Managers: Performance and leadership impact</a:t>
            </a:r>
          </a:p>
          <a:p>
            <a:pPr algn="l">
              <a:lnSpc>
                <a:spcPts val="5566"/>
              </a:lnSpc>
            </a:pPr>
            <a:endParaRPr lang="en-US" sz="3479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858112" y="1339376"/>
            <a:ext cx="12953718" cy="803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37"/>
              </a:lnSpc>
              <a:spcBef>
                <a:spcPct val="0"/>
              </a:spcBef>
            </a:pPr>
            <a:r>
              <a:rPr lang="en-US" sz="4741" b="1" spc="-94">
                <a:solidFill>
                  <a:srgbClr val="1494D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Dashboard 2</a:t>
            </a:r>
            <a:r>
              <a:rPr lang="en-US" sz="4741" b="1" spc="-94">
                <a:solidFill>
                  <a:srgbClr val="FDFBFB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|| Performance &amp; Forecasting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-10253" y="10062846"/>
            <a:ext cx="18288000" cy="224154"/>
            <a:chOff x="0" y="0"/>
            <a:chExt cx="4816593" cy="5903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816592" cy="59036"/>
            </a:xfrm>
            <a:custGeom>
              <a:avLst/>
              <a:gdLst/>
              <a:ahLst/>
              <a:cxnLst/>
              <a:rect l="l" t="t" r="r" b="b"/>
              <a:pathLst>
                <a:path w="4816592" h="59036">
                  <a:moveTo>
                    <a:pt x="0" y="0"/>
                  </a:moveTo>
                  <a:lnTo>
                    <a:pt x="4816592" y="0"/>
                  </a:lnTo>
                  <a:lnTo>
                    <a:pt x="4816592" y="59036"/>
                  </a:lnTo>
                  <a:lnTo>
                    <a:pt x="0" y="59036"/>
                  </a:lnTo>
                  <a:close/>
                </a:path>
              </a:pathLst>
            </a:custGeom>
            <a:solidFill>
              <a:srgbClr val="5E17EB"/>
            </a:solidFill>
            <a:ln cap="sq">
              <a:noFill/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19050"/>
              <a:ext cx="4816593" cy="780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624369" y="141862"/>
            <a:ext cx="691708" cy="690403"/>
          </a:xfrm>
          <a:custGeom>
            <a:avLst/>
            <a:gdLst/>
            <a:ahLst/>
            <a:cxnLst/>
            <a:rect l="l" t="t" r="r" b="b"/>
            <a:pathLst>
              <a:path w="691708" h="690403">
                <a:moveTo>
                  <a:pt x="0" y="0"/>
                </a:moveTo>
                <a:lnTo>
                  <a:pt x="691708" y="0"/>
                </a:lnTo>
                <a:lnTo>
                  <a:pt x="691708" y="690402"/>
                </a:lnTo>
                <a:lnTo>
                  <a:pt x="0" y="6904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299317" y="256611"/>
            <a:ext cx="2025982" cy="460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09"/>
              </a:lnSpc>
            </a:pPr>
            <a:r>
              <a:rPr lang="en-US" sz="1573" b="1" spc="-31">
                <a:solidFill>
                  <a:srgbClr val="1494D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ABC</a:t>
            </a:r>
            <a:r>
              <a:rPr lang="en-US" sz="1573" b="1" spc="-31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PHARMACEUTICAL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28826" y="2698057"/>
            <a:ext cx="1436585" cy="674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26"/>
              </a:lnSpc>
            </a:pPr>
            <a:r>
              <a:rPr lang="en-US" sz="3449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KPIs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758966" y="3259466"/>
            <a:ext cx="13889141" cy="1215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79"/>
              </a:lnSpc>
            </a:pPr>
            <a:r>
              <a:rPr lang="en-US" sz="29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Total Sales: </a:t>
            </a:r>
            <a:r>
              <a:rPr lang="en-US" sz="2999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$54.7B </a:t>
            </a:r>
            <a:r>
              <a:rPr lang="en-US" sz="29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| Total Quantity: </a:t>
            </a:r>
            <a:r>
              <a:rPr lang="en-US" sz="2999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133.1M</a:t>
            </a:r>
            <a:r>
              <a:rPr lang="en-US" sz="29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Units | Avg. Price: </a:t>
            </a:r>
            <a:r>
              <a:rPr lang="en-US" sz="2999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$412.8</a:t>
            </a:r>
          </a:p>
          <a:p>
            <a:pPr algn="l">
              <a:lnSpc>
                <a:spcPts val="4979"/>
              </a:lnSpc>
            </a:pPr>
            <a:endParaRPr lang="en-US" sz="2999" b="1">
              <a:solidFill>
                <a:srgbClr val="FFFFFF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A1C5AA52-4572-7BE8-FE4F-DC5C5FAD884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8288000" cy="10287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A1C5AA52-4572-7BE8-FE4F-DC5C5FAD884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8288000" cy="1028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0874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079876" y="141862"/>
            <a:ext cx="5208124" cy="10287000"/>
            <a:chOff x="0" y="0"/>
            <a:chExt cx="1262604" cy="24938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62604" cy="2493875"/>
            </a:xfrm>
            <a:custGeom>
              <a:avLst/>
              <a:gdLst/>
              <a:ahLst/>
              <a:cxnLst/>
              <a:rect l="l" t="t" r="r" b="b"/>
              <a:pathLst>
                <a:path w="1262604" h="2493875">
                  <a:moveTo>
                    <a:pt x="148651" y="0"/>
                  </a:moveTo>
                  <a:lnTo>
                    <a:pt x="1113953" y="0"/>
                  </a:lnTo>
                  <a:cubicBezTo>
                    <a:pt x="1196051" y="0"/>
                    <a:pt x="1262604" y="66553"/>
                    <a:pt x="1262604" y="148651"/>
                  </a:cubicBezTo>
                  <a:lnTo>
                    <a:pt x="1262604" y="2345224"/>
                  </a:lnTo>
                  <a:cubicBezTo>
                    <a:pt x="1262604" y="2427322"/>
                    <a:pt x="1196051" y="2493875"/>
                    <a:pt x="1113953" y="2493875"/>
                  </a:cubicBezTo>
                  <a:lnTo>
                    <a:pt x="148651" y="2493875"/>
                  </a:lnTo>
                  <a:cubicBezTo>
                    <a:pt x="66553" y="2493875"/>
                    <a:pt x="0" y="2427322"/>
                    <a:pt x="0" y="2345224"/>
                  </a:cubicBezTo>
                  <a:lnTo>
                    <a:pt x="0" y="148651"/>
                  </a:lnTo>
                  <a:cubicBezTo>
                    <a:pt x="0" y="66553"/>
                    <a:pt x="66553" y="0"/>
                    <a:pt x="148651" y="0"/>
                  </a:cubicBezTo>
                  <a:close/>
                </a:path>
              </a:pathLst>
            </a:custGeom>
            <a:solidFill>
              <a:srgbClr val="5E17EB"/>
            </a:solidFill>
            <a:ln cap="rnd">
              <a:noFill/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1262604" cy="2512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3734326" y="487063"/>
            <a:ext cx="3899224" cy="3040537"/>
            <a:chOff x="0" y="0"/>
            <a:chExt cx="6350000" cy="495160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49873" cy="4979162"/>
            </a:xfrm>
            <a:custGeom>
              <a:avLst/>
              <a:gdLst/>
              <a:ahLst/>
              <a:cxnLst/>
              <a:rect l="l" t="t" r="r" b="b"/>
              <a:pathLst>
                <a:path w="6349873" h="4979162">
                  <a:moveTo>
                    <a:pt x="292100" y="0"/>
                  </a:moveTo>
                  <a:cubicBezTo>
                    <a:pt x="131445" y="0"/>
                    <a:pt x="0" y="131445"/>
                    <a:pt x="0" y="292100"/>
                  </a:cubicBezTo>
                  <a:lnTo>
                    <a:pt x="0" y="3332480"/>
                  </a:lnTo>
                  <a:cubicBezTo>
                    <a:pt x="0" y="3493135"/>
                    <a:pt x="128397" y="3652520"/>
                    <a:pt x="285369" y="3686683"/>
                  </a:cubicBezTo>
                  <a:lnTo>
                    <a:pt x="6064504" y="4944999"/>
                  </a:lnTo>
                  <a:cubicBezTo>
                    <a:pt x="6221476" y="4979162"/>
                    <a:pt x="6349873" y="4875657"/>
                    <a:pt x="6349873" y="4715002"/>
                  </a:cubicBezTo>
                  <a:lnTo>
                    <a:pt x="6349873" y="292100"/>
                  </a:lnTo>
                  <a:cubicBezTo>
                    <a:pt x="6349873" y="131445"/>
                    <a:pt x="6218428" y="0"/>
                    <a:pt x="6057773" y="0"/>
                  </a:cubicBezTo>
                  <a:lnTo>
                    <a:pt x="292100" y="0"/>
                  </a:lnTo>
                  <a:close/>
                </a:path>
              </a:pathLst>
            </a:custGeom>
            <a:blipFill>
              <a:blip r:embed="rId2"/>
              <a:stretch>
                <a:fillRect t="-13999" b="-13999"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836873" y="2514454"/>
            <a:ext cx="12308768" cy="7412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14"/>
              </a:lnSpc>
            </a:pPr>
            <a:r>
              <a:rPr lang="en-US" sz="3298" spc="52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Summary:</a:t>
            </a:r>
          </a:p>
          <a:p>
            <a:pPr marL="712170" lvl="1" indent="-356085" algn="l">
              <a:lnSpc>
                <a:spcPts val="4914"/>
              </a:lnSpc>
              <a:buFont typeface="Arial"/>
              <a:buChar char="•"/>
            </a:pPr>
            <a:r>
              <a:rPr lang="en-US" sz="3298" spc="52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P</a:t>
            </a:r>
            <a:r>
              <a:rPr lang="en-US" sz="3298" u="none" strike="noStrike" spc="52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rice impacts quantity sold; Pharmacy dominated channels.</a:t>
            </a:r>
          </a:p>
          <a:p>
            <a:pPr marL="712170" lvl="1" indent="-356085" algn="l">
              <a:lnSpc>
                <a:spcPts val="4914"/>
              </a:lnSpc>
              <a:buFont typeface="Arial"/>
              <a:buChar char="•"/>
            </a:pPr>
            <a:r>
              <a:rPr lang="en-US" sz="3298" u="none" strike="noStrike" spc="52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Customer loyalty and sales representative efficiency are vital for sustained growth.</a:t>
            </a:r>
          </a:p>
          <a:p>
            <a:pPr algn="l">
              <a:lnSpc>
                <a:spcPts val="4914"/>
              </a:lnSpc>
            </a:pPr>
            <a:endParaRPr lang="en-US" sz="3298" u="none" strike="noStrike" spc="52">
              <a:solidFill>
                <a:srgbClr val="191919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0" lvl="0" indent="0" algn="l">
              <a:lnSpc>
                <a:spcPts val="4914"/>
              </a:lnSpc>
            </a:pPr>
            <a:r>
              <a:rPr lang="en-US" sz="3298" u="none" strike="noStrike" spc="52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Recommendations:</a:t>
            </a:r>
          </a:p>
          <a:p>
            <a:pPr marL="712170" lvl="1" indent="-356085" algn="l">
              <a:lnSpc>
                <a:spcPts val="4914"/>
              </a:lnSpc>
              <a:buFont typeface="Arial"/>
              <a:buChar char="•"/>
            </a:pPr>
            <a:r>
              <a:rPr lang="en-US" sz="3298" u="none" strike="noStrike" spc="52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Optimize pricing strategies to maximize quantity sold.</a:t>
            </a:r>
          </a:p>
          <a:p>
            <a:pPr marL="712170" lvl="1" indent="-356085" algn="l">
              <a:lnSpc>
                <a:spcPts val="4914"/>
              </a:lnSpc>
              <a:buFont typeface="Arial"/>
              <a:buChar char="•"/>
            </a:pPr>
            <a:r>
              <a:rPr lang="en-US" sz="3298" u="none" strike="noStrike" spc="52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Focus resources on high-performing channels and distributors.</a:t>
            </a:r>
          </a:p>
          <a:p>
            <a:pPr marL="712170" lvl="1" indent="-356085" algn="l">
              <a:lnSpc>
                <a:spcPts val="4914"/>
              </a:lnSpc>
              <a:buFont typeface="Arial"/>
              <a:buChar char="•"/>
            </a:pPr>
            <a:r>
              <a:rPr lang="en-US" sz="3298" u="none" strike="noStrike" spc="52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Provide training for underperforming sales representatives.</a:t>
            </a:r>
          </a:p>
        </p:txBody>
      </p:sp>
      <p:sp>
        <p:nvSpPr>
          <p:cNvPr id="8" name="Freeform 8"/>
          <p:cNvSpPr/>
          <p:nvPr/>
        </p:nvSpPr>
        <p:spPr>
          <a:xfrm>
            <a:off x="624369" y="141862"/>
            <a:ext cx="691708" cy="690403"/>
          </a:xfrm>
          <a:custGeom>
            <a:avLst/>
            <a:gdLst/>
            <a:ahLst/>
            <a:cxnLst/>
            <a:rect l="l" t="t" r="r" b="b"/>
            <a:pathLst>
              <a:path w="691708" h="690403">
                <a:moveTo>
                  <a:pt x="0" y="0"/>
                </a:moveTo>
                <a:lnTo>
                  <a:pt x="691708" y="0"/>
                </a:lnTo>
                <a:lnTo>
                  <a:pt x="691708" y="690402"/>
                </a:lnTo>
                <a:lnTo>
                  <a:pt x="0" y="6904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821578" y="1220066"/>
            <a:ext cx="9513326" cy="808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44"/>
              </a:lnSpc>
              <a:spcBef>
                <a:spcPct val="0"/>
              </a:spcBef>
            </a:pPr>
            <a:r>
              <a:rPr lang="en-US" sz="4746" b="1" spc="-94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Summary &amp; Recommendations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99317" y="256611"/>
            <a:ext cx="2025982" cy="460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09"/>
              </a:lnSpc>
            </a:pPr>
            <a:r>
              <a:rPr lang="en-US" sz="1573" b="1" spc="-31">
                <a:solidFill>
                  <a:srgbClr val="1494D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ABC</a:t>
            </a:r>
            <a:r>
              <a:rPr lang="en-US" sz="1573" b="1" spc="-31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PHARMACEUTICAL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673566" y="2672770"/>
            <a:ext cx="10802783" cy="4924128"/>
            <a:chOff x="0" y="0"/>
            <a:chExt cx="3383950" cy="154247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83950" cy="1542473"/>
            </a:xfrm>
            <a:custGeom>
              <a:avLst/>
              <a:gdLst/>
              <a:ahLst/>
              <a:cxnLst/>
              <a:rect l="l" t="t" r="r" b="b"/>
              <a:pathLst>
                <a:path w="3383950" h="1542473">
                  <a:moveTo>
                    <a:pt x="32250" y="0"/>
                  </a:moveTo>
                  <a:lnTo>
                    <a:pt x="3351700" y="0"/>
                  </a:lnTo>
                  <a:cubicBezTo>
                    <a:pt x="3369511" y="0"/>
                    <a:pt x="3383950" y="14439"/>
                    <a:pt x="3383950" y="32250"/>
                  </a:cubicBezTo>
                  <a:lnTo>
                    <a:pt x="3383950" y="1510224"/>
                  </a:lnTo>
                  <a:cubicBezTo>
                    <a:pt x="3383950" y="1528035"/>
                    <a:pt x="3369511" y="1542473"/>
                    <a:pt x="3351700" y="1542473"/>
                  </a:cubicBezTo>
                  <a:lnTo>
                    <a:pt x="32250" y="1542473"/>
                  </a:lnTo>
                  <a:cubicBezTo>
                    <a:pt x="14439" y="1542473"/>
                    <a:pt x="0" y="1528035"/>
                    <a:pt x="0" y="1510224"/>
                  </a:cubicBezTo>
                  <a:lnTo>
                    <a:pt x="0" y="32250"/>
                  </a:lnTo>
                  <a:cubicBezTo>
                    <a:pt x="0" y="14439"/>
                    <a:pt x="14439" y="0"/>
                    <a:pt x="32250" y="0"/>
                  </a:cubicBezTo>
                  <a:close/>
                </a:path>
              </a:pathLst>
            </a:custGeom>
            <a:solidFill>
              <a:srgbClr val="713EF1"/>
            </a:solidFill>
            <a:ln cap="rnd">
              <a:noFill/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383950" cy="15805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35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798807" y="3230097"/>
            <a:ext cx="4690387" cy="861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116"/>
              </a:lnSpc>
              <a:spcBef>
                <a:spcPct val="0"/>
              </a:spcBef>
            </a:pPr>
            <a:r>
              <a:rPr lang="en-US" sz="5082" b="1" spc="477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THANK TOU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889891" y="6253767"/>
            <a:ext cx="4530633" cy="1147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401"/>
              </a:lnSpc>
              <a:spcBef>
                <a:spcPct val="0"/>
              </a:spcBef>
            </a:pPr>
            <a:r>
              <a:rPr lang="en-US" sz="6715" spc="-134">
                <a:solidFill>
                  <a:srgbClr val="FFFFFF"/>
                </a:solidFill>
                <a:latin typeface="Kudryashev Display"/>
                <a:ea typeface="Kudryashev Display"/>
                <a:cs typeface="Kudryashev Display"/>
                <a:sym typeface="Kudryashev Display"/>
              </a:rPr>
              <a:t>Q &amp; A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7259300" y="9258300"/>
            <a:ext cx="878473" cy="878473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42950" cap="sq">
              <a:solidFill>
                <a:srgbClr val="1494D3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0"/>
            <a:ext cx="1028700" cy="102870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742950" cap="sq">
              <a:solidFill>
                <a:srgbClr val="1494D3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6067950" y="8785357"/>
            <a:ext cx="945887" cy="945887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42950" cap="sq">
              <a:solidFill>
                <a:srgbClr val="1494D3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7013837" y="8013237"/>
            <a:ext cx="945887" cy="945887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42950" cap="sq">
              <a:solidFill>
                <a:srgbClr val="1494D3"/>
              </a:solidFill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>
            <a:off x="7449471" y="169149"/>
            <a:ext cx="691708" cy="690403"/>
          </a:xfrm>
          <a:custGeom>
            <a:avLst/>
            <a:gdLst/>
            <a:ahLst/>
            <a:cxnLst/>
            <a:rect l="l" t="t" r="r" b="b"/>
            <a:pathLst>
              <a:path w="691708" h="690403">
                <a:moveTo>
                  <a:pt x="0" y="0"/>
                </a:moveTo>
                <a:lnTo>
                  <a:pt x="691708" y="0"/>
                </a:lnTo>
                <a:lnTo>
                  <a:pt x="691708" y="690402"/>
                </a:lnTo>
                <a:lnTo>
                  <a:pt x="0" y="6904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8131009" y="283897"/>
            <a:ext cx="2025982" cy="460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09"/>
              </a:lnSpc>
            </a:pPr>
            <a:r>
              <a:rPr lang="en-US" sz="1573" b="1" spc="-31">
                <a:solidFill>
                  <a:srgbClr val="1494D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ABC</a:t>
            </a:r>
            <a:r>
              <a:rPr lang="en-US" sz="1573" b="1" spc="-31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PHARMACEUTICAL</a:t>
            </a:r>
          </a:p>
        </p:txBody>
      </p:sp>
      <p:sp>
        <p:nvSpPr>
          <p:cNvPr id="21" name="Freeform 21"/>
          <p:cNvSpPr/>
          <p:nvPr/>
        </p:nvSpPr>
        <p:spPr>
          <a:xfrm>
            <a:off x="9435690" y="9359024"/>
            <a:ext cx="807026" cy="805503"/>
          </a:xfrm>
          <a:custGeom>
            <a:avLst/>
            <a:gdLst/>
            <a:ahLst/>
            <a:cxnLst/>
            <a:rect l="l" t="t" r="r" b="b"/>
            <a:pathLst>
              <a:path w="807026" h="805503">
                <a:moveTo>
                  <a:pt x="0" y="0"/>
                </a:moveTo>
                <a:lnTo>
                  <a:pt x="807026" y="0"/>
                </a:lnTo>
                <a:lnTo>
                  <a:pt x="807026" y="805503"/>
                </a:lnTo>
                <a:lnTo>
                  <a:pt x="0" y="8055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7211346" y="9659436"/>
            <a:ext cx="2425926" cy="350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9"/>
              </a:lnSpc>
            </a:pPr>
            <a:r>
              <a:rPr lang="en-US" sz="2057" b="1" spc="164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Powered By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webextension1.xml><?xml version="1.0" encoding="utf-8"?>
<we:webextension xmlns:we="http://schemas.microsoft.com/office/webextensions/webextension/2010/11" id="{2FEBF560-69B7-4238-894D-CBD2966B855D}">
  <we:reference id="wa200003233" version="2.0.0.3" store="en-US" storeType="OMEX"/>
  <we:alternateReferences>
    <we:reference id="WA200003233" version="2.0.0.3" store="" storeType="OMEX"/>
  </we:alternateReferences>
  <we:properties>
    <we:property name="artifactViewState" value="&quot;live&quot;"/>
    <we:property name="backgroundColor" value="&quot;#FFFFFF&quot;"/>
    <we:property name="bookmark" value="&quot;H4sIAAAAAAAAA+1b62/cNhL/VwyhgL/4DnyTyrfEaXAFmlwaB7kWh+AwJEdrtfJqTw/XbuD//UbSrt/rteVNvPEtsIDFh4bD4W9e1PhLEvN6VsDpOzjC5EXyqiz/OILqjx2e7CXToS/1kaHhGqMLwmjBfRQ0Ws6avJzWyYsvSQPVBJtPed1C0RGizn9/3kugKN7DpGtlUNS4l8ywqsspFPlfOEymoaZq8WwvwZNZUVbQkTxooMGO7DFNpzaxwP8uaUUITX6MBxiaofcDzsqqmbctB0QbXDQ6FUwbaUygd+phtGdz9fxu0Z6x/XLaQD4lBro+GwyLUSGgxDRgjML0DNb5dFLMt3Lx7sfTWSe2+hDoL8nJ/04rdnTOzmijLpXGRW9BBwTnkBnLxtIKSjNhMuYEgrTMSx3tWFoxYzaLIuVGcu9jCmj0WFpCKRFMAK1jZMqIVHIYSyvzaEF6ntIxER0bLR8t+9QxlxmNqfdSKvoxMN27WV4086P2pz+ezCrCL6F6oPUyHsOUDj3pQVphPWDyS/JyMqlwAs28+eOVwf2yaI9u6T8o2yrgB8z6oWmTN6cdv1Bg/Z8jQlzS8fm+KklV+pGDbqTvfNNO58BnXfOw/HO/QtKU2HXsrWb3LULdVvh4lt7+9C55Yg7gZOdCMFf5+Ew9d2JjAu3kGjaoUUWsXp325/46rxYmRuxd4/Qpz5y2Rl0qyojSGwOeVJ4F1KlZqQ8NnjS+PLlFU6Vw1mXOpoJ0XujILd9wjfilhWHSViluKMUV2Tw7vVh+8oNqGCd556ZDiJ5ctdfMq/GqoVIRMbNEzgAphhfyHo5nOTUVVOYYD1HE6BwISN0j1FZEnXFQkGrOHfPIYLWzXkotppY54wxaTf4VneWerTQCH8vZOyI1zOmmfFpEawSON1V51E+eh5V16//bYnWaXMfNwWKAnn9ZPNxFabcjsYDKbm8pKaz7oesettkr3WLZy5Mv4epiLkWpB1iQMPo17gXUodGzcpvdJm761WlozkWWYxGTbql/3q5NfP3adM5kfW/nstcdafJC9pAY5CMuyfIegicS/zrEzpb1spzGfLGDn67xW69f3P0GwBd4hywWYDs7603GdVP8MDt1WQZ3czbCK2xSbLnSc3io9g+hajbaedyB+yGvpLm/X0oW92n7k7I6vT9SRyDjc69sGlkqJDBURlMulyrBHuFptA5auJhG77QFTClFjGMTJq5szDyLOgBopRhTAMs9w/y+4E0/GCg4jWCUcoYxZlxg5FT2nth7fF2HcMPW7rd1Ux5h9VCH8BU0ZLxDUEscwr1k+RX9wQppf3N/sNz0XGPsubuDo7Zo8g/0DlTx+3QJXZe0EFIM3lOC7QBSJiUfb5TJ+GHGvfGK8SgFUluuDLHnLigPtNJXw+bIbLEu8kCW+/JGE4L4pFe3CA30G5kNC+XYj+M0vp5f7WK/1S/JzzltfyD/CYq2o0wvY5Mf4a5ggv2Ncfp9ZOxF/+v8KXF2VMZVVHZf09Kx/HO6u9Du5ei7EX+vWbhLY4ye2QfYvvsvOQQWnPmotWdGMaGZ0Ur41bc73wJ1r/O6qXLfNmX1fwO+b4WAq7IdgGB9ppyVnAljhKDIjHa3EUCgvGE6xWILgnWbgXO5LiyBtFZFr6LzGFArF+JGAOBtOW0Ot8e/5uNfSHWeX1L2xYUTTqElh2Ap/NiM4IMeYxuanSWB8RYDaxTuAIUgU2bBeZtaZSCGgLj6inzZV16O3FkwRAyZFYwi5PFfZg1YnTKno5fep0JwF1ZC9GnTpfekG3gte+BP/wno5fFk54K1J+Qln97JyzP4HrUEAYOaMwYx4yZSsMWBsj/p09F1HhK4DSAtOgreohMohd9w7Xhw3cKGR5uxnLbN9pZ7XPCZSabRcR0gokfNIOjx8P1HTm62CoenP+MxFje5PR+/ObTg8RNU+VBqNr8KHLXj+T3oObHkihB+Qxhy20v8JF3ksXPR0Q3Pd3Exf4yCPFOZLEsOvrMb0+/GyIWirUkjMQ683GruVpuRZwrG+fzBpJkYpQiKGQzCcc/RPKaScP0ByWbqy5ICHr25HN/IUC+4lmMS1gAN4eP+ivXrmlPCAR8DhqVJZYzQFcEGDsK5EB5RSehC1ClqD4yhN545Lh9BDRwYnnkIKjqn6PghPiJkeO7OYI7S+odl8N0voB5VLJu1vS/ZhrwPk/P81l1IicYjqFQ6iMylIoxXCeOishnnUXgWiJZFWJ1Q5kdwPYnuaXmrUkZEKEEF50nXYHWNyFLOpLEuZYHiewdeOEbKunqfSzgTKhPSexTWOhBeAferU91tLeLaahE3qvRkW4t4T8O0rUXc1iKupxYRrYHoyTVY7VAJE8h9jfcM6HUMIIVmzDANFGv61XXq0G/8Vds0fcp2hWRP9bavPWXb1DMI+B6meNtXn5MZTCPG+fOyDzb9/ymef6s5O/sfUciR5B85AAA=&quot;"/>
    <we:property name="creatorSessionId" value="&quot;7aa3ada4-9845-41f9-9ee9-901286110b1e&quot;"/>
    <we:property name="creatorTenantId" value="&quot;73375538-495c-4e39-bac8-ffe7e9956319&quot;"/>
    <we:property name="creatorUserId" value="&quot;100320041C630A54&quot;"/>
    <we:property name="datasetId" value="&quot;e7d78f35-e4b0-459c-a29e-d4e4bddab944&quot;"/>
    <we:property name="embedUrl" value="&quot;/reportEmbed?reportId=d2019018-d4b0-4360-a8a2-c17e0a12be82&amp;config=eyJjbHVzdGVyVXJsIjoiaHR0cHM6Ly9XQUJJLVNPVVRILUFGUklDQS1OT1JUSC1BLVBSSU1BUlktcmVkaXJlY3QuYW5hbHlzaXMud2luZG93cy5uZXQiLCJlbWJlZEZlYXR1cmVzIjp7InVzYWdlTWV0cmljc1ZOZXh0Ijp0cnVlfX0%3D&amp;disableSensitivityBanner=true&quot;"/>
    <we:property name="initialStateBookmark" value="&quot;H4sIAAAAAAAAA+1b62/cNhL/VwyhgL/4DnyID+Wb4yS4onWSxkGuxSEohuRorVZe7enh2g38v9/osX6v15Y38ca3wAKWSGo4HP7mRY6/RCGrZjmcvoUjjF5EL4vizyMo/9zi0U40Hdrevftpf/fDT7+/3d1/Tc3FrM6KaRW9+BLVUE6w/pRVDeQtBWr8z+edCPL8PUzatxTyCneiGZZVMYU8+xv7wdRVlw2e7UR4MsuLElqSBzXU2JI9puH0TnPzf0qaEXydHeMB+rpv/YCzoqyHd8MB0XgbtEoEU1pq7embqu/t2Fw+vp20Y2yvmNaQTYmBts14zUKIEVBi4jEEoTsGq2w6yYelXHz78XTWyqs6BPpLcnJ/0IwtnbMzWqhNpLbBGVAewVpk2rCxtHysmNApswJBGuakCmYsrZAykwaRcC25cyEB1GosLRHHwmsPSoXAYi0SyWEsrdShAel4QttEdEwwfLTsE8tsqhUmzkkZ04+Bbr9Ns7wettqdvj6ZlYRfQnVPazccw5Q2PepAWmLVY/JLtDuZlDiBenh9faVzr8ibo1vaD4qm9PgB065rWmf1acsv5Fj9fkSIi1o+35cFqUrXc9D2dI1vmukAfNa+HhZ/7ZVImhLahp3l7O4jVE2Jj2dp/8e30RNzACdbF4K5ysdnarkTGxNoJtewQS9lwPLlabfvr7JybmLEzjVOn3LPaWnUFAcZUDqtwZHKM48q0Uv1ocaT2hUnt2iqFNbY1JpEkM4LFbjha64RvzTQD9ooxQ2luCKbZ6cXi3e+Vw1tJW/dtPfBkat2irl4vGrEiQiYGiKngRTDCXkPx7OYWuzj1DLugwjBWhCQ2EeorQgq5RBDoji3zCGD5c56IbWQGGa11WgU+Ve0hju21Ah8LGZviVQ/ph3yaR6tETjelMVRN3iIJ6vG/bfB8jS6jpuDeQc9/zJ/uIvSdktiDpXtzlJSWPdD29wvs1O6+bSXB1/C1cVYilIPMCdhdHPcC6j9S8fKbXabuOlmp66BizTDPETtVO9u1ya+em06Z7K6t3PZabc0eiE7SPTyEZdkeQ/BE4l/H2JryzpZTkM2X8GP1/itVi/ubgHgcrxDFnOwnZ11JuO6KX6Ynbosg7s5G+EV1im2XOo5HJR7h1DWa+087sB9n1fS2D8uJYt7tPxJUZ7eH6kjkPG5UzaFLBESGMZaUS6XxII9wtMo5ZWwIQnOKgOYUIoYxiZMPDYhdSwoD6DimLEYYLFnGA4K3nSdnoLTADqOrWaMaesZOZWdJ/YeX9ch3LC1e01VF0dYPtQhfAUNGe8Q4gUO4V6y/Ir+YIm0v7k/WGx6rjH23N3BUZPX2Qf6BsrwfbqEtkka8Al65yjBtgAJk5KPN8pk/DDlTruY8SAF0rtcGmIPLijzNNNXw+bIbLHKM0+W+/JCI4L4pFO3ADV0C5n1E2XY9eM0vBqOdrFb6pfo54yW35P/BHnTUqaPsc6OcFswwf7BOP0+Mvai+7X+lDg7KsIyKtuvaOpQ/DXdnmv3YvTdiL9XLNyFMUbH7ANs3/2n7AMLzlxQyjEdM6GYVrFwy093vgXqXmVVXWauqYvy/wZ83woBV2XbA8G4NLZGcia0FoIiM1rdWgCB8obpFPMNCFZtBs7lOrcE0pg4uDhYhx5VbH1YCwDsF9P6cLP9K97+uVSH/JKyLy6ssDEacgiGwo/1CD7oMTS+3loQGG8wsELh9lDwMmEGrDOJiTUE7xGXH5EvuuXlyK0BTcSQGcEoQh5/M6vBqIRZFZx0LhGCW78Uok+bLr0n3cBr2QN/+iug3ePJ1gVrT8hLNr2Tl2dwH7UAAb2aMwYh5TpQsMWBsj/pktF1HhK48SANWgreghUohVtz7Xhw3cKaR5uhmDb15pR7XPCZSqbQcuUhoEPFwKvx8P1XRm629IenP+Mx5je5Pe+/2TXn8ROUWV9qNhwFjlrxcA56Tiy6IoTfEPrc9hI/URt5bF00tN3DKi7Gj1GQZyqTRcnBd3Zi+t0YOZ83FWkkhp6XW83dcjPyTME4jO9Nmg5BCh8zjV5Y7jjqx1QSrj4gWU99WVDAo9aX4xsZ6gXXckzC6qEmfNxfsX5dcUrY46PHsNSJDAHaIljPQVjr/SMqCa0PKkHlgDF02jHL5SOogQXNUwc+DtbGtP0QHhEyPHdnMKC0+mERfPdyqEYVy6ZN50s2Ie/D5DycugspUTuEOJEWArOJ8ONVQtsQm5TzIBzzRMsgLE8osyO4nkR3tJyJE0ZEKEEF60jXYHmNyELOpDY2YZ7iewtOWEbKunydCzgTcSqkcyiMsSBcDNwtT3U3tYgrq0Vcq9KTTS3iPQ3TphZxU4u4mlpENBqCI9dglMVYaE/ua7xnQKeCBykUY5opoFjTLa9Th27hL5u67lK2KyQ7qrfd9hRNXc3A43uY4m23PiczmAYMw/OiC5vu/xT76x1iKRs0+I4P2v9ePL/bOTv7H4yiJC9IOQAA&quot;"/>
    <we:property name="isFiltersActionButtonVisible" value="true"/>
    <we:property name="isVisualContainerHeaderHidden" value="false"/>
    <we:property name="pageDisplayName" value="&quot;SALES INSIGHTS&quot;"/>
    <we:property name="pageName" value="&quot;ReportSection71aee7c8d6592056366c&quot;"/>
    <we:property name="reportEmbeddedTime" value="&quot;2024-12-14T03:55:03.375Z&quot;"/>
    <we:property name="reportName" value="&quot;DASHBOARD&quot;"/>
    <we:property name="reportState" value="&quot;CONNECTED&quot;"/>
    <we:property name="reportUrl" value="&quot;/groups/me/reports/d2019018-d4b0-4360-a8a2-c17e0a12be82/ReportSection71aee7c8d6592056366c?experience=power-bi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A3DF189-8B05-41F4-A05F-4F7F7D74A49E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+1b32/bOBL+VwK99MV3GP4Syb61yS5ugW2vbYoeFoviMCRHjnZlySfL2WSL/O9HSXZSu7GVONk08QbIg0VSw5nhNx9nKOZLEvLZtMDztzih5GXyuqp+n2D9+wFLRknZt6WokVLKyEjQCNKQp9hbTZu8KmfJyy9Jg/WYmk/5bI5FKyg2/vp5lGBRvMNx+5RhMaNRMqV6VpVY5H9SPzh2NfWcLkYJnU2LqsZW5HGDDbViT+Pw+BxVYP8UcUb0TX5Kx+SbvvUDTau6WT6Pkln/q1Npta8V1k14WJUN5mUU3LYJlSJBKpUSXChphEHfts/yclwsVLx69+P5tHXH7ASnnf3utyi9lXNxEQ2w1qSWNGPGA9cWgCls383yollM585/OJvW0TfRY72sV+EUS08h6RxQ02y20PbVeFzTGJfK/7DSeVgV88k17cfVvPb0gbKuq2zy5rzVFwua/XcSrU5aPd/VVVyGruf9HPtBbfuP83LhK2gfT6o/DmuKCxHahtGwxm8IZ/Oa7q7Vm5/eJt9ZAzw7WPHNqiqfY8tWhIxxPl5DSHyoA9Wvz7vVP8rrJTD5aE3Z77zy0brYFKQI2kGgoBVYq7mW6WBgNHTWuOrs29BIucgAROYJtWMcpGB3kMa8jOr4lIMlBaDQhOGg3SgtBJspY0gi0yEl5by/g26Z0CQwQ60ND6BIMbCDJPCxmr6Novox7ZBPS96L4Pixribd4AVBz+buf3Oqz5N13BwvO+Lv98sfWyW1Iq6ByijprYxAHyXHVET7utduhL3+oZO+Brn4M8x9c9DNHrsWWmQ5FSFpp/r3gwXIZiWPWzdcFxSjdpWSl6pb5d4/vOWk2/jyPyfUslPnyjLkSwN+WlN3dv/e7vRHV9AWCUv4XFx0JLBOrvfFPGuK7UDzD0KQG4Bw663AF/NZjGoKr7E+PMG6edTbwhb497lXHPvbV0nWYfTDuKrPb47Y2yPkcxdy2qJBA4yFwG0AD9qq3WlaZkIAAgfl0FhpPXi3a96HXHuhnNWepJYiDVKJZ8rvZjjKZ02du3lT1U+W8eVTYfwVZz8iwl/Va9/5fjIvmvxDfAfr8DSpvktjmfKWg6Y01sWMYkFrYHe2JS8oJS2cNpYxxyT16f9WhlxsLbmPM/1V0Dzcsb6bFbmPtP21ocmE6nEXbQEb7AyZ9hPl1PVTGY4WxxrUmfol+TmP5vfiP2ExbyXHl6nJJ/SCx83pH8Di30eAl93fi6Tz5qQKQ1JeHMWpQ/VH+WIZ3JvRx9bRd8/O3Zg7dMregvluPmWfMShyDJ2BNNax0nEGBDiIYez0ez1vmu5AaQ3IXlgnnLVA3mrSkmJR+yiAvJ1j9xPPDwWqtX21z/laFGRx+eNfCBq8d4+E0U6wLKl4BsF9M8ulX3sACE+Op+BFUFobFjyzjwMAb6qyOXle/nte/qVX+8UHn6qgYt0HwgpHzjihH8XiD5ytPGPg3o8lHHJg3qQByTsOhowbTjI2HCS4FD2mQgCkFoxISQQ2CKuNVdO/8ui92p+c/0ynVHxr/mX/t11Loz9hnfcf5BY1404uXNTLl8KSFa/+QtinLF/pk7SAOrhqaLsXVlyN31RGbouzPfXJJs7ft9r68iy1V+za49ThY8o9BcFi/KL2SRGCSbn24ElIYNqyQVrafFrKwGkr0ZBSDIUOxNUzMT0T06BP3s9jhNKzW+6Pr/fUI0d43Tncvu1fRV7S86Z1HWnurYFfMeDe2rhaHBsWmE+9ASmlQPTtrbjdUw8XgGWWp7FqDA6FE+wu95Ayl6GMqjHrrHSScxf4YCLzEIX7YPKwHwQYqnLe3OYWxF/2cWLh8Ie92LCSokthEQNy6WJ2jci98DufHBireOBSOKk0x2Cdh2Fcf19IvYsBRWuQYjtFwL3e+nx1Oj64Uu076pKXW3UZDLXHfwV1AwL6Qz3IFIrUQ8pAKQEMQO58MZsQQQaXCeDIkRmmUdxhRzIcNXMxfI0XkDomb3Dy/yTo++93x/vKMXsXXVuvdwieioxzgdIpZyENTO8cXYZZKQIXwgcLAFoTDGdom07AMRUm08qk4F2QYAUMXzvZIIs51IorLQG8MNq4GLA7y8rIec19SEFbT97gDa4SbLLRCBmsklGKAUXGgb5DRmsNeZ4FqdE7I4PRDu0gG/09Lh++wRLH9HQvHoqncvHw0tGP6NLhlU77XlPtx4VD62TGvXVMUHAxT0Pmh9k6n+D6LtztbizlhmQgk/KgtAnO3eHjh2UpMKkyAlJaoIo7Jt9Ns07cdV/Wq3kzm6Knd1jSdV/Yz6ZYhhYOWz+Od/9iefld/OLi/531LizaOQAA&quot;"/>
    <we:property name="creatorSessionId" value="&quot;6c407220-cc26-4bef-90ff-6c9f75bdb3bf&quot;"/>
    <we:property name="creatorTenantId" value="&quot;73375538-495c-4e39-bac8-ffe7e9956319&quot;"/>
    <we:property name="creatorUserId" value="&quot;100320041C630A54&quot;"/>
    <we:property name="datasetId" value="&quot;6f8bea64-b660-4e9c-8682-8c1614036845&quot;"/>
    <we:property name="embedUrl" value="&quot;/reportEmbed?reportId=b3b9e41a-65ce-4f14-9825-f7f34c9d74eb&amp;config=eyJjbHVzdGVyVXJsIjoiaHR0cHM6Ly9XQUJJLVNPVVRILUFGUklDQS1OT1JUSC1BLVBSSU1BUlktcmVkaXJlY3QuYW5hbHlzaXMud2luZG93cy5uZXQiLCJlbWJlZEZlYXR1cmVzIjp7InVzYWdlTWV0cmljc1ZOZXh0Ijp0cnVlfX0%3D&amp;disableSensitivityBanner=true&quot;"/>
    <we:property name="initialStateBookmark" value="&quot;H4sIAAAAAAAAA+1bW2/jthL+K4Fe9sWn4FUk9y2bbNGizd6y2IODg0UxJEeOWllydUmTs8h/P5RkJxtvbGWVNBfXgAFLpDScGX7zkUNSXyKfVvMMzt/ADKOX0aui+GMG5R97NJpE+aLs7dtfjvY//PLbm/2j16G4mNdpkVfRyy9RDeUU609p1UDWSgiF//08iSDL3sG0vUsgq3ASzbGsihyy9H/YPxyq6rLBi0mEZ/OsKKEVeVxDja3Y0/B4uA9t0x94aBFcnZ7iMbq6L/2A86Ksl/eTqOqvOpWu17XCugYPiryGNA+C2zIuY0ASCyk541JorsG15VWaT7OFilfvfjyft36oTiD8B/vt70F6K+fiIhhAE7ROMedjooxDp4HAaFkWlGRSCUIc10pbbvRYWRZirhMldUyc9YIYTshYWZoawT3j3HlDCFEqOG+sLM5injDGQVhpDYk9VaN9bzUDRa0IbnKcxJYK0+mVpFm96Gp7/vpsXgZcBrT2svb9KeQOfdSBr8SqWiBlfzotcQpL4Ly+VnlQZM3shvLjoikdfsCkq8rrtD5v9YUMq99mAXFRq+e7sggh0NUctzVd4Y9NvgApaW9Pir8OSgwR4NuCybC6RwhVU+LdVTr6+U30yBrA2d6VY67r8TmUbMTGFJrpCjbCTemxfHXe9fthWi7pgE1WNH3MPg+mtQQIQIS3CScMGFBNFfDBeKjxrLbF2bcRYYyODSpKtSNMhWClEp54RLxvoH9oFxTfBMU132xdXKzv+T40fBh0lCUevZLEGMWUGB521oZGzHhCCE8cgrKUEcHpHaRRJ4I6LmbEoCREgvbDw9haad6bRGqNAqjyMUrr3B10S7hCDgkopZknEiUlZpAEPhbzN0FU/0z7yKflLCyA48eymHUPL+aJVWP/bLA8j1Zxc7ysCNfvlxcbJbUiboDKJOqtDECfRMeYBfu6126Fvf6mk74CuXDpG1fvda2HqoUWSYqZj9qm3j5YgKxXcu14MWl7KXopu17u/cNaTvoeX/77BFt26lyZ+3RpwM8r6lb37+1Of7AZbpCwhM/FRUcCq+R6X8yzotgImn9Kk8XBocBlTRWiGv0rKA9OoKyf9LCwAf59Jhie/f2rlO8g+GFalOe3R+z3I+RzF3LKgAZNKPWeGU9cyPjkeJoWCecECCPSgjbCuJCojc2EgCnHQz6lHAoleOyF5DvK71o4TKu6TG1TF+WzZXzxXBj/mrOfEOFf12vb+X7WZHX6IbwDpX+eVN9NY6l0hhGFMWecYkho9fAK1lq2RccxRsWt0oZSSwXS4bWixdCSutDS3wXNg5H5XZWlLtD214ZGMyynXbR5qKEzZN43lGJXj7k/XCyyYmfql+jXNJjfi/8EWdNKDi9jnc7wBQuD078IDb+PhLzsfi+izpuzwg9JeXEYmvbFX/mLZXCvRx9dRd89O3ft3KFT9juY7/ZN9jMGiZaC1SQOeaywjBK8xeowdPq9auq6W95eAbLjxnJrDEFnFCqBIal9EkDezLHbieeHAtXKuNrP+VoUJKH7w897RZyzT4TRTiDPMduB4L6Z5dKvPQC4Q8ti4riXSmnqHb3F9sdDAOCoyOuTXfffc/cvvdp3PnGx9DLkfYQbbtFqy9WT6PyBtZUdBu59WcICI9Tp2AM6y4hGbUdvQZNEAo8diSmRkhNKiBi9PauNZJ4JboVUDLyxYQo/CNHHzcDehdjAlYSEPv4+0P7pdO9KtUfUJc036rIFm1JrENCHueAGwAMTlhILwBx3oyMtsQkIpwk11ggrGLN+ODoegsD/g/BPWCTxRd7U37Ma/rclqQuHP+wC96LRxQjiCU1MmEsy4m3IKzi9y06rjcFBzDkhsSGax8g9Hc/7P6VhBC7dyfmveIrZt4Zf1n9btTT3E5Rpf8Rsse44ynmLNddLYdHNUfOVPlE7Kdm7KmirF1YMR9mmUN9Sn6zLG7aNei7343rFbiShYSbYUhBcIyYZA/E6ZsoRh1wQqgwdT0wijNrKCNAoJQWuPDK5I6YdMQ365H0TIhR3brk/vt5SjxzCTXs52zZ+ZWmOu0HrJtLcWgO/YsCttfGSzrbWwp6ePi8+6vDUxU4TIQQHcO3J8fFTK0NjQoVMkKBUHKSVlg1KS2ewuhrU7WvQmGkUHsPEz0ulvbV3mPQZKxLmjKUcvSUMgLrhj2rWaGY0OpZ4ocBZLbxWFnYna5fLlHlw2fM9YsWfyxGrS0c/oeNVVzpt+9RnO45WWc2FN1Kg05pI1Jao0et9XdzctFdXNHU1B4fvIMeb9uzO5pD71u0bt9u6T0j7zbmgTbqA+4YX2g9LL3fmLi7+D/QXBGHjOgAA&quot;"/>
    <we:property name="isFiltersActionButtonVisible" value="true"/>
    <we:property name="isVisualContainerHeaderHidden" value="false"/>
    <we:property name="pageDisplayName" value="&quot;PERFORMANCE AND FORECAST&quot;"/>
    <we:property name="pageName" value="&quot;ReportSection&quot;"/>
    <we:property name="reportEmbeddedTime" value="&quot;2024-12-14T03:53:10.936Z&quot;"/>
    <we:property name="reportName" value="&quot;dash&quot;"/>
    <we:property name="reportState" value="&quot;CONNECTED&quot;"/>
    <we:property name="reportUrl" value="&quot;/groups/me/reports/b3b9e41a-65ce-4f14-9825-f7f34c9d74eb/ReportSection?ctid=73375538-495c-4e39-bac8-ffe7e9956319&amp;experience=power-bi&amp;bookmarkGuid=de630b51-4234-46d7-ad96-6df75108e63d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243</Words>
  <Application>Microsoft Office PowerPoint</Application>
  <PresentationFormat>Custom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Open Sauce Heavy</vt:lpstr>
      <vt:lpstr>Kudryashev Display</vt:lpstr>
      <vt:lpstr>Open Sauce Bold</vt:lpstr>
      <vt:lpstr>Open Sauce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Green Simple  Professional Business Project Presentation</dc:title>
  <cp:lastModifiedBy>king king</cp:lastModifiedBy>
  <cp:revision>3</cp:revision>
  <dcterms:created xsi:type="dcterms:W3CDTF">2006-08-16T00:00:00Z</dcterms:created>
  <dcterms:modified xsi:type="dcterms:W3CDTF">2024-12-16T09:10:23Z</dcterms:modified>
  <dc:identifier>DAGZaMHJdV4</dc:identifier>
</cp:coreProperties>
</file>