
<file path=[Content_Types].xml><?xml version="1.0" encoding="utf-8"?>
<Types xmlns="http://schemas.openxmlformats.org/package/2006/content-types">
  <Default Extension="png" ContentType="image/png"/>
  <Default Extension="vsd" ContentType="application/vnd.visio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84" r:id="rId1"/>
  </p:sldMasterIdLst>
  <p:notesMasterIdLst>
    <p:notesMasterId r:id="rId17"/>
  </p:notesMasterIdLst>
  <p:sldIdLst>
    <p:sldId id="256" r:id="rId2"/>
    <p:sldId id="303" r:id="rId3"/>
    <p:sldId id="419" r:id="rId4"/>
    <p:sldId id="399" r:id="rId5"/>
    <p:sldId id="413" r:id="rId6"/>
    <p:sldId id="415" r:id="rId7"/>
    <p:sldId id="416" r:id="rId8"/>
    <p:sldId id="422" r:id="rId9"/>
    <p:sldId id="417" r:id="rId10"/>
    <p:sldId id="426" r:id="rId11"/>
    <p:sldId id="418" r:id="rId12"/>
    <p:sldId id="427" r:id="rId13"/>
    <p:sldId id="421" r:id="rId14"/>
    <p:sldId id="420" r:id="rId15"/>
    <p:sldId id="403" r:id="rId16"/>
  </p:sldIdLst>
  <p:sldSz cx="9144000" cy="6858000" type="screen4x3"/>
  <p:notesSz cx="6858000" cy="9144000"/>
  <p:embeddedFontLst>
    <p:embeddedFont>
      <p:font typeface="Cabin Condensed" panose="020B0506050202020004" pitchFamily="34" charset="0"/>
      <p:regular r:id="rId18"/>
      <p:bold r:id="rId19"/>
    </p:embeddedFont>
    <p:embeddedFont>
      <p:font typeface="Consolas" panose="020B0609020204030204" pitchFamily="49" charset="0"/>
      <p:regular r:id="rId20"/>
      <p:bold r:id="rId21"/>
      <p:italic r:id="rId22"/>
      <p:boldItalic r:id="rId23"/>
    </p:embeddedFont>
    <p:embeddedFont>
      <p:font typeface="Cambria Math" panose="02040503050406030204" pitchFamily="18" charset="0"/>
      <p:regular r:id="rId24"/>
    </p:embeddedFon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Segoe UI Symbol" panose="020B0502040204020203" pitchFamily="34" charset="0"/>
      <p:regular r:id="rId2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206" autoAdjust="0"/>
  </p:normalViewPr>
  <p:slideViewPr>
    <p:cSldViewPr>
      <p:cViewPr varScale="1">
        <p:scale>
          <a:sx n="87" d="100"/>
          <a:sy n="87" d="100"/>
        </p:scale>
        <p:origin x="90" y="4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ECE038-53B5-499C-B0E0-E312DCF7E711}" type="datetimeFigureOut">
              <a:rPr lang="cs-CZ" smtClean="0"/>
              <a:t>22. 7. 2014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7B8AFC-D6B3-4ABA-9EA9-FDE095F210E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300630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7B8AFC-D6B3-4ABA-9EA9-FDE095F210EC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1606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7/22/2014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508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7/22/2014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652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7/22/2014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4769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7/22/2014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698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144963"/>
          </a:xfrm>
        </p:spPr>
        <p:txBody>
          <a:bodyPr/>
          <a:lstStyle>
            <a:lvl1pPr marL="0" indent="0">
              <a:spcBef>
                <a:spcPts val="2400"/>
              </a:spcBef>
              <a:spcAft>
                <a:spcPts val="1200"/>
              </a:spcAft>
              <a:buFontTx/>
              <a:buNone/>
              <a:defRPr sz="3400">
                <a:solidFill>
                  <a:schemeClr val="tx1"/>
                </a:solidFill>
              </a:defRPr>
            </a:lvl1pPr>
            <a:lvl2pPr marL="360000" indent="0">
              <a:spcBef>
                <a:spcPts val="300"/>
              </a:spcBef>
              <a:buFontTx/>
              <a:buNone/>
              <a:defRPr sz="3000">
                <a:solidFill>
                  <a:schemeClr val="tx1"/>
                </a:solidFill>
              </a:defRPr>
            </a:lvl2pPr>
            <a:lvl3pPr marL="685800" indent="0">
              <a:buFontTx/>
              <a:buNone/>
              <a:defRPr sz="2000"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7/22/2014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028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0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55637"/>
            <a:ext cx="8229600" cy="4525963"/>
          </a:xfrm>
        </p:spPr>
        <p:txBody>
          <a:bodyPr/>
          <a:lstStyle>
            <a:lvl1pPr marL="0" indent="0">
              <a:spcBef>
                <a:spcPts val="1800"/>
              </a:spcBef>
              <a:buFontTx/>
              <a:buNone/>
              <a:defRPr sz="3000">
                <a:solidFill>
                  <a:schemeClr val="accent5">
                    <a:lumMod val="75000"/>
                  </a:schemeClr>
                </a:solidFill>
              </a:defRPr>
            </a:lvl1pPr>
            <a:lvl2pPr marL="457200" indent="-274320">
              <a:spcBef>
                <a:spcPts val="300"/>
              </a:spcBef>
              <a:buFont typeface="Wingdings" pitchFamily="2" charset="2"/>
              <a:buChar char="§"/>
              <a:defRPr sz="2600"/>
            </a:lvl2pPr>
            <a:lvl3pPr marL="685800" indent="0">
              <a:buFontTx/>
              <a:buNone/>
              <a:defRPr sz="20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7/22/2014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754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7/22/2014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639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7/22/2014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610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7/22/2014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613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7/22/2014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37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7/22/2014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308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7/22/2014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662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C73689-EA21-4870-97E4-1E93FA434258}" type="datetimeFigureOut">
              <a:rPr lang="en-US" smtClean="0"/>
              <a:t>7/22/2014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239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9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Visio_2003-2010_Drawing1.vsd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371600"/>
            <a:ext cx="8458200" cy="1524000"/>
          </a:xfrm>
        </p:spPr>
        <p:txBody>
          <a:bodyPr>
            <a:normAutofit fontScale="90000"/>
          </a:bodyPr>
          <a:lstStyle/>
          <a:p>
            <a:r>
              <a:rPr lang="en-US" sz="5600" b="1" dirty="0" smtClean="0">
                <a:solidFill>
                  <a:schemeClr val="accent5"/>
                </a:solidFill>
              </a:rPr>
              <a:t>The F# Computation </a:t>
            </a:r>
            <a:br>
              <a:rPr lang="en-US" sz="5600" b="1" dirty="0" smtClean="0">
                <a:solidFill>
                  <a:schemeClr val="accent5"/>
                </a:solidFill>
              </a:rPr>
            </a:br>
            <a:r>
              <a:rPr lang="en-US" sz="5600" b="1" dirty="0" smtClean="0">
                <a:solidFill>
                  <a:schemeClr val="accent5"/>
                </a:solidFill>
              </a:rPr>
              <a:t>Expression Zoo</a:t>
            </a:r>
            <a:endParaRPr lang="en-US" sz="4000" dirty="0">
              <a:solidFill>
                <a:schemeClr val="accent3"/>
              </a:solidFill>
            </a:endParaRP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52400" y="4724400"/>
            <a:ext cx="8915400" cy="19050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Tomas Petricek</a:t>
            </a:r>
            <a:r>
              <a:rPr lang="en-US" sz="2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University of Cambridge</a:t>
            </a:r>
          </a:p>
          <a:p>
            <a:pPr>
              <a:spcBef>
                <a:spcPts val="2400"/>
              </a:spcBef>
            </a:pPr>
            <a:r>
              <a:rPr lang="en-US" sz="2400" dirty="0" smtClean="0">
                <a:solidFill>
                  <a:srgbClr val="000000"/>
                </a:solidFill>
                <a:latin typeface="+mj-lt"/>
              </a:rPr>
              <a:t>Examples: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+mj-lt"/>
              </a:rPr>
              <a:t> http://tryjoinads.org/computations</a:t>
            </a:r>
          </a:p>
          <a:p>
            <a:pPr>
              <a:spcBef>
                <a:spcPts val="600"/>
              </a:spcBef>
            </a:pP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Get in touch:</a:t>
            </a:r>
            <a:r>
              <a:rPr lang="en-US" sz="2400" dirty="0" smtClean="0">
                <a:solidFill>
                  <a:schemeClr val="accent3"/>
                </a:solidFill>
                <a:latin typeface="+mj-lt"/>
              </a:rPr>
              <a:t>  @</a:t>
            </a:r>
            <a:r>
              <a:rPr lang="en-US" sz="2400" dirty="0" err="1" smtClean="0">
                <a:solidFill>
                  <a:schemeClr val="accent3"/>
                </a:solidFill>
                <a:latin typeface="+mj-lt"/>
              </a:rPr>
              <a:t>tomaspetricek</a:t>
            </a:r>
            <a:r>
              <a:rPr lang="en-US" sz="2400" dirty="0" smtClean="0">
                <a:solidFill>
                  <a:schemeClr val="accent3"/>
                </a:solidFill>
                <a:latin typeface="+mj-lt"/>
              </a:rPr>
              <a:t> </a:t>
            </a:r>
            <a:r>
              <a:rPr lang="en-US" sz="2400" dirty="0" smtClean="0">
                <a:solidFill>
                  <a:srgbClr val="526DB0"/>
                </a:solidFill>
                <a:latin typeface="+mj-lt"/>
              </a:rPr>
              <a:t> </a:t>
            </a:r>
            <a:r>
              <a:rPr 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</a:rPr>
              <a:t>|  </a:t>
            </a:r>
            <a:r>
              <a:rPr lang="en-US" sz="2400" dirty="0" smtClean="0">
                <a:solidFill>
                  <a:srgbClr val="526DB0"/>
                </a:solidFill>
                <a:latin typeface="+mj-lt"/>
              </a:rPr>
              <a:t>tomas@tomasp.net</a:t>
            </a:r>
          </a:p>
        </p:txBody>
      </p:sp>
    </p:spTree>
    <p:extLst>
      <p:ext uri="{BB962C8B-B14F-4D97-AF65-F5344CB8AC3E}">
        <p14:creationId xmlns:p14="http://schemas.microsoft.com/office/powerpoint/2010/main" val="2278031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Additive computations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4144963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endParaRPr lang="en-US" dirty="0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dirty="0"/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endParaRPr lang="en-US" dirty="0" smtClean="0"/>
          </a:p>
          <a:p>
            <a:pPr algn="ctr">
              <a:spcBef>
                <a:spcPts val="1200"/>
              </a:spcBef>
            </a:pPr>
            <a:r>
              <a:rPr lang="en-US" dirty="0" err="1" smtClean="0"/>
              <a:t>Monoid</a:t>
            </a:r>
            <a:r>
              <a:rPr lang="en-US" dirty="0" smtClean="0"/>
              <a:t> structure: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MonadPlus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/>
              <a:t>or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MonadOr</a:t>
            </a:r>
            <a:endParaRPr lang="en-US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ctr">
              <a:spcBef>
                <a:spcPts val="1200"/>
              </a:spcBef>
            </a:pPr>
            <a:r>
              <a:rPr lang="en-US" dirty="0"/>
              <a:t>Get a nice syntax if you have them!</a:t>
            </a:r>
            <a:br>
              <a:rPr lang="en-US" dirty="0"/>
            </a:br>
            <a:r>
              <a:rPr lang="en-US" dirty="0"/>
              <a:t>Choose the right one (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yield</a:t>
            </a:r>
            <a:r>
              <a:rPr lang="en-US" dirty="0"/>
              <a:t> vs.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return</a:t>
            </a:r>
            <a:r>
              <a:rPr lang="en-US" dirty="0" smtClean="0"/>
              <a:t>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329215" y="1676400"/>
                <a:ext cx="6485570" cy="2095546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txBody>
              <a:bodyPr wrap="square" lIns="180000" tIns="108000" rIns="180000" bIns="108000">
                <a:spAutoFit/>
              </a:bodyPr>
              <a:lstStyle/>
              <a:p>
                <a:pPr defTabSz="27432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800" dirty="0" smtClean="0">
                    <a:solidFill>
                      <a:schemeClr val="bg1"/>
                    </a:solidFill>
                    <a:ea typeface="Segoe UI Symbol" pitchFamily="34" charset="0"/>
                    <a:cs typeface="Consolas" pitchFamily="49" charset="0"/>
                  </a:rPr>
                  <a:t>Bind 			: 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Segoe UI Symbol" pitchFamily="34" charset="0"/>
                        <a:cs typeface="Consolas" pitchFamily="49" charset="0"/>
                      </a:rPr>
                      <m:t>𝑀</m:t>
                    </m:r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Segoe UI Symbol" pitchFamily="34" charset="0"/>
                        <a:cs typeface="Consolas" pitchFamily="49" charset="0"/>
                      </a:rPr>
                      <m:t>𝛼</m:t>
                    </m:r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Segoe UI Symbol" pitchFamily="34" charset="0"/>
                        <a:cs typeface="Consolas" pitchFamily="49" charset="0"/>
                      </a:rPr>
                      <m:t>→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Segoe UI Symbol" pitchFamily="34" charset="0"/>
                            <a:cs typeface="Consolas" pitchFamily="49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Segoe UI Symbol" pitchFamily="34" charset="0"/>
                            <a:cs typeface="Consolas" pitchFamily="49" charset="0"/>
                          </a:rPr>
                          <m:t>𝛼</m:t>
                        </m:r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Segoe UI Symbol" pitchFamily="34" charset="0"/>
                            <a:cs typeface="Consolas" pitchFamily="49" charset="0"/>
                          </a:rPr>
                          <m:t>→</m:t>
                        </m:r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Segoe UI Symbol" pitchFamily="34" charset="0"/>
                            <a:cs typeface="Consolas" pitchFamily="49" charset="0"/>
                          </a:rPr>
                          <m:t>𝑀</m:t>
                        </m:r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Segoe UI Symbol" pitchFamily="34" charset="0"/>
                            <a:cs typeface="Consolas" pitchFamily="49" charset="0"/>
                          </a:rPr>
                          <m:t>𝛽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Segoe UI Symbol" pitchFamily="34" charset="0"/>
                        <a:cs typeface="Consolas" pitchFamily="49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Segoe UI Symbol" pitchFamily="34" charset="0"/>
                        <a:cs typeface="Consolas" pitchFamily="49" charset="0"/>
                      </a:rPr>
                      <m:t>𝑀</m:t>
                    </m:r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Segoe UI Symbol" pitchFamily="34" charset="0"/>
                        <a:cs typeface="Consolas" pitchFamily="49" charset="0"/>
                      </a:rPr>
                      <m:t>𝛽</m:t>
                    </m:r>
                  </m:oMath>
                </a14:m>
                <a:endParaRPr lang="en-US" sz="2800" dirty="0" smtClean="0">
                  <a:solidFill>
                    <a:schemeClr val="bg1"/>
                  </a:solidFill>
                  <a:ea typeface="Segoe UI Symbol" pitchFamily="34" charset="0"/>
                  <a:cs typeface="Consolas" pitchFamily="49" charset="0"/>
                </a:endParaRPr>
              </a:p>
              <a:p>
                <a:pPr defTabSz="274320">
                  <a:defRPr/>
                </a:pPr>
                <a:r>
                  <a:rPr lang="en-US" sz="2800" dirty="0">
                    <a:solidFill>
                      <a:schemeClr val="bg1"/>
                    </a:solidFill>
                    <a:ea typeface="Segoe UI Symbol" pitchFamily="34" charset="0"/>
                    <a:cs typeface="Consolas" pitchFamily="49" charset="0"/>
                  </a:rPr>
                  <a:t>Return </a:t>
                </a:r>
                <a:r>
                  <a:rPr lang="en-US" sz="2800" dirty="0" smtClean="0">
                    <a:solidFill>
                      <a:schemeClr val="bg1"/>
                    </a:solidFill>
                    <a:ea typeface="Segoe UI Symbol" pitchFamily="34" charset="0"/>
                    <a:cs typeface="Consolas" pitchFamily="49" charset="0"/>
                  </a:rPr>
                  <a:t>		: 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Segoe UI Symbol" pitchFamily="34" charset="0"/>
                        <a:cs typeface="Consolas" pitchFamily="49" charset="0"/>
                      </a:rPr>
                      <m:t>𝛼</m:t>
                    </m:r>
                    <m:r>
                      <a:rPr lang="en-US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Segoe UI Symbol" pitchFamily="34" charset="0"/>
                        <a:cs typeface="Consolas" pitchFamily="49" charset="0"/>
                      </a:rPr>
                      <m:t>→</m:t>
                    </m:r>
                    <m:r>
                      <a:rPr lang="en-US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Segoe UI Symbol" pitchFamily="34" charset="0"/>
                        <a:cs typeface="Consolas" pitchFamily="49" charset="0"/>
                      </a:rPr>
                      <m:t>𝑀</m:t>
                    </m:r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Segoe UI Symbol" pitchFamily="34" charset="0"/>
                        <a:cs typeface="Consolas" pitchFamily="49" charset="0"/>
                      </a:rPr>
                      <m:t>𝛼</m:t>
                    </m:r>
                  </m:oMath>
                </a14:m>
                <a:endParaRPr lang="en-US" sz="2800" dirty="0" smtClean="0">
                  <a:solidFill>
                    <a:schemeClr val="bg1"/>
                  </a:solidFill>
                  <a:ea typeface="Segoe UI Symbol" pitchFamily="34" charset="0"/>
                  <a:cs typeface="Consolas" pitchFamily="49" charset="0"/>
                </a:endParaRPr>
              </a:p>
              <a:p>
                <a:pPr defTabSz="274320">
                  <a:spcBef>
                    <a:spcPts val="1200"/>
                  </a:spcBef>
                  <a:defRPr/>
                </a:pPr>
                <a:r>
                  <a:rPr lang="en-US" sz="2800" dirty="0" smtClean="0">
                    <a:solidFill>
                      <a:schemeClr val="bg1"/>
                    </a:solidFill>
                    <a:ea typeface="Segoe UI Symbol" pitchFamily="34" charset="0"/>
                    <a:cs typeface="Consolas" pitchFamily="49" charset="0"/>
                  </a:rPr>
                  <a:t>Combine	: 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Segoe UI Symbol" pitchFamily="34" charset="0"/>
                        <a:cs typeface="Consolas" pitchFamily="49" charset="0"/>
                      </a:rPr>
                      <m:t>𝑀</m:t>
                    </m:r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Segoe UI Symbol" pitchFamily="34" charset="0"/>
                        <a:cs typeface="Consolas" pitchFamily="49" charset="0"/>
                      </a:rPr>
                      <m:t>𝛼</m:t>
                    </m:r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Segoe UI Symbol" pitchFamily="34" charset="0"/>
                        <a:cs typeface="Consolas" pitchFamily="49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Segoe UI Symbol" pitchFamily="34" charset="0"/>
                        <a:cs typeface="Consolas" pitchFamily="49" charset="0"/>
                      </a:rPr>
                      <m:t>𝑀</m:t>
                    </m:r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Segoe UI Symbol" pitchFamily="34" charset="0"/>
                        <a:cs typeface="Consolas" pitchFamily="49" charset="0"/>
                      </a:rPr>
                      <m:t>𝛼</m:t>
                    </m:r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Segoe UI Symbol" pitchFamily="34" charset="0"/>
                        <a:cs typeface="Consolas" pitchFamily="49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Segoe UI Symbol" pitchFamily="34" charset="0"/>
                        <a:cs typeface="Consolas" pitchFamily="49" charset="0"/>
                      </a:rPr>
                      <m:t>𝑀</m:t>
                    </m:r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Segoe UI Symbol" pitchFamily="34" charset="0"/>
                        <a:cs typeface="Consolas" pitchFamily="49" charset="0"/>
                      </a:rPr>
                      <m:t>𝛼</m:t>
                    </m:r>
                  </m:oMath>
                </a14:m>
                <a:endParaRPr lang="en-US" sz="2800" dirty="0" smtClean="0">
                  <a:solidFill>
                    <a:schemeClr val="bg1"/>
                  </a:solidFill>
                  <a:ea typeface="Segoe UI Symbol" pitchFamily="34" charset="0"/>
                  <a:cs typeface="Consolas" pitchFamily="49" charset="0"/>
                </a:endParaRPr>
              </a:p>
              <a:p>
                <a:pPr defTabSz="274320">
                  <a:defRPr/>
                </a:pPr>
                <a:r>
                  <a:rPr lang="en-US" sz="2800" dirty="0" smtClean="0">
                    <a:solidFill>
                      <a:schemeClr val="bg1"/>
                    </a:solidFill>
                    <a:ea typeface="Segoe UI Symbol" pitchFamily="34" charset="0"/>
                    <a:cs typeface="Consolas" pitchFamily="49" charset="0"/>
                  </a:rPr>
                  <a:t>Zero		</a:t>
                </a:r>
                <a:r>
                  <a:rPr lang="en-US" sz="2800" dirty="0">
                    <a:solidFill>
                      <a:schemeClr val="bg1"/>
                    </a:solidFill>
                    <a:ea typeface="Segoe UI Symbol" pitchFamily="34" charset="0"/>
                    <a:cs typeface="Consolas" pitchFamily="49" charset="0"/>
                  </a:rPr>
                  <a:t>	: 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Segoe UI Symbol" pitchFamily="34" charset="0"/>
                        <a:cs typeface="Consolas" pitchFamily="49" charset="0"/>
                      </a:rPr>
                      <m:t>𝑀</m:t>
                    </m:r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Segoe UI Symbol" pitchFamily="34" charset="0"/>
                        <a:cs typeface="Consolas" pitchFamily="49" charset="0"/>
                      </a:rPr>
                      <m:t>𝛼</m:t>
                    </m:r>
                  </m:oMath>
                </a14:m>
                <a:endParaRPr lang="en-US" sz="2800" dirty="0">
                  <a:solidFill>
                    <a:schemeClr val="bg1"/>
                  </a:solidFill>
                  <a:ea typeface="Segoe UI Symbol" pitchFamily="34" charset="0"/>
                  <a:cs typeface="Consolas" pitchFamily="49" charset="0"/>
                </a:endParaRP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9215" y="1676400"/>
                <a:ext cx="6485570" cy="2095546"/>
              </a:xfrm>
              <a:prstGeom prst="rect">
                <a:avLst/>
              </a:prstGeom>
              <a:blipFill rotWithShape="0">
                <a:blip r:embed="rId2"/>
                <a:stretch>
                  <a:fillRect l="-564" b="-43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537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000" b="1" dirty="0" smtClean="0">
                <a:solidFill>
                  <a:schemeClr val="accent5"/>
                </a:solidFill>
              </a:rPr>
              <a:t>Composed computations</a:t>
            </a:r>
            <a:r>
              <a:rPr lang="en-US" sz="4000" b="1" dirty="0" smtClean="0">
                <a:solidFill>
                  <a:schemeClr val="accent3"/>
                </a:solidFill>
              </a:rPr>
              <a:t/>
            </a:r>
            <a:br>
              <a:rPr lang="en-US" sz="4000" b="1" dirty="0" smtClean="0">
                <a:solidFill>
                  <a:schemeClr val="accent3"/>
                </a:solidFill>
              </a:rPr>
            </a:br>
            <a:r>
              <a:rPr lang="en-US" sz="3600" dirty="0" smtClean="0"/>
              <a:t>Using asynchronous sequences</a:t>
            </a:r>
            <a:br>
              <a:rPr lang="en-US" sz="36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endParaRPr lang="cs-CZ" sz="4000" u="sng" dirty="0">
              <a:solidFill>
                <a:schemeClr val="accent3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49525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Composed computations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553778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endParaRPr lang="en-US" dirty="0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dirty="0"/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endParaRPr lang="en-US" dirty="0" smtClean="0"/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endParaRPr lang="en-US" dirty="0" smtClean="0"/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Syntax for monad transformers!</a:t>
            </a: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Let library author choose the notation</a:t>
            </a:r>
            <a:br>
              <a:rPr lang="en-US" dirty="0" smtClean="0"/>
            </a:br>
            <a:r>
              <a:rPr lang="en-US" dirty="0" smtClean="0"/>
              <a:t>(define </a:t>
            </a:r>
            <a:r>
              <a:rPr lang="en-US" b="1" dirty="0" smtClean="0">
                <a:solidFill>
                  <a:schemeClr val="accent5"/>
                </a:solidFill>
              </a:rPr>
              <a:t>For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accent5"/>
                </a:solidFill>
              </a:rPr>
              <a:t>Bind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accent5"/>
                </a:solidFill>
              </a:rPr>
              <a:t>Yield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accent5"/>
                </a:solidFill>
              </a:rPr>
              <a:t>Return</a:t>
            </a:r>
            <a:r>
              <a:rPr lang="en-US" dirty="0" smtClean="0"/>
              <a:t> operations)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609600" y="3065282"/>
                <a:ext cx="7924800" cy="1079884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</p:spPr>
            <p:txBody>
              <a:bodyPr wrap="square" lIns="180000" tIns="108000" rIns="180000" bIns="108000">
                <a:spAutoFit/>
              </a:bodyPr>
              <a:lstStyle/>
              <a:p>
                <a:pPr defTabSz="27432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800" dirty="0" smtClean="0">
                    <a:solidFill>
                      <a:schemeClr val="bg1"/>
                    </a:solidFill>
                    <a:ea typeface="Segoe UI Symbol" pitchFamily="34" charset="0"/>
                    <a:cs typeface="Consolas" pitchFamily="49" charset="0"/>
                  </a:rPr>
                  <a:t>For 		:		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Segoe UI Symbol" pitchFamily="34" charset="0"/>
                        <a:cs typeface="Consolas" pitchFamily="49" charset="0"/>
                      </a:rPr>
                      <m:t>𝐴𝑆</m:t>
                    </m:r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Segoe UI Symbol" pitchFamily="34" charset="0"/>
                        <a:cs typeface="Consolas" pitchFamily="49" charset="0"/>
                      </a:rPr>
                      <m:t> </m:t>
                    </m:r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Segoe UI Symbol" pitchFamily="34" charset="0"/>
                        <a:cs typeface="Consolas" pitchFamily="49" charset="0"/>
                      </a:rPr>
                      <m:t>𝛼</m:t>
                    </m:r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Segoe UI Symbol" pitchFamily="34" charset="0"/>
                        <a:cs typeface="Consolas" pitchFamily="49" charset="0"/>
                      </a:rPr>
                      <m:t>→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Segoe UI Symbol" pitchFamily="34" charset="0"/>
                            <a:cs typeface="Consolas" pitchFamily="49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Segoe UI Symbol" pitchFamily="34" charset="0"/>
                            <a:cs typeface="Consolas" pitchFamily="49" charset="0"/>
                          </a:rPr>
                          <m:t>𝛼</m:t>
                        </m:r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Segoe UI Symbol" pitchFamily="34" charset="0"/>
                            <a:cs typeface="Consolas" pitchFamily="49" charset="0"/>
                          </a:rPr>
                          <m:t>→</m:t>
                        </m:r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Segoe UI Symbol" pitchFamily="34" charset="0"/>
                            <a:cs typeface="Consolas" pitchFamily="49" charset="0"/>
                          </a:rPr>
                          <m:t>𝐴𝑆</m:t>
                        </m:r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Segoe UI Symbol" pitchFamily="34" charset="0"/>
                            <a:cs typeface="Consolas" pitchFamily="49" charset="0"/>
                          </a:rPr>
                          <m:t> </m:t>
                        </m:r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Segoe UI Symbol" pitchFamily="34" charset="0"/>
                            <a:cs typeface="Consolas" pitchFamily="49" charset="0"/>
                          </a:rPr>
                          <m:t>𝛽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Segoe UI Symbol" pitchFamily="34" charset="0"/>
                        <a:cs typeface="Consolas" pitchFamily="49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Segoe UI Symbol" pitchFamily="34" charset="0"/>
                        <a:cs typeface="Consolas" pitchFamily="49" charset="0"/>
                      </a:rPr>
                      <m:t>𝐴𝑆</m:t>
                    </m:r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Segoe UI Symbol" pitchFamily="34" charset="0"/>
                        <a:cs typeface="Consolas" pitchFamily="49" charset="0"/>
                      </a:rPr>
                      <m:t> </m:t>
                    </m:r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Segoe UI Symbol" pitchFamily="34" charset="0"/>
                        <a:cs typeface="Consolas" pitchFamily="49" charset="0"/>
                      </a:rPr>
                      <m:t>𝛽</m:t>
                    </m:r>
                  </m:oMath>
                </a14:m>
                <a:endParaRPr lang="en-US" sz="2800" dirty="0" smtClean="0">
                  <a:solidFill>
                    <a:schemeClr val="bg1"/>
                  </a:solidFill>
                  <a:ea typeface="Segoe UI Symbol" pitchFamily="34" charset="0"/>
                  <a:cs typeface="Consolas" pitchFamily="49" charset="0"/>
                </a:endParaRPr>
              </a:p>
              <a:p>
                <a:pPr defTabSz="274320">
                  <a:defRPr/>
                </a:pPr>
                <a:r>
                  <a:rPr lang="en-US" sz="2800" dirty="0" smtClean="0">
                    <a:solidFill>
                      <a:schemeClr val="bg1"/>
                    </a:solidFill>
                    <a:ea typeface="Segoe UI Symbol" pitchFamily="34" charset="0"/>
                    <a:cs typeface="Consolas" pitchFamily="49" charset="0"/>
                  </a:rPr>
                  <a:t>Bind</a:t>
                </a:r>
                <a:r>
                  <a:rPr lang="en-US" sz="2800" dirty="0">
                    <a:solidFill>
                      <a:schemeClr val="bg1"/>
                    </a:solidFill>
                    <a:ea typeface="Segoe UI Symbol" pitchFamily="34" charset="0"/>
                    <a:cs typeface="Consolas" pitchFamily="49" charset="0"/>
                  </a:rPr>
                  <a:t>		:  </a:t>
                </a:r>
                <a:r>
                  <a:rPr lang="en-US" sz="2800" dirty="0" smtClean="0">
                    <a:solidFill>
                      <a:schemeClr val="bg1"/>
                    </a:solidFill>
                    <a:ea typeface="Segoe UI Symbol" pitchFamily="34" charset="0"/>
                    <a:cs typeface="Consolas" pitchFamily="49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Segoe UI Symbol" pitchFamily="34" charset="0"/>
                        <a:cs typeface="Consolas" pitchFamily="49" charset="0"/>
                      </a:rPr>
                      <m:t>𝐴</m:t>
                    </m:r>
                    <m:r>
                      <a:rPr lang="en-US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Segoe UI Symbol" pitchFamily="34" charset="0"/>
                        <a:cs typeface="Consolas" pitchFamily="49" charset="0"/>
                      </a:rPr>
                      <m:t> </m:t>
                    </m:r>
                    <m:r>
                      <a:rPr lang="en-US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Segoe UI Symbol" pitchFamily="34" charset="0"/>
                        <a:cs typeface="Consolas" pitchFamily="49" charset="0"/>
                      </a:rPr>
                      <m:t>𝛼</m:t>
                    </m:r>
                    <m:r>
                      <a:rPr lang="en-US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Segoe UI Symbol" pitchFamily="34" charset="0"/>
                        <a:cs typeface="Consolas" pitchFamily="49" charset="0"/>
                      </a:rPr>
                      <m:t>→</m:t>
                    </m:r>
                    <m:d>
                      <m:dPr>
                        <m:ctrlP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Segoe UI Symbol" pitchFamily="34" charset="0"/>
                            <a:cs typeface="Consolas" pitchFamily="49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Segoe UI Symbol" pitchFamily="34" charset="0"/>
                            <a:cs typeface="Consolas" pitchFamily="49" charset="0"/>
                          </a:rPr>
                          <m:t>𝛼</m:t>
                        </m:r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Segoe UI Symbol" pitchFamily="34" charset="0"/>
                            <a:cs typeface="Consolas" pitchFamily="49" charset="0"/>
                          </a:rPr>
                          <m:t>→</m:t>
                        </m:r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Segoe UI Symbol" pitchFamily="34" charset="0"/>
                            <a:cs typeface="Consolas" pitchFamily="49" charset="0"/>
                          </a:rPr>
                          <m:t>𝐴𝑆</m:t>
                        </m:r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Segoe UI Symbol" pitchFamily="34" charset="0"/>
                            <a:cs typeface="Consolas" pitchFamily="49" charset="0"/>
                          </a:rPr>
                          <m:t> </m:t>
                        </m:r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Segoe UI Symbol" pitchFamily="34" charset="0"/>
                            <a:cs typeface="Consolas" pitchFamily="49" charset="0"/>
                          </a:rPr>
                          <m:t>𝛽</m:t>
                        </m:r>
                      </m:e>
                    </m:d>
                    <m:r>
                      <a:rPr lang="en-US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Segoe UI Symbol" pitchFamily="34" charset="0"/>
                        <a:cs typeface="Consolas" pitchFamily="49" charset="0"/>
                      </a:rPr>
                      <m:t>→</m:t>
                    </m:r>
                    <m:r>
                      <a:rPr lang="en-US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Segoe UI Symbol" pitchFamily="34" charset="0"/>
                        <a:cs typeface="Consolas" pitchFamily="49" charset="0"/>
                      </a:rPr>
                      <m:t>𝐴𝑆</m:t>
                    </m:r>
                    <m:r>
                      <a:rPr lang="en-US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Segoe UI Symbol" pitchFamily="34" charset="0"/>
                        <a:cs typeface="Consolas" pitchFamily="49" charset="0"/>
                      </a:rPr>
                      <m:t> </m:t>
                    </m:r>
                    <m:r>
                      <a:rPr lang="en-US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Segoe UI Symbol" pitchFamily="34" charset="0"/>
                        <a:cs typeface="Consolas" pitchFamily="49" charset="0"/>
                      </a:rPr>
                      <m:t>𝛽</m:t>
                    </m:r>
                  </m:oMath>
                </a14:m>
                <a:endParaRPr lang="en-US" sz="2800" dirty="0">
                  <a:solidFill>
                    <a:schemeClr val="bg1"/>
                  </a:solidFill>
                  <a:ea typeface="Segoe UI Symbol" pitchFamily="34" charset="0"/>
                  <a:cs typeface="Consolas" pitchFamily="49" charset="0"/>
                </a:endParaRP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3065282"/>
                <a:ext cx="7924800" cy="1079884"/>
              </a:xfrm>
              <a:prstGeom prst="rect">
                <a:avLst/>
              </a:prstGeom>
              <a:blipFill rotWithShape="0">
                <a:blip r:embed="rId2"/>
                <a:stretch>
                  <a:fillRect l="-462" b="-96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609600" y="1676400"/>
                <a:ext cx="7924800" cy="1079884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</p:spPr>
            <p:txBody>
              <a:bodyPr wrap="square" lIns="180000" tIns="108000" rIns="180000" bIns="108000">
                <a:spAutoFit/>
              </a:bodyPr>
              <a:lstStyle/>
              <a:p>
                <a:pPr defTabSz="27432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800" b="1" dirty="0" smtClean="0">
                    <a:solidFill>
                      <a:schemeClr val="bg1"/>
                    </a:solidFill>
                    <a:ea typeface="Segoe UI Symbol" pitchFamily="34" charset="0"/>
                    <a:cs typeface="Consolas" pitchFamily="49" charset="0"/>
                  </a:rPr>
                  <a:t>type</a:t>
                </a:r>
                <a:r>
                  <a:rPr lang="en-US" sz="2800" dirty="0" smtClean="0">
                    <a:solidFill>
                      <a:schemeClr val="bg1"/>
                    </a:solidFill>
                    <a:ea typeface="Segoe UI Symbol" pitchFamily="34" charset="0"/>
                    <a:cs typeface="Consolas" pitchFamily="49" charset="0"/>
                  </a:rPr>
                  <a:t> </a:t>
                </a:r>
                <a:r>
                  <a:rPr lang="en-US" sz="2800" dirty="0" err="1" smtClean="0">
                    <a:solidFill>
                      <a:schemeClr val="bg1"/>
                    </a:solidFill>
                    <a:ea typeface="Segoe UI Symbol" pitchFamily="34" charset="0"/>
                    <a:cs typeface="Consolas" pitchFamily="49" charset="0"/>
                  </a:rPr>
                  <a:t>AsyncSeq</a:t>
                </a:r>
                <a:r>
                  <a:rPr lang="en-US" sz="2800" dirty="0" smtClean="0">
                    <a:solidFill>
                      <a:schemeClr val="bg1"/>
                    </a:solidFill>
                    <a:ea typeface="Segoe UI Symbol" pitchFamily="34" charset="0"/>
                    <a:cs typeface="Consolas" pitchFamily="49" charset="0"/>
                  </a:rPr>
                  <a:t>&lt;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Segoe UI Symbol" pitchFamily="34" charset="0"/>
                        <a:cs typeface="Consolas" pitchFamily="49" charset="0"/>
                      </a:rPr>
                      <m:t>𝛼</m:t>
                    </m:r>
                  </m:oMath>
                </a14:m>
                <a:r>
                  <a:rPr lang="en-US" sz="2800" dirty="0" smtClean="0">
                    <a:solidFill>
                      <a:schemeClr val="bg1"/>
                    </a:solidFill>
                    <a:ea typeface="Segoe UI Symbol" pitchFamily="34" charset="0"/>
                    <a:cs typeface="Consolas" pitchFamily="49" charset="0"/>
                  </a:rPr>
                  <a:t>&gt; </a:t>
                </a:r>
                <a:r>
                  <a:rPr lang="en-US" sz="2800" dirty="0">
                    <a:solidFill>
                      <a:schemeClr val="bg1"/>
                    </a:solidFill>
                    <a:ea typeface="Segoe UI Symbol" pitchFamily="34" charset="0"/>
                    <a:cs typeface="Consolas" pitchFamily="49" charset="0"/>
                  </a:rPr>
                  <a:t>= </a:t>
                </a:r>
                <a:r>
                  <a:rPr lang="en-US" sz="2800" dirty="0" err="1" smtClean="0">
                    <a:solidFill>
                      <a:schemeClr val="bg1"/>
                    </a:solidFill>
                    <a:ea typeface="Segoe UI Symbol" pitchFamily="34" charset="0"/>
                    <a:cs typeface="Consolas" pitchFamily="49" charset="0"/>
                  </a:rPr>
                  <a:t>Async</a:t>
                </a:r>
                <a:r>
                  <a:rPr lang="en-US" sz="2800" dirty="0" smtClean="0">
                    <a:solidFill>
                      <a:schemeClr val="bg1"/>
                    </a:solidFill>
                    <a:ea typeface="Segoe UI Symbol" pitchFamily="34" charset="0"/>
                    <a:cs typeface="Consolas" pitchFamily="49" charset="0"/>
                  </a:rPr>
                  <a:t>&lt;</a:t>
                </a:r>
                <a:r>
                  <a:rPr lang="en-US" sz="2800" dirty="0" err="1" smtClean="0">
                    <a:solidFill>
                      <a:schemeClr val="bg1"/>
                    </a:solidFill>
                    <a:ea typeface="Segoe UI Symbol" pitchFamily="34" charset="0"/>
                    <a:cs typeface="Consolas" pitchFamily="49" charset="0"/>
                  </a:rPr>
                  <a:t>AsyncRes</a:t>
                </a:r>
                <a:r>
                  <a:rPr lang="en-US" sz="2800" dirty="0" smtClean="0">
                    <a:solidFill>
                      <a:schemeClr val="bg1"/>
                    </a:solidFill>
                    <a:ea typeface="Segoe UI Symbol" pitchFamily="34" charset="0"/>
                    <a:cs typeface="Consolas" pitchFamily="49" charset="0"/>
                  </a:rPr>
                  <a:t>&lt;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Segoe UI Symbol" pitchFamily="34" charset="0"/>
                        <a:cs typeface="Consolas" pitchFamily="49" charset="0"/>
                      </a:rPr>
                      <m:t>𝛼</m:t>
                    </m:r>
                  </m:oMath>
                </a14:m>
                <a:r>
                  <a:rPr lang="en-US" sz="2800" dirty="0" smtClean="0">
                    <a:solidFill>
                      <a:schemeClr val="bg1"/>
                    </a:solidFill>
                    <a:ea typeface="Segoe UI Symbol" pitchFamily="34" charset="0"/>
                    <a:cs typeface="Consolas" pitchFamily="49" charset="0"/>
                  </a:rPr>
                  <a:t>&gt;&gt;</a:t>
                </a:r>
              </a:p>
              <a:p>
                <a:pPr defTabSz="27432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800" b="1" dirty="0" smtClean="0">
                    <a:solidFill>
                      <a:schemeClr val="bg1"/>
                    </a:solidFill>
                    <a:ea typeface="Segoe UI Symbol" pitchFamily="34" charset="0"/>
                    <a:cs typeface="Consolas" pitchFamily="49" charset="0"/>
                  </a:rPr>
                  <a:t>type </a:t>
                </a:r>
                <a:r>
                  <a:rPr lang="en-US" sz="2800" dirty="0" err="1" smtClean="0">
                    <a:solidFill>
                      <a:schemeClr val="bg1"/>
                    </a:solidFill>
                    <a:ea typeface="Segoe UI Symbol" pitchFamily="34" charset="0"/>
                    <a:cs typeface="Consolas" pitchFamily="49" charset="0"/>
                  </a:rPr>
                  <a:t>AsyncRes</a:t>
                </a:r>
                <a:r>
                  <a:rPr lang="en-US" sz="2800" dirty="0" smtClean="0">
                    <a:solidFill>
                      <a:schemeClr val="bg1"/>
                    </a:solidFill>
                    <a:ea typeface="Segoe UI Symbol" pitchFamily="34" charset="0"/>
                    <a:cs typeface="Consolas" pitchFamily="49" charset="0"/>
                  </a:rPr>
                  <a:t>&lt;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Segoe UI Symbol" pitchFamily="34" charset="0"/>
                        <a:cs typeface="Consolas" pitchFamily="49" charset="0"/>
                      </a:rPr>
                      <m:t>𝛼</m:t>
                    </m:r>
                  </m:oMath>
                </a14:m>
                <a:r>
                  <a:rPr lang="en-US" sz="2800" dirty="0" smtClean="0">
                    <a:solidFill>
                      <a:schemeClr val="bg1"/>
                    </a:solidFill>
                    <a:ea typeface="Segoe UI Symbol" pitchFamily="34" charset="0"/>
                    <a:cs typeface="Consolas" pitchFamily="49" charset="0"/>
                  </a:rPr>
                  <a:t>&gt; = Nil | Cons </a:t>
                </a:r>
                <a:r>
                  <a:rPr lang="en-US" sz="2800" b="1" dirty="0" smtClean="0">
                    <a:solidFill>
                      <a:schemeClr val="bg1"/>
                    </a:solidFill>
                    <a:ea typeface="Segoe UI Symbol" pitchFamily="34" charset="0"/>
                    <a:cs typeface="Consolas" pitchFamily="49" charset="0"/>
                  </a:rPr>
                  <a:t>of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Segoe UI Symbol" pitchFamily="34" charset="0"/>
                        <a:cs typeface="Consolas" pitchFamily="49" charset="0"/>
                      </a:rPr>
                      <m:t>𝛼</m:t>
                    </m:r>
                  </m:oMath>
                </a14:m>
                <a:r>
                  <a:rPr lang="en-US" sz="2800" dirty="0">
                    <a:solidFill>
                      <a:schemeClr val="bg1"/>
                    </a:solidFill>
                    <a:ea typeface="Segoe UI Symbol" pitchFamily="34" charset="0"/>
                    <a:cs typeface="Consolas" pitchFamily="49" charset="0"/>
                  </a:rPr>
                  <a:t> * AsyncSeq&lt;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Segoe UI Symbol" pitchFamily="34" charset="0"/>
                        <a:cs typeface="Consolas" pitchFamily="49" charset="0"/>
                      </a:rPr>
                      <m:t>𝛼</m:t>
                    </m:r>
                  </m:oMath>
                </a14:m>
                <a:r>
                  <a:rPr lang="en-US" sz="2800" dirty="0">
                    <a:solidFill>
                      <a:schemeClr val="bg1"/>
                    </a:solidFill>
                    <a:ea typeface="Segoe UI Symbol" pitchFamily="34" charset="0"/>
                    <a:cs typeface="Consolas" pitchFamily="49" charset="0"/>
                  </a:rPr>
                  <a:t>&gt;</a:t>
                </a:r>
                <a:endParaRPr lang="en-US" sz="2800" dirty="0">
                  <a:solidFill>
                    <a:schemeClr val="bg1"/>
                  </a:solidFill>
                  <a:ea typeface="Segoe UI Symbol" pitchFamily="34" charset="0"/>
                  <a:cs typeface="Consolas" pitchFamily="49" charset="0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676400"/>
                <a:ext cx="7924800" cy="1079884"/>
              </a:xfrm>
              <a:prstGeom prst="rect">
                <a:avLst/>
              </a:prstGeom>
              <a:blipFill rotWithShape="0">
                <a:blip r:embed="rId3"/>
                <a:stretch>
                  <a:fillRect l="-462" b="-96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8355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000" b="1" dirty="0" smtClean="0">
                <a:solidFill>
                  <a:schemeClr val="accent3"/>
                </a:solidFill>
              </a:rPr>
              <a:t>Summary</a:t>
            </a:r>
            <a:br>
              <a:rPr lang="en-US" sz="4000" b="1" dirty="0" smtClean="0">
                <a:solidFill>
                  <a:schemeClr val="accent3"/>
                </a:solidFill>
              </a:rPr>
            </a:br>
            <a:r>
              <a:rPr lang="en-US" sz="3600" dirty="0" smtClean="0"/>
              <a:t>Why computation expressions?</a:t>
            </a:r>
            <a:r>
              <a:rPr lang="en-US" sz="4000" dirty="0" smtClean="0"/>
              <a:t/>
            </a:r>
            <a:br>
              <a:rPr lang="en-US" sz="4000" dirty="0" smtClean="0"/>
            </a:br>
            <a:endParaRPr lang="cs-CZ" sz="4000" u="sng" dirty="0">
              <a:solidFill>
                <a:schemeClr val="accent3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81982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you express?</a:t>
            </a:r>
            <a:endParaRPr lang="cs-CZ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cs-CZ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8116537"/>
              </p:ext>
            </p:extLst>
          </p:nvPr>
        </p:nvGraphicFramePr>
        <p:xfrm>
          <a:off x="635000" y="1727200"/>
          <a:ext cx="7658100" cy="43922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Visio" r:id="rId3" imgW="5686425" imgH="3257550" progId="Visio.Drawing.11">
                  <p:embed/>
                </p:oleObj>
              </mc:Choice>
              <mc:Fallback>
                <p:oleObj name="Visio" r:id="rId3" imgW="5686425" imgH="3257550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35000" y="1727200"/>
                        <a:ext cx="7658100" cy="43922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5399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6"/>
          <p:cNvSpPr txBox="1">
            <a:spLocks/>
          </p:cNvSpPr>
          <p:nvPr/>
        </p:nvSpPr>
        <p:spPr>
          <a:xfrm>
            <a:off x="152400" y="4572000"/>
            <a:ext cx="8915400" cy="1905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ts val="2400"/>
              </a:spcBef>
              <a:spcAft>
                <a:spcPts val="1200"/>
              </a:spcAft>
              <a:buFontTx/>
              <a:buNone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spcBef>
                <a:spcPts val="30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spcAft>
                <a:spcPts val="0"/>
              </a:spcAft>
            </a:pPr>
            <a:endParaRPr lang="en-US" sz="2400" dirty="0" smtClean="0">
              <a:solidFill>
                <a:srgbClr val="000000"/>
              </a:solidFill>
              <a:latin typeface="+mj-lt"/>
            </a:endParaRPr>
          </a:p>
          <a:p>
            <a:pPr algn="ctr">
              <a:spcAft>
                <a:spcPts val="0"/>
              </a:spcAft>
            </a:pPr>
            <a:r>
              <a:rPr lang="en-US" sz="2400" dirty="0" smtClean="0">
                <a:solidFill>
                  <a:srgbClr val="000000"/>
                </a:solidFill>
                <a:latin typeface="+mj-lt"/>
              </a:rPr>
              <a:t>Examples &amp; source: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+mj-lt"/>
              </a:rPr>
              <a:t>http://tryjoinads.org/computations</a:t>
            </a:r>
          </a:p>
          <a:p>
            <a:pPr lvl="0" algn="ctr">
              <a:spcBef>
                <a:spcPts val="600"/>
              </a:spcBef>
              <a:spcAft>
                <a:spcPts val="0"/>
              </a:spcAft>
            </a:pPr>
            <a:r>
              <a:rPr lang="en-US" sz="2400" dirty="0" smtClean="0">
                <a:solidFill>
                  <a:srgbClr val="000000"/>
                </a:solidFill>
                <a:latin typeface="+mj-lt"/>
              </a:rPr>
              <a:t>Paper: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http://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+mj-lt"/>
              </a:rPr>
              <a:t>tomasp.net/academic/papers/computation-zoo</a:t>
            </a:r>
          </a:p>
          <a:p>
            <a:pPr lvl="0" algn="ctr">
              <a:spcBef>
                <a:spcPts val="600"/>
              </a:spcBef>
              <a:spcAft>
                <a:spcPts val="0"/>
              </a:spcAft>
            </a:pPr>
            <a:r>
              <a:rPr lang="en-US" sz="2400" dirty="0" smtClean="0">
                <a:solidFill>
                  <a:srgbClr val="000000"/>
                </a:solidFill>
                <a:latin typeface="+mj-lt"/>
              </a:rPr>
              <a:t>Get </a:t>
            </a:r>
            <a:r>
              <a:rPr lang="en-US" sz="2400" dirty="0">
                <a:solidFill>
                  <a:srgbClr val="000000"/>
                </a:solidFill>
                <a:latin typeface="+mj-lt"/>
              </a:rPr>
              <a:t>in touch:</a:t>
            </a:r>
            <a:r>
              <a:rPr lang="en-US" sz="2400" dirty="0">
                <a:solidFill>
                  <a:srgbClr val="526DB0"/>
                </a:solidFill>
                <a:latin typeface="+mj-lt"/>
              </a:rPr>
              <a:t>  @</a:t>
            </a:r>
            <a:r>
              <a:rPr lang="en-US" sz="2400" dirty="0" err="1">
                <a:solidFill>
                  <a:srgbClr val="526DB0"/>
                </a:solidFill>
                <a:latin typeface="+mj-lt"/>
              </a:rPr>
              <a:t>tomaspetricek</a:t>
            </a:r>
            <a:r>
              <a:rPr lang="en-US" sz="2400" dirty="0">
                <a:solidFill>
                  <a:srgbClr val="526DB0"/>
                </a:solidFill>
                <a:latin typeface="+mj-lt"/>
              </a:rPr>
              <a:t>  </a:t>
            </a:r>
            <a:r>
              <a:rPr lang="en-US" sz="2400" dirty="0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</a:rPr>
              <a:t>|  </a:t>
            </a:r>
            <a:r>
              <a:rPr lang="en-US" sz="2400" dirty="0" smtClean="0">
                <a:solidFill>
                  <a:srgbClr val="526DB0"/>
                </a:solidFill>
                <a:latin typeface="+mj-lt"/>
              </a:rPr>
              <a:t>tomas@tomasp.net</a:t>
            </a:r>
            <a:endParaRPr lang="en-US" sz="2400" dirty="0">
              <a:solidFill>
                <a:srgbClr val="526DB0"/>
              </a:solidFill>
              <a:latin typeface="+mj-lt"/>
            </a:endParaRPr>
          </a:p>
          <a:p>
            <a:endParaRPr lang="en-US" sz="2400" dirty="0" smtClean="0">
              <a:solidFill>
                <a:srgbClr val="526DB0"/>
              </a:solidFill>
              <a:latin typeface="+mj-lt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 matters!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1181100" y="1905000"/>
            <a:ext cx="6858000" cy="2590800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ctr"/>
            <a:r>
              <a:rPr lang="en-US" sz="4800" dirty="0" smtClean="0">
                <a:solidFill>
                  <a:schemeClr val="accent5"/>
                </a:solidFill>
                <a:latin typeface="+mj-lt"/>
              </a:rPr>
              <a:t>Reuse </a:t>
            </a:r>
            <a:r>
              <a:rPr lang="en-US" sz="4800" dirty="0">
                <a:solidFill>
                  <a:schemeClr val="accent5"/>
                </a:solidFill>
                <a:latin typeface="+mj-lt"/>
              </a:rPr>
              <a:t>standard </a:t>
            </a:r>
            <a:r>
              <a:rPr lang="en-US" sz="4800" dirty="0" smtClean="0">
                <a:solidFill>
                  <a:schemeClr val="accent5"/>
                </a:solidFill>
                <a:latin typeface="+mj-lt"/>
              </a:rPr>
              <a:t>keywords</a:t>
            </a:r>
            <a:br>
              <a:rPr lang="en-US" sz="4800" dirty="0" smtClean="0">
                <a:solidFill>
                  <a:schemeClr val="accent5"/>
                </a:solidFill>
                <a:latin typeface="+mj-lt"/>
              </a:rPr>
            </a:br>
            <a:r>
              <a:rPr lang="en-US" sz="4800" dirty="0" smtClean="0">
                <a:solidFill>
                  <a:schemeClr val="accent5"/>
                </a:solidFill>
                <a:latin typeface="+mj-lt"/>
              </a:rPr>
              <a:t>Let </a:t>
            </a:r>
            <a:r>
              <a:rPr lang="en-US" sz="4800" dirty="0">
                <a:solidFill>
                  <a:schemeClr val="accent5"/>
                </a:solidFill>
                <a:latin typeface="+mj-lt"/>
              </a:rPr>
              <a:t>library author </a:t>
            </a:r>
            <a:r>
              <a:rPr lang="en-US" sz="4800" dirty="0" smtClean="0">
                <a:solidFill>
                  <a:schemeClr val="accent5"/>
                </a:solidFill>
                <a:latin typeface="+mj-lt"/>
              </a:rPr>
              <a:t>decide</a:t>
            </a:r>
            <a:endParaRPr lang="en-US" sz="4800" dirty="0">
              <a:solidFill>
                <a:schemeClr val="accent5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21302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2362200"/>
            <a:ext cx="6705600" cy="1600200"/>
          </a:xfrm>
        </p:spPr>
        <p:txBody>
          <a:bodyPr anchor="ctr">
            <a:normAutofit lnSpcReduction="10000"/>
          </a:bodyPr>
          <a:lstStyle/>
          <a:p>
            <a:pPr algn="ctr"/>
            <a:r>
              <a:rPr lang="en-US" sz="5000" b="1" dirty="0" smtClean="0">
                <a:solidFill>
                  <a:schemeClr val="accent3"/>
                </a:solidFill>
                <a:latin typeface="+mj-lt"/>
              </a:rPr>
              <a:t>F#</a:t>
            </a:r>
            <a:r>
              <a:rPr lang="en-US" sz="5000" b="1" dirty="0" smtClean="0">
                <a:latin typeface="+mj-lt"/>
              </a:rPr>
              <a:t> </a:t>
            </a:r>
            <a:r>
              <a:rPr lang="en-US" sz="5000" b="1" dirty="0" smtClean="0">
                <a:solidFill>
                  <a:schemeClr val="accent3"/>
                </a:solidFill>
                <a:latin typeface="+mj-lt"/>
              </a:rPr>
              <a:t>Software Foundation</a:t>
            </a:r>
            <a:br>
              <a:rPr lang="en-US" sz="5000" b="1" dirty="0" smtClean="0">
                <a:solidFill>
                  <a:schemeClr val="accent3"/>
                </a:solidFill>
                <a:latin typeface="+mj-lt"/>
              </a:rPr>
            </a:br>
            <a:endParaRPr lang="en-US" sz="5000" b="1" dirty="0" smtClean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cs-CZ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90600" y="3581400"/>
            <a:ext cx="7315200" cy="160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400"/>
              </a:spcBef>
              <a:spcAft>
                <a:spcPts val="1200"/>
              </a:spcAft>
              <a:buFontTx/>
              <a:buNone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spcBef>
                <a:spcPts val="30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000" b="1" dirty="0" smtClean="0">
                <a:solidFill>
                  <a:schemeClr val="accent5"/>
                </a:solidFill>
                <a:latin typeface="+mj-lt"/>
              </a:rPr>
              <a:t>http://www.fsharp.org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85801" y="1066800"/>
            <a:ext cx="7772400" cy="1905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400"/>
              </a:spcBef>
              <a:spcAft>
                <a:spcPts val="1200"/>
              </a:spcAft>
              <a:buFontTx/>
              <a:buNone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spcBef>
                <a:spcPts val="30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software stacks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2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trainings  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teaching F#</a:t>
            </a:r>
            <a:r>
              <a:rPr lang="en-US" sz="2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user groups  </a:t>
            </a:r>
            <a:r>
              <a:rPr lang="en-US" sz="1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snippets</a:t>
            </a:r>
            <a:r>
              <a:rPr lang="en-US" sz="2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en-US" sz="2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2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mac and </a:t>
            </a:r>
            <a:r>
              <a:rPr lang="en-US" sz="23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linux</a:t>
            </a:r>
            <a:r>
              <a:rPr lang="en-US" sz="2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</a:t>
            </a:r>
            <a:r>
              <a:rPr lang="en-US" sz="3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cross-platform </a:t>
            </a:r>
            <a:r>
              <a:rPr lang="en-US" sz="2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tutorials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990600" y="3048000"/>
            <a:ext cx="7385462" cy="160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400"/>
              </a:spcBef>
              <a:spcAft>
                <a:spcPts val="1200"/>
              </a:spcAft>
              <a:buFontTx/>
              <a:buNone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spcBef>
                <a:spcPts val="30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F# community  </a:t>
            </a:r>
            <a:r>
              <a:rPr lang="en-US" sz="3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open-source </a:t>
            </a:r>
            <a:r>
              <a:rPr lang="en-US" sz="25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MonoDevelop</a:t>
            </a:r>
            <a:r>
              <a:rPr lang="en-US" sz="2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828800" y="4343400"/>
            <a:ext cx="5715000" cy="160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400"/>
              </a:spcBef>
              <a:spcAft>
                <a:spcPts val="1200"/>
              </a:spcAft>
              <a:buFontTx/>
              <a:buNone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spcBef>
                <a:spcPts val="30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contributions 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research</a:t>
            </a:r>
            <a:r>
              <a:rPr lang="en-US" sz="3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3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 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consultancy</a:t>
            </a:r>
            <a:r>
              <a:rPr lang="en-US" sz="2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</a:t>
            </a:r>
            <a:r>
              <a:rPr lang="en-US" sz="25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Emacs</a:t>
            </a:r>
            <a:r>
              <a:rPr lang="en-US" sz="2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and vim</a:t>
            </a:r>
            <a:endParaRPr lang="en-US" sz="1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760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computation expressions?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506" y="2514600"/>
            <a:ext cx="8086987" cy="2438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55035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000" b="1" dirty="0" smtClean="0">
                <a:solidFill>
                  <a:schemeClr val="accent3"/>
                </a:solidFill>
              </a:rPr>
              <a:t>Syntax for non-standard computations</a:t>
            </a:r>
            <a:br>
              <a:rPr lang="en-US" sz="4000" b="1" dirty="0" smtClean="0">
                <a:solidFill>
                  <a:schemeClr val="accent3"/>
                </a:solidFill>
              </a:rPr>
            </a:br>
            <a:r>
              <a:rPr lang="en-US" sz="3600" dirty="0" smtClean="0"/>
              <a:t>Haskell do, Python generators, C# </a:t>
            </a:r>
            <a:r>
              <a:rPr lang="en-US" sz="3600" dirty="0" err="1" smtClean="0"/>
              <a:t>async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4000" dirty="0"/>
              <a:t/>
            </a:r>
            <a:br>
              <a:rPr lang="en-US" sz="4000" dirty="0"/>
            </a:br>
            <a:endParaRPr lang="cs-CZ" sz="4000" u="sng" dirty="0">
              <a:solidFill>
                <a:schemeClr val="accent3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36523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74130" y="644718"/>
            <a:ext cx="6485570" cy="1695437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lIns="180000" tIns="108000" rIns="180000" bIns="108000">
            <a:spAutoFit/>
          </a:bodyPr>
          <a:lstStyle/>
          <a:p>
            <a:pPr defTabSz="2743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err="1" smtClean="0">
                <a:solidFill>
                  <a:schemeClr val="bg1"/>
                </a:solidFill>
                <a:latin typeface="+mn-lt"/>
                <a:ea typeface="Segoe UI Symbol" pitchFamily="34" charset="0"/>
                <a:cs typeface="Consolas" pitchFamily="49" charset="0"/>
              </a:rPr>
              <a:t>twiceState</a:t>
            </a:r>
            <a:r>
              <a:rPr lang="en-US" sz="2400" dirty="0" smtClean="0">
                <a:solidFill>
                  <a:schemeClr val="bg1"/>
                </a:solidFill>
                <a:latin typeface="+mn-lt"/>
                <a:ea typeface="Segoe UI Symbol" pitchFamily="34" charset="0"/>
                <a:cs typeface="Consolas" pitchFamily="49" charset="0"/>
              </a:rPr>
              <a:t> :: State Integer ()</a:t>
            </a:r>
          </a:p>
          <a:p>
            <a:pPr defTabSz="2743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err="1" smtClean="0">
                <a:solidFill>
                  <a:schemeClr val="bg1"/>
                </a:solidFill>
                <a:latin typeface="+mn-lt"/>
                <a:ea typeface="Segoe UI Symbol" pitchFamily="34" charset="0"/>
                <a:cs typeface="Consolas" pitchFamily="49" charset="0"/>
              </a:rPr>
              <a:t>twiceState</a:t>
            </a:r>
            <a:r>
              <a:rPr lang="en-US" sz="2400" dirty="0" smtClean="0">
                <a:solidFill>
                  <a:schemeClr val="bg1"/>
                </a:solidFill>
                <a:latin typeface="+mn-lt"/>
                <a:ea typeface="Segoe UI Symbol" pitchFamily="34" charset="0"/>
                <a:cs typeface="Consolas" pitchFamily="49" charset="0"/>
              </a:rPr>
              <a:t> = </a:t>
            </a:r>
            <a:r>
              <a:rPr lang="en-US" sz="2400" b="1" dirty="0" smtClean="0">
                <a:solidFill>
                  <a:schemeClr val="bg1"/>
                </a:solidFill>
                <a:latin typeface="+mn-lt"/>
                <a:ea typeface="Segoe UI Symbol" pitchFamily="34" charset="0"/>
                <a:cs typeface="Consolas" pitchFamily="49" charset="0"/>
              </a:rPr>
              <a:t>do</a:t>
            </a:r>
          </a:p>
          <a:p>
            <a:pPr defTabSz="2743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bg1"/>
                </a:solidFill>
                <a:latin typeface="+mn-lt"/>
                <a:ea typeface="Segoe UI Symbol" pitchFamily="34" charset="0"/>
                <a:cs typeface="Consolas" pitchFamily="49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+mn-lt"/>
                <a:ea typeface="Segoe UI Symbol" pitchFamily="34" charset="0"/>
                <a:cs typeface="Consolas" pitchFamily="49" charset="0"/>
              </a:rPr>
              <a:t>   x </a:t>
            </a:r>
            <a:r>
              <a:rPr lang="en-US" sz="2400" dirty="0" smtClean="0">
                <a:solidFill>
                  <a:schemeClr val="bg1"/>
                </a:solidFill>
                <a:latin typeface="+mn-lt"/>
                <a:ea typeface="Cambria Math" panose="02040503050406030204" pitchFamily="18" charset="0"/>
                <a:cs typeface="Consolas" pitchFamily="49" charset="0"/>
              </a:rPr>
              <a:t>←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Segoe UI Symbol" pitchFamily="34" charset="0"/>
                <a:cs typeface="Consolas" pitchFamily="49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+mn-lt"/>
                <a:ea typeface="Segoe UI Symbol" pitchFamily="34" charset="0"/>
                <a:cs typeface="Consolas" pitchFamily="49" charset="0"/>
              </a:rPr>
              <a:t>get</a:t>
            </a:r>
          </a:p>
          <a:p>
            <a:pPr defTabSz="2743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 smtClean="0">
                <a:solidFill>
                  <a:schemeClr val="bg1"/>
                </a:solidFill>
                <a:latin typeface="+mn-lt"/>
                <a:ea typeface="Segoe UI Symbol" pitchFamily="34" charset="0"/>
                <a:cs typeface="Consolas" pitchFamily="49" charset="0"/>
              </a:rPr>
              <a:t>	</a:t>
            </a:r>
            <a:r>
              <a:rPr lang="en-US" sz="2400" dirty="0" smtClean="0">
                <a:solidFill>
                  <a:schemeClr val="bg1"/>
                </a:solidFill>
                <a:latin typeface="+mn-lt"/>
                <a:ea typeface="Segoe UI Symbol" pitchFamily="34" charset="0"/>
                <a:cs typeface="Consolas" pitchFamily="49" charset="0"/>
              </a:rPr>
              <a:t>set (x * 2)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71800" y="1076526"/>
            <a:ext cx="501598" cy="44203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lIns="72000" tIns="36000" rIns="72000" bIns="36000">
            <a:spAutoFit/>
          </a:bodyPr>
          <a:lstStyle/>
          <a:p>
            <a:pPr defTabSz="2743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 smtClean="0">
                <a:solidFill>
                  <a:schemeClr val="bg1"/>
                </a:solidFill>
                <a:latin typeface="+mn-lt"/>
                <a:ea typeface="Segoe UI Symbol" pitchFamily="34" charset="0"/>
                <a:cs typeface="Consolas" pitchFamily="49" charset="0"/>
              </a:rPr>
              <a:t>do</a:t>
            </a:r>
            <a:endParaRPr lang="en-US" sz="2400" dirty="0">
              <a:solidFill>
                <a:schemeClr val="bg1"/>
              </a:solidFill>
              <a:latin typeface="+mn-lt"/>
              <a:ea typeface="Segoe UI Symbol" pitchFamily="34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74792" y="1446896"/>
            <a:ext cx="400333" cy="44203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lIns="72000" tIns="36000" rIns="72000" bIns="36000">
            <a:spAutoFit/>
          </a:bodyPr>
          <a:lstStyle/>
          <a:p>
            <a:pPr defTabSz="2743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bg1"/>
                </a:solidFill>
                <a:latin typeface="+mn-lt"/>
                <a:ea typeface="Cambria Math" panose="02040503050406030204" pitchFamily="18" charset="0"/>
                <a:cs typeface="Consolas" pitchFamily="49" charset="0"/>
              </a:rPr>
              <a:t>←</a:t>
            </a:r>
            <a:endParaRPr lang="en-US" sz="2400" dirty="0">
              <a:solidFill>
                <a:schemeClr val="bg1"/>
              </a:solidFill>
              <a:latin typeface="+mn-lt"/>
              <a:ea typeface="Segoe UI Symbol" pitchFamily="34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74130" y="2670155"/>
            <a:ext cx="6485570" cy="169543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lIns="180000" tIns="108000" rIns="180000" bIns="108000">
            <a:spAutoFit/>
          </a:bodyPr>
          <a:lstStyle/>
          <a:p>
            <a:pPr defTabSz="2743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 smtClean="0">
                <a:solidFill>
                  <a:schemeClr val="bg1"/>
                </a:solidFill>
                <a:latin typeface="+mn-lt"/>
                <a:ea typeface="Segoe UI Symbol" pitchFamily="34" charset="0"/>
                <a:cs typeface="Consolas" pitchFamily="49" charset="0"/>
              </a:rPr>
              <a:t>async </a:t>
            </a:r>
            <a:r>
              <a:rPr lang="en-US" sz="2400" dirty="0" smtClean="0">
                <a:solidFill>
                  <a:schemeClr val="bg1"/>
                </a:solidFill>
                <a:latin typeface="+mn-lt"/>
                <a:ea typeface="Segoe UI Symbol" pitchFamily="34" charset="0"/>
                <a:cs typeface="Consolas" pitchFamily="49" charset="0"/>
              </a:rPr>
              <a:t>Task&lt;</a:t>
            </a:r>
            <a:r>
              <a:rPr lang="en-US" sz="2400" b="1" dirty="0" smtClean="0">
                <a:solidFill>
                  <a:schemeClr val="bg1"/>
                </a:solidFill>
                <a:latin typeface="+mn-lt"/>
                <a:ea typeface="Segoe UI Symbol" pitchFamily="34" charset="0"/>
                <a:cs typeface="Consolas" pitchFamily="49" charset="0"/>
              </a:rPr>
              <a:t>string</a:t>
            </a:r>
            <a:r>
              <a:rPr lang="en-US" sz="2400" dirty="0" smtClean="0">
                <a:solidFill>
                  <a:schemeClr val="bg1"/>
                </a:solidFill>
                <a:latin typeface="+mn-lt"/>
                <a:ea typeface="Segoe UI Symbol" pitchFamily="34" charset="0"/>
                <a:cs typeface="Consolas" pitchFamily="49" charset="0"/>
              </a:rPr>
              <a:t>&gt; </a:t>
            </a:r>
            <a:r>
              <a:rPr lang="en-US" sz="2400" dirty="0" err="1" smtClean="0">
                <a:solidFill>
                  <a:schemeClr val="bg1"/>
                </a:solidFill>
                <a:latin typeface="+mn-lt"/>
                <a:ea typeface="Segoe UI Symbol" pitchFamily="34" charset="0"/>
                <a:cs typeface="Consolas" pitchFamily="49" charset="0"/>
              </a:rPr>
              <a:t>GetLength</a:t>
            </a:r>
            <a:r>
              <a:rPr lang="en-US" sz="2400" dirty="0" smtClean="0">
                <a:solidFill>
                  <a:schemeClr val="bg1"/>
                </a:solidFill>
                <a:latin typeface="+mn-lt"/>
                <a:ea typeface="Segoe UI Symbol" pitchFamily="34" charset="0"/>
                <a:cs typeface="Consolas" pitchFamily="49" charset="0"/>
              </a:rPr>
              <a:t>(</a:t>
            </a:r>
            <a:r>
              <a:rPr lang="en-US" sz="2400" b="1" dirty="0" smtClean="0">
                <a:solidFill>
                  <a:schemeClr val="bg1"/>
                </a:solidFill>
                <a:latin typeface="+mn-lt"/>
                <a:ea typeface="Segoe UI Symbol" pitchFamily="34" charset="0"/>
                <a:cs typeface="Consolas" pitchFamily="49" charset="0"/>
              </a:rPr>
              <a:t>string</a:t>
            </a:r>
            <a:r>
              <a:rPr lang="en-US" sz="2400" dirty="0" smtClean="0">
                <a:solidFill>
                  <a:schemeClr val="bg1"/>
                </a:solidFill>
                <a:latin typeface="+mn-lt"/>
                <a:ea typeface="Segoe UI Symbol" pitchFamily="34" charset="0"/>
                <a:cs typeface="Consolas" pitchFamily="49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+mn-lt"/>
                <a:ea typeface="Segoe UI Symbol" pitchFamily="34" charset="0"/>
                <a:cs typeface="Consolas" pitchFamily="49" charset="0"/>
              </a:rPr>
              <a:t>url</a:t>
            </a:r>
            <a:r>
              <a:rPr lang="en-US" sz="2400" dirty="0" smtClean="0">
                <a:solidFill>
                  <a:schemeClr val="bg1"/>
                </a:solidFill>
                <a:latin typeface="+mn-lt"/>
                <a:ea typeface="Segoe UI Symbol" pitchFamily="34" charset="0"/>
                <a:cs typeface="Consolas" pitchFamily="49" charset="0"/>
              </a:rPr>
              <a:t>) {</a:t>
            </a:r>
          </a:p>
          <a:p>
            <a:pPr defTabSz="2743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 smtClean="0">
                <a:solidFill>
                  <a:schemeClr val="bg1"/>
                </a:solidFill>
                <a:latin typeface="+mn-lt"/>
                <a:ea typeface="Segoe UI Symbol" pitchFamily="34" charset="0"/>
                <a:cs typeface="Consolas" pitchFamily="49" charset="0"/>
              </a:rPr>
              <a:t>	</a:t>
            </a:r>
            <a:r>
              <a:rPr lang="en-US" sz="2400" b="1" dirty="0" err="1" smtClean="0">
                <a:solidFill>
                  <a:schemeClr val="bg1"/>
                </a:solidFill>
                <a:latin typeface="+mn-lt"/>
                <a:ea typeface="Segoe UI Symbol" pitchFamily="34" charset="0"/>
                <a:cs typeface="Consolas" pitchFamily="49" charset="0"/>
              </a:rPr>
              <a:t>var</a:t>
            </a:r>
            <a:r>
              <a:rPr lang="en-US" sz="2400" b="1" dirty="0" smtClean="0">
                <a:solidFill>
                  <a:schemeClr val="bg1"/>
                </a:solidFill>
                <a:latin typeface="+mn-lt"/>
                <a:ea typeface="Segoe UI Symbol" pitchFamily="34" charset="0"/>
                <a:cs typeface="Consolas" pitchFamily="49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+mn-lt"/>
                <a:ea typeface="Segoe UI Symbol" pitchFamily="34" charset="0"/>
                <a:cs typeface="Consolas" pitchFamily="49" charset="0"/>
              </a:rPr>
              <a:t>html = </a:t>
            </a:r>
            <a:r>
              <a:rPr lang="en-US" sz="2400" b="1" dirty="0" smtClean="0">
                <a:solidFill>
                  <a:schemeClr val="bg1"/>
                </a:solidFill>
                <a:latin typeface="+mn-lt"/>
                <a:ea typeface="Segoe UI Symbol" pitchFamily="34" charset="0"/>
                <a:cs typeface="Consolas" pitchFamily="49" charset="0"/>
              </a:rPr>
              <a:t>await  </a:t>
            </a:r>
            <a:r>
              <a:rPr lang="en-US" sz="2400" dirty="0" err="1" smtClean="0">
                <a:solidFill>
                  <a:schemeClr val="bg1"/>
                </a:solidFill>
                <a:latin typeface="+mn-lt"/>
                <a:ea typeface="Segoe UI Symbol" pitchFamily="34" charset="0"/>
                <a:cs typeface="Consolas" pitchFamily="49" charset="0"/>
              </a:rPr>
              <a:t>DownloadAsync</a:t>
            </a:r>
            <a:r>
              <a:rPr lang="en-US" sz="2400" dirty="0" smtClean="0">
                <a:solidFill>
                  <a:schemeClr val="bg1"/>
                </a:solidFill>
                <a:latin typeface="+mn-lt"/>
                <a:ea typeface="Segoe UI Symbol" pitchFamily="34" charset="0"/>
                <a:cs typeface="Consolas" pitchFamily="49" charset="0"/>
              </a:rPr>
              <a:t>(</a:t>
            </a:r>
            <a:r>
              <a:rPr lang="en-US" sz="2400" dirty="0" err="1" smtClean="0">
                <a:solidFill>
                  <a:schemeClr val="bg1"/>
                </a:solidFill>
                <a:latin typeface="+mn-lt"/>
                <a:ea typeface="Segoe UI Symbol" pitchFamily="34" charset="0"/>
                <a:cs typeface="Consolas" pitchFamily="49" charset="0"/>
              </a:rPr>
              <a:t>url</a:t>
            </a:r>
            <a:r>
              <a:rPr lang="en-US" sz="2400" dirty="0" smtClean="0">
                <a:solidFill>
                  <a:schemeClr val="bg1"/>
                </a:solidFill>
                <a:latin typeface="+mn-lt"/>
                <a:ea typeface="Segoe UI Symbol" pitchFamily="34" charset="0"/>
                <a:cs typeface="Consolas" pitchFamily="49" charset="0"/>
              </a:rPr>
              <a:t>);</a:t>
            </a:r>
          </a:p>
          <a:p>
            <a:pPr defTabSz="2743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 smtClean="0">
                <a:solidFill>
                  <a:schemeClr val="bg1"/>
                </a:solidFill>
                <a:latin typeface="+mn-lt"/>
                <a:ea typeface="Segoe UI Symbol" pitchFamily="34" charset="0"/>
                <a:cs typeface="Consolas" pitchFamily="49" charset="0"/>
              </a:rPr>
              <a:t>	return  </a:t>
            </a:r>
            <a:r>
              <a:rPr lang="en-US" sz="2400" dirty="0" err="1" smtClean="0">
                <a:solidFill>
                  <a:schemeClr val="bg1"/>
                </a:solidFill>
                <a:latin typeface="+mn-lt"/>
                <a:ea typeface="Segoe UI Symbol" pitchFamily="34" charset="0"/>
                <a:cs typeface="Consolas" pitchFamily="49" charset="0"/>
              </a:rPr>
              <a:t>html.Length</a:t>
            </a:r>
            <a:r>
              <a:rPr lang="en-US" sz="2400" dirty="0" smtClean="0">
                <a:solidFill>
                  <a:schemeClr val="bg1"/>
                </a:solidFill>
                <a:latin typeface="+mn-lt"/>
                <a:ea typeface="Segoe UI Symbol" pitchFamily="34" charset="0"/>
                <a:cs typeface="Consolas" pitchFamily="49" charset="0"/>
              </a:rPr>
              <a:t>;</a:t>
            </a:r>
          </a:p>
          <a:p>
            <a:pPr defTabSz="2743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bg1"/>
                </a:solidFill>
                <a:latin typeface="+mn-lt"/>
                <a:ea typeface="Segoe UI Symbol" pitchFamily="34" charset="0"/>
                <a:cs typeface="Consolas" pitchFamily="49" charset="0"/>
              </a:rPr>
              <a:t>}</a:t>
            </a:r>
            <a:endParaRPr lang="en-US" sz="2400" dirty="0">
              <a:solidFill>
                <a:schemeClr val="bg1"/>
              </a:solidFill>
              <a:latin typeface="+mn-lt"/>
              <a:ea typeface="Segoe UI Symbol" pitchFamily="34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71800" y="3113068"/>
            <a:ext cx="853936" cy="442035"/>
          </a:xfrm>
          <a:prstGeom prst="rect">
            <a:avLst/>
          </a:prstGeom>
          <a:solidFill>
            <a:schemeClr val="accent2"/>
          </a:solidFill>
        </p:spPr>
        <p:txBody>
          <a:bodyPr wrap="square" lIns="72000" tIns="36000" rIns="72000" bIns="36000">
            <a:spAutoFit/>
          </a:bodyPr>
          <a:lstStyle/>
          <a:p>
            <a:pPr defTabSz="2743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 smtClean="0">
                <a:solidFill>
                  <a:schemeClr val="bg1"/>
                </a:solidFill>
                <a:latin typeface="+mn-lt"/>
                <a:ea typeface="Segoe UI Symbol" pitchFamily="34" charset="0"/>
                <a:cs typeface="Consolas" pitchFamily="49" charset="0"/>
              </a:rPr>
              <a:t>await</a:t>
            </a:r>
            <a:endParaRPr lang="en-US" sz="2400" dirty="0">
              <a:solidFill>
                <a:schemeClr val="bg1"/>
              </a:solidFill>
              <a:latin typeface="+mn-lt"/>
              <a:ea typeface="Segoe UI Symbol" pitchFamily="34" charset="0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58304" y="3476083"/>
            <a:ext cx="975839" cy="442035"/>
          </a:xfrm>
          <a:prstGeom prst="rect">
            <a:avLst/>
          </a:prstGeom>
          <a:solidFill>
            <a:schemeClr val="accent2"/>
          </a:solidFill>
        </p:spPr>
        <p:txBody>
          <a:bodyPr wrap="square" lIns="72000" tIns="36000" rIns="72000" bIns="36000">
            <a:spAutoFit/>
          </a:bodyPr>
          <a:lstStyle/>
          <a:p>
            <a:pPr defTabSz="2743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 smtClean="0">
                <a:solidFill>
                  <a:schemeClr val="bg1"/>
                </a:solidFill>
                <a:latin typeface="+mn-lt"/>
                <a:ea typeface="Segoe UI Symbol" pitchFamily="34" charset="0"/>
                <a:cs typeface="Consolas" pitchFamily="49" charset="0"/>
              </a:rPr>
              <a:t>return</a:t>
            </a:r>
            <a:endParaRPr lang="en-US" sz="2400" dirty="0">
              <a:solidFill>
                <a:schemeClr val="bg1"/>
              </a:solidFill>
              <a:latin typeface="+mn-lt"/>
              <a:ea typeface="Segoe UI Symbol" pitchFamily="34" charset="0"/>
              <a:cs typeface="Consolas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74130" y="4695592"/>
            <a:ext cx="6485570" cy="169543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lIns="180000" tIns="108000" rIns="180000" bIns="108000">
            <a:spAutoFit/>
          </a:bodyPr>
          <a:lstStyle/>
          <a:p>
            <a:pPr defTabSz="2743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 err="1" smtClean="0">
                <a:solidFill>
                  <a:schemeClr val="bg1"/>
                </a:solidFill>
                <a:latin typeface="+mn-lt"/>
                <a:cs typeface="Consolas" pitchFamily="49" charset="0"/>
              </a:rPr>
              <a:t>def</a:t>
            </a:r>
            <a:r>
              <a:rPr lang="en-US" sz="2400" b="1" dirty="0" smtClean="0">
                <a:solidFill>
                  <a:schemeClr val="bg1"/>
                </a:solidFill>
                <a:latin typeface="+mn-lt"/>
                <a:cs typeface="Consolas" pitchFamily="49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+mn-lt"/>
                <a:cs typeface="Consolas" pitchFamily="49" charset="0"/>
              </a:rPr>
              <a:t>duplicate(</a:t>
            </a:r>
            <a:r>
              <a:rPr lang="en-US" sz="2400" i="1" dirty="0" smtClean="0">
                <a:solidFill>
                  <a:schemeClr val="bg1"/>
                </a:solidFill>
                <a:latin typeface="+mn-lt"/>
                <a:cs typeface="Consolas" pitchFamily="49" charset="0"/>
              </a:rPr>
              <a:t>inputs</a:t>
            </a:r>
            <a:r>
              <a:rPr lang="en-US" sz="2400" dirty="0" smtClean="0">
                <a:solidFill>
                  <a:schemeClr val="bg1"/>
                </a:solidFill>
                <a:latin typeface="+mn-lt"/>
                <a:cs typeface="Consolas" pitchFamily="49" charset="0"/>
              </a:rPr>
              <a:t>):</a:t>
            </a:r>
          </a:p>
          <a:p>
            <a:pPr defTabSz="2743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bg1"/>
                </a:solidFill>
                <a:latin typeface="+mn-lt"/>
                <a:cs typeface="Consolas" pitchFamily="49" charset="0"/>
              </a:rPr>
              <a:t>	for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Consolas" pitchFamily="49" charset="0"/>
              </a:rPr>
              <a:t> </a:t>
            </a:r>
            <a:r>
              <a:rPr lang="en-US" sz="2400" i="1" dirty="0">
                <a:solidFill>
                  <a:schemeClr val="bg1"/>
                </a:solidFill>
                <a:latin typeface="+mn-lt"/>
                <a:cs typeface="Consolas" pitchFamily="49" charset="0"/>
              </a:rPr>
              <a:t>number </a:t>
            </a:r>
            <a:r>
              <a:rPr lang="en-US" sz="2400" b="1" dirty="0">
                <a:solidFill>
                  <a:schemeClr val="bg1"/>
                </a:solidFill>
                <a:latin typeface="+mn-lt"/>
                <a:cs typeface="Consolas" pitchFamily="49" charset="0"/>
              </a:rPr>
              <a:t>in </a:t>
            </a:r>
            <a:r>
              <a:rPr lang="en-US" sz="2400" i="1" dirty="0">
                <a:solidFill>
                  <a:schemeClr val="bg1"/>
                </a:solidFill>
                <a:latin typeface="+mn-lt"/>
                <a:cs typeface="Consolas" pitchFamily="49" charset="0"/>
              </a:rPr>
              <a:t>inputs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Consolas" pitchFamily="49" charset="0"/>
              </a:rPr>
              <a:t>:</a:t>
            </a:r>
          </a:p>
          <a:p>
            <a:pPr defTabSz="2743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bg1"/>
                </a:solidFill>
                <a:latin typeface="+mn-lt"/>
                <a:cs typeface="Consolas" pitchFamily="49" charset="0"/>
              </a:rPr>
              <a:t>		yield </a:t>
            </a:r>
            <a:r>
              <a:rPr lang="en-US" sz="2400" i="1" dirty="0">
                <a:solidFill>
                  <a:schemeClr val="bg1"/>
                </a:solidFill>
                <a:latin typeface="+mn-lt"/>
                <a:cs typeface="Consolas" pitchFamily="49" charset="0"/>
              </a:rPr>
              <a:t>number </a:t>
            </a:r>
          </a:p>
          <a:p>
            <a:pPr defTabSz="2743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bg1"/>
                </a:solidFill>
                <a:latin typeface="+mn-lt"/>
                <a:cs typeface="Consolas" pitchFamily="49" charset="0"/>
              </a:rPr>
              <a:t>		yield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Consolas" pitchFamily="49" charset="0"/>
              </a:rPr>
              <a:t> </a:t>
            </a:r>
            <a:r>
              <a:rPr lang="en-US" sz="2400" i="1" dirty="0">
                <a:solidFill>
                  <a:schemeClr val="bg1"/>
                </a:solidFill>
                <a:latin typeface="+mn-lt"/>
                <a:cs typeface="Consolas" pitchFamily="49" charset="0"/>
              </a:rPr>
              <a:t>number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Consolas" pitchFamily="49" charset="0"/>
              </a:rPr>
              <a:t> * 10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932624" y="5867154"/>
            <a:ext cx="767925" cy="442035"/>
          </a:xfrm>
          <a:prstGeom prst="rect">
            <a:avLst/>
          </a:prstGeom>
          <a:solidFill>
            <a:schemeClr val="accent5"/>
          </a:solidFill>
        </p:spPr>
        <p:txBody>
          <a:bodyPr wrap="square" lIns="72000" tIns="36000" rIns="72000" bIns="36000">
            <a:spAutoFit/>
          </a:bodyPr>
          <a:lstStyle/>
          <a:p>
            <a:pPr defTabSz="2743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 smtClean="0">
                <a:solidFill>
                  <a:schemeClr val="bg1"/>
                </a:solidFill>
                <a:latin typeface="+mn-lt"/>
                <a:ea typeface="Segoe UI Symbol" pitchFamily="34" charset="0"/>
                <a:cs typeface="Consolas" pitchFamily="49" charset="0"/>
              </a:rPr>
              <a:t>yield</a:t>
            </a:r>
            <a:endParaRPr lang="en-US" sz="2400" dirty="0">
              <a:solidFill>
                <a:schemeClr val="bg1"/>
              </a:solidFill>
              <a:latin typeface="+mn-lt"/>
              <a:ea typeface="Segoe UI Symbol" pitchFamily="34" charset="0"/>
              <a:cs typeface="Consolas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32624" y="5505210"/>
            <a:ext cx="767925" cy="442035"/>
          </a:xfrm>
          <a:prstGeom prst="rect">
            <a:avLst/>
          </a:prstGeom>
          <a:solidFill>
            <a:schemeClr val="accent5"/>
          </a:solidFill>
        </p:spPr>
        <p:txBody>
          <a:bodyPr wrap="square" lIns="72000" tIns="36000" rIns="72000" bIns="36000">
            <a:spAutoFit/>
          </a:bodyPr>
          <a:lstStyle/>
          <a:p>
            <a:pPr defTabSz="2743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 smtClean="0">
                <a:solidFill>
                  <a:schemeClr val="bg1"/>
                </a:solidFill>
                <a:latin typeface="+mn-lt"/>
                <a:ea typeface="Segoe UI Symbol" pitchFamily="34" charset="0"/>
                <a:cs typeface="Consolas" pitchFamily="49" charset="0"/>
              </a:rPr>
              <a:t>yield</a:t>
            </a:r>
            <a:endParaRPr lang="en-US" sz="2400" dirty="0">
              <a:solidFill>
                <a:schemeClr val="bg1"/>
              </a:solidFill>
              <a:latin typeface="+mn-lt"/>
              <a:ea typeface="Segoe UI Symbol" pitchFamily="34" charset="0"/>
              <a:cs typeface="Consolas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56399" y="5136910"/>
            <a:ext cx="569137" cy="442035"/>
          </a:xfrm>
          <a:prstGeom prst="rect">
            <a:avLst/>
          </a:prstGeom>
          <a:solidFill>
            <a:schemeClr val="accent5"/>
          </a:solidFill>
        </p:spPr>
        <p:txBody>
          <a:bodyPr wrap="square" lIns="72000" tIns="36000" rIns="72000" bIns="36000">
            <a:spAutoFit/>
          </a:bodyPr>
          <a:lstStyle/>
          <a:p>
            <a:pPr defTabSz="2743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 smtClean="0">
                <a:solidFill>
                  <a:schemeClr val="bg1"/>
                </a:solidFill>
                <a:latin typeface="+mn-lt"/>
                <a:ea typeface="Segoe UI Symbol" pitchFamily="34" charset="0"/>
                <a:cs typeface="Consolas" pitchFamily="49" charset="0"/>
              </a:rPr>
              <a:t>for</a:t>
            </a:r>
            <a:endParaRPr lang="en-US" sz="2400" dirty="0">
              <a:solidFill>
                <a:schemeClr val="bg1"/>
              </a:solidFill>
              <a:latin typeface="+mn-lt"/>
              <a:ea typeface="Segoe UI Symbol" pitchFamily="34" charset="0"/>
              <a:cs typeface="Consolas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71600" y="2745839"/>
            <a:ext cx="853936" cy="442035"/>
          </a:xfrm>
          <a:prstGeom prst="rect">
            <a:avLst/>
          </a:prstGeom>
          <a:solidFill>
            <a:schemeClr val="accent2"/>
          </a:solidFill>
        </p:spPr>
        <p:txBody>
          <a:bodyPr wrap="square" lIns="72000" tIns="36000" rIns="72000" bIns="36000">
            <a:spAutoFit/>
          </a:bodyPr>
          <a:lstStyle/>
          <a:p>
            <a:pPr defTabSz="2743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 err="1" smtClean="0">
                <a:solidFill>
                  <a:schemeClr val="bg1"/>
                </a:solidFill>
                <a:latin typeface="+mn-lt"/>
                <a:ea typeface="Segoe UI Symbol" pitchFamily="34" charset="0"/>
                <a:cs typeface="Consolas" pitchFamily="49" charset="0"/>
              </a:rPr>
              <a:t>async</a:t>
            </a:r>
            <a:endParaRPr lang="en-US" sz="2400" dirty="0">
              <a:solidFill>
                <a:schemeClr val="bg1"/>
              </a:solidFill>
              <a:latin typeface="+mn-lt"/>
              <a:ea typeface="Segoe UI Symbol" pitchFamily="34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3668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609600" y="1295400"/>
            <a:ext cx="8001000" cy="4419600"/>
            <a:chOff x="457200" y="1295400"/>
            <a:chExt cx="8001000" cy="4419600"/>
          </a:xfrm>
        </p:grpSpPr>
        <p:sp>
          <p:nvSpPr>
            <p:cNvPr id="6" name="Freeform 5"/>
            <p:cNvSpPr/>
            <p:nvPr/>
          </p:nvSpPr>
          <p:spPr>
            <a:xfrm>
              <a:off x="3352800" y="1295400"/>
              <a:ext cx="5105400" cy="1335779"/>
            </a:xfrm>
            <a:custGeom>
              <a:avLst/>
              <a:gdLst>
                <a:gd name="connsiteX0" fmla="*/ 0 w 1068623"/>
                <a:gd name="connsiteY0" fmla="*/ 0 h 5266944"/>
                <a:gd name="connsiteX1" fmla="*/ 1068623 w 1068623"/>
                <a:gd name="connsiteY1" fmla="*/ 0 h 5266944"/>
                <a:gd name="connsiteX2" fmla="*/ 1068623 w 1068623"/>
                <a:gd name="connsiteY2" fmla="*/ 5266944 h 5266944"/>
                <a:gd name="connsiteX3" fmla="*/ 0 w 1068623"/>
                <a:gd name="connsiteY3" fmla="*/ 5266944 h 5266944"/>
                <a:gd name="connsiteX4" fmla="*/ 0 w 1068623"/>
                <a:gd name="connsiteY4" fmla="*/ 0 h 5266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8623" h="5266944">
                  <a:moveTo>
                    <a:pt x="1068623" y="2"/>
                  </a:moveTo>
                  <a:lnTo>
                    <a:pt x="1068623" y="5266942"/>
                  </a:lnTo>
                  <a:lnTo>
                    <a:pt x="0" y="5266942"/>
                  </a:lnTo>
                  <a:lnTo>
                    <a:pt x="0" y="2"/>
                  </a:lnTo>
                  <a:lnTo>
                    <a:pt x="1068623" y="2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  <a:alpha val="90000"/>
              </a:schemeClr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8111" tIns="59055" rIns="118110" bIns="59056" numCol="1" spcCol="1270" anchor="ctr" anchorCtr="0">
              <a:noAutofit/>
            </a:bodyPr>
            <a:lstStyle/>
            <a:p>
              <a:pPr marL="0" lvl="1" algn="l" defTabSz="1377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sz="3100" kern="1200" dirty="0" smtClean="0"/>
                <a:t>  Nice syntax </a:t>
              </a:r>
              <a:r>
                <a:rPr lang="en-US" sz="3100" kern="1200" dirty="0" smtClean="0"/>
                <a:t>(await, yield)</a:t>
              </a:r>
              <a:endParaRPr lang="en-US" sz="3100" kern="1200" dirty="0"/>
            </a:p>
            <a:p>
              <a:pPr marL="0" lvl="1" algn="l" defTabSz="1377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sz="3100" kern="1200" dirty="0" smtClean="0"/>
                <a:t>  Just </a:t>
              </a:r>
              <a:r>
                <a:rPr lang="en-US" sz="3100" dirty="0"/>
                <a:t>o</a:t>
              </a:r>
              <a:r>
                <a:rPr lang="en-US" sz="3100" kern="1200" dirty="0" smtClean="0"/>
                <a:t>ne </a:t>
              </a:r>
              <a:r>
                <a:rPr lang="en-US" sz="3100" kern="1200" dirty="0" smtClean="0"/>
                <a:t>use case</a:t>
              </a:r>
              <a:endParaRPr lang="en-US" sz="3100" kern="1200" dirty="0"/>
            </a:p>
          </p:txBody>
        </p:sp>
        <p:sp>
          <p:nvSpPr>
            <p:cNvPr id="7" name="Freeform 6"/>
            <p:cNvSpPr/>
            <p:nvPr/>
          </p:nvSpPr>
          <p:spPr>
            <a:xfrm>
              <a:off x="457200" y="1295400"/>
              <a:ext cx="2962656" cy="1335779"/>
            </a:xfrm>
            <a:custGeom>
              <a:avLst/>
              <a:gdLst>
                <a:gd name="connsiteX0" fmla="*/ 0 w 2962656"/>
                <a:gd name="connsiteY0" fmla="*/ 0 h 1335779"/>
                <a:gd name="connsiteX1" fmla="*/ 2962656 w 2962656"/>
                <a:gd name="connsiteY1" fmla="*/ 0 h 1335779"/>
                <a:gd name="connsiteX2" fmla="*/ 2962656 w 2962656"/>
                <a:gd name="connsiteY2" fmla="*/ 1335779 h 1335779"/>
                <a:gd name="connsiteX3" fmla="*/ 0 w 2962656"/>
                <a:gd name="connsiteY3" fmla="*/ 1335779 h 1335779"/>
                <a:gd name="connsiteX4" fmla="*/ 0 w 2962656"/>
                <a:gd name="connsiteY4" fmla="*/ 0 h 1335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62656" h="1335779">
                  <a:moveTo>
                    <a:pt x="0" y="0"/>
                  </a:moveTo>
                  <a:lnTo>
                    <a:pt x="2962656" y="0"/>
                  </a:lnTo>
                  <a:lnTo>
                    <a:pt x="2962656" y="1335779"/>
                  </a:lnTo>
                  <a:lnTo>
                    <a:pt x="0" y="13357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8590" tIns="74295" rIns="148590" bIns="74295" numCol="1" spcCol="1270" anchor="ctr" anchorCtr="0">
              <a:noAutofit/>
            </a:bodyPr>
            <a:lstStyle/>
            <a:p>
              <a:pPr lvl="0" algn="ctr" defTabSz="1733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900" kern="1200" dirty="0" smtClean="0">
                  <a:latin typeface="+mj-lt"/>
                </a:rPr>
                <a:t>Language Feature</a:t>
              </a:r>
              <a:endParaRPr lang="en-US" sz="3900" kern="1200" dirty="0">
                <a:latin typeface="+mj-lt"/>
              </a:endParaRPr>
            </a:p>
          </p:txBody>
        </p:sp>
        <p:sp>
          <p:nvSpPr>
            <p:cNvPr id="8" name="Freeform 7"/>
            <p:cNvSpPr/>
            <p:nvPr/>
          </p:nvSpPr>
          <p:spPr>
            <a:xfrm>
              <a:off x="3352800" y="2852391"/>
              <a:ext cx="5105400" cy="1335779"/>
            </a:xfrm>
            <a:custGeom>
              <a:avLst/>
              <a:gdLst>
                <a:gd name="connsiteX0" fmla="*/ 0 w 1068623"/>
                <a:gd name="connsiteY0" fmla="*/ 0 h 5266944"/>
                <a:gd name="connsiteX1" fmla="*/ 1068623 w 1068623"/>
                <a:gd name="connsiteY1" fmla="*/ 0 h 5266944"/>
                <a:gd name="connsiteX2" fmla="*/ 1068623 w 1068623"/>
                <a:gd name="connsiteY2" fmla="*/ 5266944 h 5266944"/>
                <a:gd name="connsiteX3" fmla="*/ 0 w 1068623"/>
                <a:gd name="connsiteY3" fmla="*/ 5266944 h 5266944"/>
                <a:gd name="connsiteX4" fmla="*/ 0 w 1068623"/>
                <a:gd name="connsiteY4" fmla="*/ 0 h 5266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8623" h="5266944">
                  <a:moveTo>
                    <a:pt x="1068623" y="2"/>
                  </a:moveTo>
                  <a:lnTo>
                    <a:pt x="1068623" y="5266942"/>
                  </a:lnTo>
                  <a:lnTo>
                    <a:pt x="0" y="5266942"/>
                  </a:lnTo>
                  <a:lnTo>
                    <a:pt x="0" y="2"/>
                  </a:lnTo>
                  <a:lnTo>
                    <a:pt x="1068623" y="2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  <a:alpha val="90000"/>
              </a:schemeClr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8111" tIns="59055" rIns="118110" bIns="59056" numCol="1" spcCol="1270" anchor="ctr" anchorCtr="0">
              <a:noAutofit/>
            </a:bodyPr>
            <a:lstStyle/>
            <a:p>
              <a:pPr marL="0" lvl="1" algn="l" defTabSz="1377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sz="3100" kern="1200" dirty="0" smtClean="0"/>
                <a:t>  Many different uses</a:t>
              </a:r>
              <a:endParaRPr lang="en-US" sz="3100" kern="1200" dirty="0"/>
            </a:p>
            <a:p>
              <a:pPr marL="0" lvl="1" algn="l" defTabSz="1377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sz="3100" kern="1200" dirty="0" smtClean="0"/>
                <a:t>  May not be the best fit</a:t>
              </a:r>
              <a:endParaRPr lang="en-US" sz="3100" kern="1200" dirty="0"/>
            </a:p>
          </p:txBody>
        </p:sp>
        <p:sp>
          <p:nvSpPr>
            <p:cNvPr id="9" name="Freeform 8"/>
            <p:cNvSpPr/>
            <p:nvPr/>
          </p:nvSpPr>
          <p:spPr>
            <a:xfrm>
              <a:off x="457200" y="2852391"/>
              <a:ext cx="2962656" cy="1335779"/>
            </a:xfrm>
            <a:custGeom>
              <a:avLst/>
              <a:gdLst>
                <a:gd name="connsiteX0" fmla="*/ 0 w 2962656"/>
                <a:gd name="connsiteY0" fmla="*/ 0 h 1335779"/>
                <a:gd name="connsiteX1" fmla="*/ 2962656 w 2962656"/>
                <a:gd name="connsiteY1" fmla="*/ 0 h 1335779"/>
                <a:gd name="connsiteX2" fmla="*/ 2962656 w 2962656"/>
                <a:gd name="connsiteY2" fmla="*/ 1335779 h 1335779"/>
                <a:gd name="connsiteX3" fmla="*/ 0 w 2962656"/>
                <a:gd name="connsiteY3" fmla="*/ 1335779 h 1335779"/>
                <a:gd name="connsiteX4" fmla="*/ 0 w 2962656"/>
                <a:gd name="connsiteY4" fmla="*/ 0 h 1335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62656" h="1335779">
                  <a:moveTo>
                    <a:pt x="0" y="0"/>
                  </a:moveTo>
                  <a:lnTo>
                    <a:pt x="2962656" y="0"/>
                  </a:lnTo>
                  <a:lnTo>
                    <a:pt x="2962656" y="1335779"/>
                  </a:lnTo>
                  <a:lnTo>
                    <a:pt x="0" y="13357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8590" tIns="74295" rIns="148590" bIns="74295" numCol="1" spcCol="1270" anchor="ctr" anchorCtr="0">
              <a:noAutofit/>
            </a:bodyPr>
            <a:lstStyle/>
            <a:p>
              <a:pPr lvl="0" algn="ctr" defTabSz="1733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900" kern="1200" dirty="0" smtClean="0">
                  <a:latin typeface="+mj-lt"/>
                </a:rPr>
                <a:t>General Purpose</a:t>
              </a:r>
              <a:endParaRPr lang="en-US" sz="3900" kern="1200" dirty="0">
                <a:latin typeface="+mj-lt"/>
              </a:endParaRPr>
            </a:p>
          </p:txBody>
        </p:sp>
        <p:sp>
          <p:nvSpPr>
            <p:cNvPr id="10" name="Freeform 9"/>
            <p:cNvSpPr/>
            <p:nvPr/>
          </p:nvSpPr>
          <p:spPr>
            <a:xfrm>
              <a:off x="3352800" y="4379221"/>
              <a:ext cx="5105400" cy="1335779"/>
            </a:xfrm>
            <a:custGeom>
              <a:avLst/>
              <a:gdLst>
                <a:gd name="connsiteX0" fmla="*/ 0 w 1068623"/>
                <a:gd name="connsiteY0" fmla="*/ 0 h 5266944"/>
                <a:gd name="connsiteX1" fmla="*/ 1068623 w 1068623"/>
                <a:gd name="connsiteY1" fmla="*/ 0 h 5266944"/>
                <a:gd name="connsiteX2" fmla="*/ 1068623 w 1068623"/>
                <a:gd name="connsiteY2" fmla="*/ 5266944 h 5266944"/>
                <a:gd name="connsiteX3" fmla="*/ 0 w 1068623"/>
                <a:gd name="connsiteY3" fmla="*/ 5266944 h 5266944"/>
                <a:gd name="connsiteX4" fmla="*/ 0 w 1068623"/>
                <a:gd name="connsiteY4" fmla="*/ 0 h 5266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8623" h="5266944">
                  <a:moveTo>
                    <a:pt x="1068623" y="2"/>
                  </a:moveTo>
                  <a:lnTo>
                    <a:pt x="1068623" y="5266942"/>
                  </a:lnTo>
                  <a:lnTo>
                    <a:pt x="0" y="5266942"/>
                  </a:lnTo>
                  <a:lnTo>
                    <a:pt x="0" y="2"/>
                  </a:lnTo>
                  <a:lnTo>
                    <a:pt x="1068623" y="2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  <a:alpha val="90000"/>
              </a:schemeClr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8111" tIns="59055" rIns="118110" bIns="59056" numCol="1" spcCol="1270" anchor="ctr" anchorCtr="0">
              <a:noAutofit/>
            </a:bodyPr>
            <a:lstStyle/>
            <a:p>
              <a:pPr marL="0" lvl="1" algn="l" defTabSz="1377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sz="3100" kern="1200" dirty="0" smtClean="0"/>
                <a:t>  </a:t>
              </a:r>
              <a:r>
                <a:rPr lang="en-US" sz="3100" kern="1200" dirty="0" smtClean="0"/>
                <a:t>Reusable but </a:t>
              </a:r>
              <a:r>
                <a:rPr lang="en-US" sz="3100" kern="1200" dirty="0" smtClean="0"/>
                <a:t>flexible syntax</a:t>
              </a:r>
              <a:endParaRPr lang="en-US" sz="3100" kern="1200" dirty="0"/>
            </a:p>
            <a:p>
              <a:pPr marL="0" lvl="1" algn="l" defTabSz="1377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sz="3100" kern="1200" dirty="0" smtClean="0"/>
                <a:t>  Library author can </a:t>
              </a:r>
              <a:r>
                <a:rPr lang="en-US" sz="3100" kern="1200" dirty="0" smtClean="0"/>
                <a:t>decide!</a:t>
              </a:r>
              <a:endParaRPr lang="en-US" sz="3100" kern="1200" dirty="0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457200" y="4379221"/>
              <a:ext cx="2962656" cy="1335779"/>
            </a:xfrm>
            <a:custGeom>
              <a:avLst/>
              <a:gdLst>
                <a:gd name="connsiteX0" fmla="*/ 0 w 2962656"/>
                <a:gd name="connsiteY0" fmla="*/ 0 h 1335779"/>
                <a:gd name="connsiteX1" fmla="*/ 2962656 w 2962656"/>
                <a:gd name="connsiteY1" fmla="*/ 0 h 1335779"/>
                <a:gd name="connsiteX2" fmla="*/ 2962656 w 2962656"/>
                <a:gd name="connsiteY2" fmla="*/ 1335779 h 1335779"/>
                <a:gd name="connsiteX3" fmla="*/ 0 w 2962656"/>
                <a:gd name="connsiteY3" fmla="*/ 1335779 h 1335779"/>
                <a:gd name="connsiteX4" fmla="*/ 0 w 2962656"/>
                <a:gd name="connsiteY4" fmla="*/ 0 h 1335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62656" h="1335779">
                  <a:moveTo>
                    <a:pt x="0" y="0"/>
                  </a:moveTo>
                  <a:lnTo>
                    <a:pt x="2962656" y="0"/>
                  </a:lnTo>
                  <a:lnTo>
                    <a:pt x="2962656" y="1335779"/>
                  </a:lnTo>
                  <a:lnTo>
                    <a:pt x="0" y="13357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8590" tIns="74295" rIns="148590" bIns="74295" numCol="1" spcCol="1270" anchor="ctr" anchorCtr="0">
              <a:noAutofit/>
            </a:bodyPr>
            <a:lstStyle/>
            <a:p>
              <a:pPr lvl="0" algn="ctr" defTabSz="1733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900" kern="1200" dirty="0" smtClean="0">
                  <a:latin typeface="+mj-lt"/>
                </a:rPr>
                <a:t>Computation Expressions</a:t>
              </a:r>
              <a:endParaRPr lang="en-US" sz="3900" kern="1200" dirty="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40509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000" b="1" dirty="0" smtClean="0">
                <a:solidFill>
                  <a:schemeClr val="accent3"/>
                </a:solidFill>
              </a:rPr>
              <a:t>Computation expressions</a:t>
            </a:r>
            <a:br>
              <a:rPr lang="en-US" sz="4000" b="1" dirty="0" smtClean="0">
                <a:solidFill>
                  <a:schemeClr val="accent3"/>
                </a:solidFill>
              </a:rPr>
            </a:br>
            <a:r>
              <a:rPr lang="en-US" sz="3600" dirty="0" smtClean="0"/>
              <a:t>Asynchronous workflows</a:t>
            </a:r>
            <a:br>
              <a:rPr lang="en-US" sz="3600" dirty="0" smtClean="0"/>
            </a:br>
            <a:r>
              <a:rPr lang="en-US" sz="4000" dirty="0"/>
              <a:t/>
            </a:r>
            <a:br>
              <a:rPr lang="en-US" sz="4000" dirty="0"/>
            </a:br>
            <a:endParaRPr lang="cs-CZ" sz="4000" u="sng" dirty="0">
              <a:solidFill>
                <a:schemeClr val="accent3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46927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Monadic computations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4144963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endParaRPr lang="en-US" dirty="0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dirty="0"/>
          </a:p>
          <a:p>
            <a:pPr lvl="1">
              <a:spcBef>
                <a:spcPts val="600"/>
              </a:spcBef>
              <a:spcAft>
                <a:spcPts val="600"/>
              </a:spcAft>
            </a:pPr>
            <a:endParaRPr lang="en-US" dirty="0" smtClean="0"/>
          </a:p>
          <a:p>
            <a:pPr algn="ctr">
              <a:spcBef>
                <a:spcPts val="1200"/>
              </a:spcBef>
            </a:pPr>
            <a:r>
              <a:rPr lang="en-US" b="1" dirty="0" smtClean="0">
                <a:solidFill>
                  <a:schemeClr val="accent3"/>
                </a:solidFill>
              </a:rPr>
              <a:t>Combine </a:t>
            </a:r>
            <a:r>
              <a:rPr lang="en-US" dirty="0" smtClean="0"/>
              <a:t>means sequencing</a:t>
            </a:r>
          </a:p>
          <a:p>
            <a:pPr algn="ctr">
              <a:spcBef>
                <a:spcPts val="1200"/>
              </a:spcBef>
            </a:pPr>
            <a:r>
              <a:rPr lang="en-US" dirty="0" smtClean="0"/>
              <a:t>More operations enable more syntax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b="1" dirty="0" smtClean="0">
                <a:solidFill>
                  <a:schemeClr val="accent3"/>
                </a:solidFill>
              </a:rPr>
              <a:t>for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accent3"/>
                </a:solidFill>
              </a:rPr>
              <a:t>while</a:t>
            </a:r>
            <a:r>
              <a:rPr lang="en-US" dirty="0" smtClean="0"/>
              <a:t>, exception handling)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329215" y="1676400"/>
                <a:ext cx="6485570" cy="209554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</p:spPr>
            <p:txBody>
              <a:bodyPr wrap="square" lIns="180000" tIns="108000" rIns="180000" bIns="108000">
                <a:spAutoFit/>
              </a:bodyPr>
              <a:lstStyle/>
              <a:p>
                <a:pPr defTabSz="27432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800" dirty="0" smtClean="0">
                    <a:solidFill>
                      <a:schemeClr val="bg1"/>
                    </a:solidFill>
                    <a:ea typeface="Segoe UI Symbol" pitchFamily="34" charset="0"/>
                    <a:cs typeface="Consolas" pitchFamily="49" charset="0"/>
                  </a:rPr>
                  <a:t>Bind 			: 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Segoe UI Symbol" pitchFamily="34" charset="0"/>
                        <a:cs typeface="Consolas" pitchFamily="49" charset="0"/>
                      </a:rPr>
                      <m:t>𝑀</m:t>
                    </m:r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Segoe UI Symbol" pitchFamily="34" charset="0"/>
                        <a:cs typeface="Consolas" pitchFamily="49" charset="0"/>
                      </a:rPr>
                      <m:t>𝛼</m:t>
                    </m:r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Segoe UI Symbol" pitchFamily="34" charset="0"/>
                        <a:cs typeface="Consolas" pitchFamily="49" charset="0"/>
                      </a:rPr>
                      <m:t>→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Segoe UI Symbol" pitchFamily="34" charset="0"/>
                            <a:cs typeface="Consolas" pitchFamily="49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Segoe UI Symbol" pitchFamily="34" charset="0"/>
                            <a:cs typeface="Consolas" pitchFamily="49" charset="0"/>
                          </a:rPr>
                          <m:t>𝛼</m:t>
                        </m:r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Segoe UI Symbol" pitchFamily="34" charset="0"/>
                            <a:cs typeface="Consolas" pitchFamily="49" charset="0"/>
                          </a:rPr>
                          <m:t>→</m:t>
                        </m:r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Segoe UI Symbol" pitchFamily="34" charset="0"/>
                            <a:cs typeface="Consolas" pitchFamily="49" charset="0"/>
                          </a:rPr>
                          <m:t>𝑀</m:t>
                        </m:r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Segoe UI Symbol" pitchFamily="34" charset="0"/>
                            <a:cs typeface="Consolas" pitchFamily="49" charset="0"/>
                          </a:rPr>
                          <m:t>𝛽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Segoe UI Symbol" pitchFamily="34" charset="0"/>
                        <a:cs typeface="Consolas" pitchFamily="49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Segoe UI Symbol" pitchFamily="34" charset="0"/>
                        <a:cs typeface="Consolas" pitchFamily="49" charset="0"/>
                      </a:rPr>
                      <m:t>𝑀</m:t>
                    </m:r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Segoe UI Symbol" pitchFamily="34" charset="0"/>
                        <a:cs typeface="Consolas" pitchFamily="49" charset="0"/>
                      </a:rPr>
                      <m:t>𝛽</m:t>
                    </m:r>
                  </m:oMath>
                </a14:m>
                <a:endParaRPr lang="en-US" sz="2800" dirty="0" smtClean="0">
                  <a:solidFill>
                    <a:schemeClr val="bg1"/>
                  </a:solidFill>
                  <a:ea typeface="Segoe UI Symbol" pitchFamily="34" charset="0"/>
                  <a:cs typeface="Consolas" pitchFamily="49" charset="0"/>
                </a:endParaRPr>
              </a:p>
              <a:p>
                <a:pPr defTabSz="274320">
                  <a:defRPr/>
                </a:pPr>
                <a:r>
                  <a:rPr lang="en-US" sz="2800" dirty="0">
                    <a:solidFill>
                      <a:schemeClr val="bg1"/>
                    </a:solidFill>
                    <a:ea typeface="Segoe UI Symbol" pitchFamily="34" charset="0"/>
                    <a:cs typeface="Consolas" pitchFamily="49" charset="0"/>
                  </a:rPr>
                  <a:t>Return </a:t>
                </a:r>
                <a:r>
                  <a:rPr lang="en-US" sz="2800" dirty="0" smtClean="0">
                    <a:solidFill>
                      <a:schemeClr val="bg1"/>
                    </a:solidFill>
                    <a:ea typeface="Segoe UI Symbol" pitchFamily="34" charset="0"/>
                    <a:cs typeface="Consolas" pitchFamily="49" charset="0"/>
                  </a:rPr>
                  <a:t>		: 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Segoe UI Symbol" pitchFamily="34" charset="0"/>
                        <a:cs typeface="Consolas" pitchFamily="49" charset="0"/>
                      </a:rPr>
                      <m:t>𝛼</m:t>
                    </m:r>
                    <m:r>
                      <a:rPr lang="en-US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Segoe UI Symbol" pitchFamily="34" charset="0"/>
                        <a:cs typeface="Consolas" pitchFamily="49" charset="0"/>
                      </a:rPr>
                      <m:t>→</m:t>
                    </m:r>
                    <m:r>
                      <a:rPr lang="en-US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Segoe UI Symbol" pitchFamily="34" charset="0"/>
                        <a:cs typeface="Consolas" pitchFamily="49" charset="0"/>
                      </a:rPr>
                      <m:t>𝑀</m:t>
                    </m:r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Segoe UI Symbol" pitchFamily="34" charset="0"/>
                        <a:cs typeface="Consolas" pitchFamily="49" charset="0"/>
                      </a:rPr>
                      <m:t>𝛼</m:t>
                    </m:r>
                  </m:oMath>
                </a14:m>
                <a:endParaRPr lang="en-US" sz="2800" dirty="0" smtClean="0">
                  <a:solidFill>
                    <a:schemeClr val="bg1"/>
                  </a:solidFill>
                  <a:ea typeface="Segoe UI Symbol" pitchFamily="34" charset="0"/>
                  <a:cs typeface="Consolas" pitchFamily="49" charset="0"/>
                </a:endParaRPr>
              </a:p>
              <a:p>
                <a:pPr defTabSz="274320">
                  <a:spcBef>
                    <a:spcPts val="1200"/>
                  </a:spcBef>
                  <a:defRPr/>
                </a:pPr>
                <a:r>
                  <a:rPr lang="en-US" sz="2800" dirty="0" smtClean="0">
                    <a:solidFill>
                      <a:schemeClr val="bg1"/>
                    </a:solidFill>
                    <a:ea typeface="Segoe UI Symbol" pitchFamily="34" charset="0"/>
                    <a:cs typeface="Consolas" pitchFamily="49" charset="0"/>
                  </a:rPr>
                  <a:t>Combine	: 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Segoe UI Symbol" pitchFamily="34" charset="0"/>
                        <a:cs typeface="Consolas" pitchFamily="49" charset="0"/>
                      </a:rPr>
                      <m:t>𝑀</m:t>
                    </m:r>
                    <m:r>
                      <a:rPr lang="en-US" sz="28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Segoe UI Symbol" pitchFamily="34" charset="0"/>
                        <a:cs typeface="Consolas" pitchFamily="49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Segoe UI Symbol" pitchFamily="34" charset="0"/>
                        <a:cs typeface="Consolas" pitchFamily="49" charset="0"/>
                      </a:rPr>
                      <m:t>unit</m:t>
                    </m:r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Segoe UI Symbol" pitchFamily="34" charset="0"/>
                        <a:cs typeface="Consolas" pitchFamily="49" charset="0"/>
                      </a:rPr>
                      <m:t> →</m:t>
                    </m:r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Segoe UI Symbol" pitchFamily="34" charset="0"/>
                        <a:cs typeface="Consolas" pitchFamily="49" charset="0"/>
                      </a:rPr>
                      <m:t>𝑀</m:t>
                    </m:r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Segoe UI Symbol" pitchFamily="34" charset="0"/>
                        <a:cs typeface="Consolas" pitchFamily="49" charset="0"/>
                      </a:rPr>
                      <m:t>𝛼</m:t>
                    </m:r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Segoe UI Symbol" pitchFamily="34" charset="0"/>
                        <a:cs typeface="Consolas" pitchFamily="49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Segoe UI Symbol" pitchFamily="34" charset="0"/>
                        <a:cs typeface="Consolas" pitchFamily="49" charset="0"/>
                      </a:rPr>
                      <m:t>𝑀</m:t>
                    </m:r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Segoe UI Symbol" pitchFamily="34" charset="0"/>
                        <a:cs typeface="Consolas" pitchFamily="49" charset="0"/>
                      </a:rPr>
                      <m:t>𝛼</m:t>
                    </m:r>
                  </m:oMath>
                </a14:m>
                <a:endParaRPr lang="en-US" sz="2800" dirty="0" smtClean="0">
                  <a:solidFill>
                    <a:schemeClr val="bg1"/>
                  </a:solidFill>
                  <a:ea typeface="Segoe UI Symbol" pitchFamily="34" charset="0"/>
                  <a:cs typeface="Consolas" pitchFamily="49" charset="0"/>
                </a:endParaRPr>
              </a:p>
              <a:p>
                <a:pPr defTabSz="274320">
                  <a:defRPr/>
                </a:pPr>
                <a:r>
                  <a:rPr lang="en-US" sz="2800" dirty="0" smtClean="0">
                    <a:solidFill>
                      <a:schemeClr val="bg1"/>
                    </a:solidFill>
                    <a:ea typeface="Segoe UI Symbol" pitchFamily="34" charset="0"/>
                    <a:cs typeface="Consolas" pitchFamily="49" charset="0"/>
                  </a:rPr>
                  <a:t>Zero		</a:t>
                </a:r>
                <a:r>
                  <a:rPr lang="en-US" sz="2800" dirty="0">
                    <a:solidFill>
                      <a:schemeClr val="bg1"/>
                    </a:solidFill>
                    <a:ea typeface="Segoe UI Symbol" pitchFamily="34" charset="0"/>
                    <a:cs typeface="Consolas" pitchFamily="49" charset="0"/>
                  </a:rPr>
                  <a:t>	: 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Segoe UI Symbol" pitchFamily="34" charset="0"/>
                        <a:cs typeface="Consolas" pitchFamily="49" charset="0"/>
                      </a:rPr>
                      <m:t>𝑀</m:t>
                    </m:r>
                    <m:r>
                      <a:rPr lang="en-US" sz="280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Segoe UI Symbol" pitchFamily="34" charset="0"/>
                        <a:cs typeface="Consolas" pitchFamily="49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Segoe UI Symbol" pitchFamily="34" charset="0"/>
                        <a:cs typeface="Consolas" pitchFamily="49" charset="0"/>
                      </a:rPr>
                      <m:t>unit</m:t>
                    </m:r>
                  </m:oMath>
                </a14:m>
                <a:endParaRPr lang="en-US" sz="2800" dirty="0">
                  <a:solidFill>
                    <a:schemeClr val="bg1"/>
                  </a:solidFill>
                  <a:ea typeface="Segoe UI Symbol" pitchFamily="34" charset="0"/>
                  <a:cs typeface="Consolas" pitchFamily="49" charset="0"/>
                </a:endParaRP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9215" y="1676400"/>
                <a:ext cx="6485570" cy="2095546"/>
              </a:xfrm>
              <a:prstGeom prst="rect">
                <a:avLst/>
              </a:prstGeom>
              <a:blipFill rotWithShape="0">
                <a:blip r:embed="rId2"/>
                <a:stretch>
                  <a:fillRect l="-564" b="-43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0609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000" b="1" dirty="0" smtClean="0">
                <a:solidFill>
                  <a:schemeClr val="accent2">
                    <a:lumMod val="75000"/>
                  </a:schemeClr>
                </a:solidFill>
              </a:rPr>
              <a:t>Syntax for additive computations</a:t>
            </a:r>
            <a:br>
              <a:rPr lang="en-US" sz="4000" b="1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3600" dirty="0" smtClean="0"/>
              <a:t>Parsers and sequence expressions</a:t>
            </a:r>
            <a:br>
              <a:rPr lang="en-US" sz="3600" dirty="0" smtClean="0"/>
            </a:br>
            <a:r>
              <a:rPr lang="en-US" sz="4000" dirty="0"/>
              <a:t/>
            </a:r>
            <a:br>
              <a:rPr lang="en-US" sz="4000" dirty="0"/>
            </a:br>
            <a:endParaRPr lang="cs-CZ" sz="4000" u="sng" dirty="0">
              <a:solidFill>
                <a:schemeClr val="accent3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8505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Custom 1">
      <a:majorFont>
        <a:latin typeface="Cabin Condensed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7812</TotalTime>
  <Words>238</Words>
  <Application>Microsoft Office PowerPoint</Application>
  <PresentationFormat>On-screen Show (4:3)</PresentationFormat>
  <Paragraphs>91</Paragraphs>
  <Slides>15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Cabin Condensed</vt:lpstr>
      <vt:lpstr>Consolas</vt:lpstr>
      <vt:lpstr>Arial</vt:lpstr>
      <vt:lpstr>Cambria Math</vt:lpstr>
      <vt:lpstr>Calibri</vt:lpstr>
      <vt:lpstr>Segoe UI Symbol</vt:lpstr>
      <vt:lpstr>Wingdings</vt:lpstr>
      <vt:lpstr>Office Theme</vt:lpstr>
      <vt:lpstr>Visio</vt:lpstr>
      <vt:lpstr>The F# Computation  Expression Zoo</vt:lpstr>
      <vt:lpstr> </vt:lpstr>
      <vt:lpstr>What are computation expressions?</vt:lpstr>
      <vt:lpstr>Syntax for non-standard computations Haskell do, Python generators, C# async  </vt:lpstr>
      <vt:lpstr>PowerPoint Presentation</vt:lpstr>
      <vt:lpstr>PowerPoint Presentation</vt:lpstr>
      <vt:lpstr>Computation expressions Asynchronous workflows  </vt:lpstr>
      <vt:lpstr>Monadic computations</vt:lpstr>
      <vt:lpstr>Syntax for additive computations Parsers and sequence expressions  </vt:lpstr>
      <vt:lpstr>Additive computations</vt:lpstr>
      <vt:lpstr>Composed computations Using asynchronous sequences  </vt:lpstr>
      <vt:lpstr>Composed computations</vt:lpstr>
      <vt:lpstr>Summary Why computation expressions? </vt:lpstr>
      <vt:lpstr>What can you express?</vt:lpstr>
      <vt:lpstr>Syntax matters!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Tomas Petricek</dc:creator>
  <cp:lastModifiedBy>Tomas Petricek</cp:lastModifiedBy>
  <cp:revision>318</cp:revision>
  <dcterms:created xsi:type="dcterms:W3CDTF">2012-02-29T16:21:29Z</dcterms:created>
  <dcterms:modified xsi:type="dcterms:W3CDTF">2014-07-22T15:54:18Z</dcterms:modified>
</cp:coreProperties>
</file>