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58" r:id="rId3"/>
    <p:sldId id="260" r:id="rId4"/>
    <p:sldId id="257" r:id="rId5"/>
    <p:sldId id="259" r:id="rId6"/>
    <p:sldId id="261" r:id="rId7"/>
    <p:sldId id="263" r:id="rId8"/>
    <p:sldId id="262" r:id="rId9"/>
    <p:sldId id="264" r:id="rId10"/>
    <p:sldId id="266" r:id="rId11"/>
    <p:sldId id="265" r:id="rId12"/>
    <p:sldId id="270" r:id="rId13"/>
    <p:sldId id="271" r:id="rId14"/>
    <p:sldId id="267" r:id="rId15"/>
    <p:sldId id="268" r:id="rId16"/>
    <p:sldId id="272" r:id="rId17"/>
    <p:sldId id="273" r:id="rId18"/>
    <p:sldId id="274" r:id="rId19"/>
    <p:sldId id="269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62CE-3CD4-4EEF-B556-D7CA285F943E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0DEC-D204-41A2-AD73-7317A6AD0B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47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3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78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46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ts val="1800"/>
              </a:spcBef>
              <a:buClr>
                <a:schemeClr val="accent4"/>
              </a:buClr>
              <a:buSzPct val="70000"/>
              <a:buFont typeface="Wingdings 2" pitchFamily="18" charset="2"/>
              <a:buChar char="¤"/>
              <a:defRPr/>
            </a:lvl1pPr>
            <a:lvl2pPr marL="900000" indent="-360000">
              <a:spcBef>
                <a:spcPts val="1200"/>
              </a:spcBef>
              <a:buClr>
                <a:schemeClr val="accent6"/>
              </a:buClr>
              <a:buSzPct val="70000"/>
              <a:buFont typeface="Wingdings 2" pitchFamily="18" charset="2"/>
              <a:buChar char="¤"/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79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6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9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939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098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09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725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36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82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C899-EC0E-45C2-929E-04A08FEB5ACF}" type="datetimeFigureOut">
              <a:rPr lang="cs-CZ" smtClean="0"/>
              <a:t>15.2.2011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3771-A87C-4FC1-AD23-683B4AB829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673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2.docx"/><Relationship Id="rId3" Type="http://schemas.openxmlformats.org/officeDocument/2006/relationships/image" Target="../media/image8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package" Target="../embeddings/Microsoft_Word_Document3.docx"/><Relationship Id="rId5" Type="http://schemas.openxmlformats.org/officeDocument/2006/relationships/package" Target="../embeddings/Microsoft_Word_Document1.docx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3195786"/>
          </a:xfrm>
        </p:spPr>
        <p:txBody>
          <a:bodyPr>
            <a:normAutofit/>
          </a:bodyPr>
          <a:lstStyle/>
          <a:p>
            <a:r>
              <a:rPr lang="en-US" sz="4600" i="1" dirty="0" smtClean="0">
                <a:solidFill>
                  <a:schemeClr val="accent6"/>
                </a:solidFill>
              </a:rPr>
              <a:t>Teaching F#</a:t>
            </a:r>
            <a:br>
              <a:rPr lang="en-US" sz="4600" i="1" dirty="0" smtClean="0">
                <a:solidFill>
                  <a:schemeClr val="accent6"/>
                </a:solidFill>
              </a:rPr>
            </a:br>
            <a:r>
              <a:rPr lang="en-US" sz="3200" i="1" dirty="0" smtClean="0"/>
              <a:t>From numerical expressions to 3D graphics</a:t>
            </a:r>
            <a:endParaRPr lang="cs-CZ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16561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Tom</a:t>
            </a:r>
            <a:r>
              <a:rPr lang="cs-CZ" dirty="0" smtClean="0">
                <a:solidFill>
                  <a:schemeClr val="tx1">
                    <a:lumMod val="85000"/>
                  </a:schemeClr>
                </a:solidFill>
              </a:rPr>
              <a:t>áš Petříček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F# enthusiast and F# book author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PhD student at University of Cambridge</a:t>
            </a:r>
            <a:endParaRPr lang="cs-CZ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DEMO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F# expressions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18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Composing graphics in F#</a:t>
            </a:r>
            <a:endParaRPr lang="cs-CZ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 examples for students to play with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47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graphics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that have </a:t>
            </a:r>
            <a:r>
              <a:rPr lang="en-US" i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drawing</a:t>
            </a:r>
            <a:r>
              <a:rPr lang="en-US" dirty="0" smtClean="0"/>
              <a:t> as the result</a:t>
            </a:r>
          </a:p>
          <a:p>
            <a:pPr lvl="1"/>
            <a:r>
              <a:rPr lang="en-US" dirty="0" smtClean="0"/>
              <a:t>Same concepts as mathematical expressions</a:t>
            </a:r>
            <a:br>
              <a:rPr lang="en-US" dirty="0" smtClean="0"/>
            </a:br>
            <a:endParaRPr lang="en-US" sz="2000" dirty="0" smtClean="0"/>
          </a:p>
          <a:p>
            <a:r>
              <a:rPr lang="en-US" dirty="0" smtClean="0"/>
              <a:t> Basic shapes</a:t>
            </a:r>
          </a:p>
          <a:p>
            <a:endParaRPr lang="en-US" dirty="0"/>
          </a:p>
          <a:p>
            <a:r>
              <a:rPr lang="en-US" dirty="0" smtClean="0"/>
              <a:t>Functions for creating new shapes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386104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Fun.circle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100.0f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;;</a:t>
            </a:r>
          </a:p>
          <a:p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it : Drawing = (Drawing 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100x100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5240233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Fun.fillColor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Color.Goldenrod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Fun.circle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100.0f);;</a:t>
            </a: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it : Drawing = (Drawing 100x100)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4941168"/>
            <a:ext cx="15811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2862436"/>
            <a:ext cx="15811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Composing </a:t>
            </a:r>
            <a:r>
              <a:rPr lang="en-US" dirty="0" smtClean="0"/>
              <a:t>drawings </a:t>
            </a:r>
            <a:br>
              <a:rPr lang="en-US" dirty="0" smtClean="0"/>
            </a:br>
            <a:r>
              <a:rPr lang="en-US" dirty="0" smtClean="0"/>
              <a:t>using custom operator ($)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Let declarations </a:t>
            </a:r>
            <a:r>
              <a:rPr lang="en-US" dirty="0" smtClean="0"/>
              <a:t>to reuse drawings</a:t>
            </a:r>
          </a:p>
          <a:p>
            <a:endParaRPr lang="en-US" dirty="0"/>
          </a:p>
          <a:p>
            <a:endParaRPr lang="en-US" dirty="0" smtClean="0"/>
          </a:p>
          <a:p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581128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let plus = </a:t>
            </a:r>
          </a:p>
          <a:p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Fun.lineStyle 2.0f Color.SteelBlue</a:t>
            </a:r>
          </a:p>
          <a:p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( Fun.line -10.0f 0.0f 10.0f 0.0f $</a:t>
            </a:r>
          </a:p>
          <a:p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Fun.line  0.0f -10.0f 0.0f 10.0f )</a:t>
            </a:r>
          </a:p>
          <a:p>
            <a:endParaRPr lang="cs-CZ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let star = plus $ (Fun.rotate 45.0f plus)</a:t>
            </a:r>
          </a:p>
          <a:p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let bigStar = Fun.scale 2.0f 2.0f </a:t>
            </a:r>
            <a:r>
              <a:rPr lang="cs-CZ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star</a:t>
            </a:r>
            <a:endParaRPr lang="cs-CZ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shapes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Fun.circle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200.0f $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Fun.move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0.0f 150.0f 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Fun.circle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100.0f)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20" y="1328216"/>
            <a:ext cx="1640112" cy="253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69" y="4949090"/>
            <a:ext cx="1257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64" y="5850453"/>
            <a:ext cx="1257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157192"/>
            <a:ext cx="12573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DEMO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drawings using F# expressions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38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Introducing recursion and 3D</a:t>
            </a:r>
            <a:endParaRPr lang="cs-CZ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concepts explained using graphics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36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recursion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tricky concept</a:t>
            </a:r>
          </a:p>
          <a:p>
            <a:r>
              <a:rPr lang="en-US" dirty="0" smtClean="0"/>
              <a:t>Two types of recursions (from HTDP)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Structural </a:t>
            </a:r>
            <a:r>
              <a:rPr lang="en-US" dirty="0" smtClean="0"/>
              <a:t>– follows recursive data structure</a:t>
            </a:r>
          </a:p>
          <a:p>
            <a:pPr marL="914400" lvl="2" indent="0">
              <a:buNone/>
            </a:pPr>
            <a:r>
              <a:rPr lang="en-US" dirty="0" smtClean="0"/>
              <a:t>For example lists, trees, expressions etc.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Such functions must terminate in F#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General </a:t>
            </a:r>
            <a:r>
              <a:rPr lang="en-US" dirty="0" smtClean="0"/>
              <a:t>– arbitrary recursive calls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May not terminate (if it is not well written)</a:t>
            </a:r>
          </a:p>
          <a:p>
            <a:pPr marL="914400" lvl="2" indent="0">
              <a:buNone/>
            </a:pPr>
            <a:r>
              <a:rPr lang="en-US" dirty="0" smtClean="0"/>
              <a:t>For example generating fractals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75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recursion for lists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r>
              <a:rPr lang="en-US" dirty="0" smtClean="0"/>
              <a:t>Not tail-recursive list length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visualization of execution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Not tail-recursive – work done on the “way back”</a:t>
            </a:r>
            <a:endParaRPr lang="en-US" dirty="0"/>
          </a:p>
          <a:p>
            <a:pPr marL="540000" lvl="1" indent="0">
              <a:buNone/>
            </a:pP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300679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let rec length list =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match list with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| [] -&gt; 0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| head::tail -&gt; (length tail) + 1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25828"/>
              </p:ext>
            </p:extLst>
          </p:nvPr>
        </p:nvGraphicFramePr>
        <p:xfrm>
          <a:off x="1211330" y="4221088"/>
          <a:ext cx="4080750" cy="175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3" imgW="1806840" imgH="777725" progId="Visio.Drawing.11">
                  <p:embed/>
                </p:oleObj>
              </mc:Choice>
              <mc:Fallback>
                <p:oleObj name="Visio" r:id="rId3" imgW="1806840" imgH="77772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1330" y="4221088"/>
                        <a:ext cx="4080750" cy="1757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24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recursion for lists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Tail-recursive list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work done on the way “forward”</a:t>
            </a:r>
          </a:p>
          <a:p>
            <a:pPr lvl="1"/>
            <a:r>
              <a:rPr lang="en-US" dirty="0" smtClean="0"/>
              <a:t>This is what </a:t>
            </a:r>
            <a:r>
              <a:rPr lang="en-US" i="1" dirty="0" smtClean="0"/>
              <a:t>tail-recursive</a:t>
            </a:r>
            <a:r>
              <a:rPr lang="en-US" dirty="0" smtClean="0"/>
              <a:t> means!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39704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let rec length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list =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match list with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| head::tail -&gt;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newacc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 in length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newacc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tail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| [] -&gt;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;;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710547"/>
              </p:ext>
            </p:extLst>
          </p:nvPr>
        </p:nvGraphicFramePr>
        <p:xfrm>
          <a:off x="1269380" y="5085184"/>
          <a:ext cx="431073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3" imgW="2106810" imgH="633772" progId="Visio.Drawing.11">
                  <p:embed/>
                </p:oleObj>
              </mc:Choice>
              <mc:Fallback>
                <p:oleObj name="Visio" r:id="rId3" imgW="2106810" imgH="63377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9380" y="5085184"/>
                        <a:ext cx="4310732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82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DEMO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Generating drawings from lists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40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Freshman students</a:t>
            </a:r>
          </a:p>
          <a:p>
            <a:pPr lvl="1"/>
            <a:r>
              <a:rPr lang="en-US" dirty="0" smtClean="0"/>
              <a:t>Basic knowledge of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</a:t>
            </a:r>
            <a:r>
              <a:rPr lang="en-US" dirty="0" smtClean="0"/>
              <a:t> principles</a:t>
            </a:r>
            <a:br>
              <a:rPr lang="en-US" dirty="0" smtClean="0"/>
            </a:br>
            <a:r>
              <a:rPr lang="en-US" dirty="0" smtClean="0"/>
              <a:t>(Not too much – they may not like it)</a:t>
            </a:r>
          </a:p>
          <a:p>
            <a:pPr lvl="1"/>
            <a:r>
              <a:rPr lang="en-US" dirty="0" smtClean="0"/>
              <a:t>Earlier in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high-school</a:t>
            </a:r>
            <a:r>
              <a:rPr lang="en-US" dirty="0" smtClean="0"/>
              <a:t> or later at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university</a:t>
            </a:r>
            <a:r>
              <a:rPr lang="en-US" dirty="0" smtClean="0"/>
              <a:t> should be fine too</a:t>
            </a:r>
          </a:p>
          <a:p>
            <a:r>
              <a:rPr lang="en-US" dirty="0" smtClean="0"/>
              <a:t>Possibly first programming course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Controversial</a:t>
            </a:r>
            <a:r>
              <a:rPr lang="en-US" dirty="0" smtClean="0"/>
              <a:t> topic, but F# has many benefits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2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new dimension to drawings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dirty="0" smtClean="0"/>
              <a:t>Expressions that define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3D objects</a:t>
            </a:r>
          </a:p>
          <a:p>
            <a:r>
              <a:rPr lang="en-US" dirty="0" smtClean="0"/>
              <a:t>Just like math </a:t>
            </a:r>
            <a:br>
              <a:rPr lang="en-US" dirty="0" smtClean="0"/>
            </a:br>
            <a:r>
              <a:rPr lang="en-US" dirty="0" smtClean="0"/>
              <a:t>and 2D graphics</a:t>
            </a:r>
            <a:endParaRPr lang="cs-CZ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68" y="4293096"/>
            <a:ext cx="2928852" cy="228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341750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Fun.cube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it : Drawing3D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(...)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35843"/>
            <a:ext cx="3240360" cy="253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5976" y="2381517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Fun.color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Color.DarkRed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Fun.cone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Fun.color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Color.Goldenrod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Fun.translate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(0.0, 0.0, 1.0)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Fun.cylinder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);;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it : Drawing3D = (...)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DEMO</a:t>
            </a:r>
            <a:endParaRPr lang="cs-CZ" dirty="0">
              <a:solidFill>
                <a:schemeClr val="accent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Introducing general recursion using 3D objects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61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Q &amp; A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Functional variations Web Site</a:t>
            </a:r>
          </a:p>
          <a:p>
            <a:pPr marL="540000" lvl="1" indent="0">
              <a:buNone/>
            </a:pPr>
            <a:r>
              <a:rPr lang="en-US" dirty="0" smtClean="0"/>
              <a:t>Cross-platform F# support</a:t>
            </a:r>
            <a:br>
              <a:rPr lang="en-US" dirty="0" smtClean="0"/>
            </a:br>
            <a:r>
              <a:rPr lang="en-US" dirty="0" smtClean="0"/>
              <a:t>Teaching materials for F#, etc…</a:t>
            </a:r>
          </a:p>
          <a:p>
            <a:pPr lvl="1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http://functional-variations.net</a:t>
            </a:r>
          </a:p>
          <a:p>
            <a:pPr lvl="2"/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If you’re interested in more, get in touch!</a:t>
            </a:r>
          </a:p>
          <a:p>
            <a:pPr lvl="1"/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tomasp.net</a:t>
            </a:r>
            <a:r>
              <a:rPr lang="en-US" dirty="0" smtClean="0"/>
              <a:t> | </a:t>
            </a:r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tomas@tomasp.net </a:t>
            </a:r>
          </a:p>
          <a:p>
            <a:pPr lvl="1"/>
            <a:r>
              <a:rPr lang="en-US" u="sng" dirty="0" smtClean="0">
                <a:solidFill>
                  <a:schemeClr val="tx2">
                    <a:lumMod val="75000"/>
                  </a:schemeClr>
                </a:solidFill>
              </a:rPr>
              <a:t>http://twitter.com/tomaspetricek</a:t>
            </a:r>
            <a:endParaRPr lang="cs-CZ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functional textbooks #1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Emphasize theory and abstract thinking</a:t>
            </a:r>
            <a:endParaRPr lang="cs-CZ" dirty="0"/>
          </a:p>
        </p:txBody>
      </p:sp>
      <p:pic>
        <p:nvPicPr>
          <p:cNvPr id="1027" name="Picture 3" descr="http://www.coverbrowser.com/image/programming-books/490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01534"/>
            <a:ext cx="2645597" cy="34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itpress.mit.edu/sicp/full-text/book/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97119"/>
            <a:ext cx="2520280" cy="364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8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functional textbooks #2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Functional programming with fun demos</a:t>
            </a:r>
            <a:endParaRPr lang="cs-CZ" dirty="0"/>
          </a:p>
        </p:txBody>
      </p:sp>
      <p:pic>
        <p:nvPicPr>
          <p:cNvPr id="1026" name="Picture 2" descr="http://photo.goodreads.com/books/1179409179l/9122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2783212" cy="371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mitpress.mit.edu/images/products/books/9780262062183-f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0808"/>
            <a:ext cx="2736304" cy="371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 as a first language?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Mathematically oriented language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Supplements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 and theory </a:t>
            </a:r>
            <a:r>
              <a:rPr lang="en-US" dirty="0" smtClean="0"/>
              <a:t>courses 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Eliminates differences</a:t>
            </a:r>
            <a:r>
              <a:rPr lang="en-US" dirty="0" smtClean="0"/>
              <a:t> between students</a:t>
            </a:r>
          </a:p>
          <a:p>
            <a:r>
              <a:rPr lang="en-US" dirty="0" smtClean="0"/>
              <a:t>Open-source with cross-platform support 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F# for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MonoDevelop</a:t>
            </a:r>
            <a:r>
              <a:rPr lang="en-US" dirty="0" smtClean="0"/>
              <a:t> on Linux/Mac</a:t>
            </a:r>
          </a:p>
          <a:p>
            <a:r>
              <a:rPr lang="en-US" dirty="0" smtClean="0"/>
              <a:t>Practical language with some market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.NET/Mono skills are valued by industry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Very easy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transition to C# </a:t>
            </a:r>
            <a:r>
              <a:rPr lang="en-US" dirty="0" smtClean="0"/>
              <a:t>and other languages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28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Expressions in F#</a:t>
            </a:r>
            <a:endParaRPr lang="cs-CZ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functional programming steps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15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F# shares with math?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Language is exact </a:t>
            </a:r>
            <a:r>
              <a:rPr lang="en-US" dirty="0" smtClean="0"/>
              <a:t>– we need to precisely say what we want to get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Composition does not break things </a:t>
            </a:r>
            <a:r>
              <a:rPr lang="en-US" dirty="0" smtClean="0"/>
              <a:t>– we can mix various correct facts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Things do not change </a:t>
            </a:r>
            <a:r>
              <a:rPr lang="en-US" dirty="0" smtClean="0"/>
              <a:t>– theorems will always be true, </a:t>
            </a:r>
            <a:r>
              <a:rPr lang="el-GR" dirty="0"/>
              <a:t>π</a:t>
            </a:r>
            <a:r>
              <a:rPr lang="en-US" dirty="0"/>
              <a:t> will </a:t>
            </a:r>
            <a:r>
              <a:rPr lang="en-US" dirty="0" smtClean="0"/>
              <a:t>not change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6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Pythagorean theorem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has equations and expressions</a:t>
            </a:r>
          </a:p>
          <a:p>
            <a:endParaRPr lang="en-US" dirty="0"/>
          </a:p>
          <a:p>
            <a:r>
              <a:rPr lang="en-US" dirty="0" smtClean="0"/>
              <a:t>Expressions can be evaluated</a:t>
            </a:r>
          </a:p>
          <a:p>
            <a:endParaRPr lang="en-US" dirty="0"/>
          </a:p>
          <a:p>
            <a:r>
              <a:rPr lang="en-US" dirty="0" smtClean="0"/>
              <a:t>Using F# Interactive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524" y="2420888"/>
            <a:ext cx="2861940" cy="357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182544"/>
              </p:ext>
            </p:extLst>
          </p:nvPr>
        </p:nvGraphicFramePr>
        <p:xfrm>
          <a:off x="-3708920" y="2420888"/>
          <a:ext cx="1157600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Document" r:id="rId5" imgW="5753402" imgH="293624" progId="Word.Document.12">
                  <p:embed/>
                </p:oleObj>
              </mc:Choice>
              <mc:Fallback>
                <p:oleObj name="Document" r:id="rId5" imgW="5753402" imgH="29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708920" y="2420888"/>
                        <a:ext cx="11576009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19462"/>
              </p:ext>
            </p:extLst>
          </p:nvPr>
        </p:nvGraphicFramePr>
        <p:xfrm>
          <a:off x="-1620688" y="2348880"/>
          <a:ext cx="1149292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Document" r:id="rId8" imgW="5753402" imgH="334645" progId="Word.Document.12">
                  <p:embed/>
                </p:oleObj>
              </mc:Choice>
              <mc:Fallback>
                <p:oleObj name="Document" r:id="rId8" imgW="5753402" imgH="334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620688" y="2348880"/>
                        <a:ext cx="1149292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25466"/>
              </p:ext>
            </p:extLst>
          </p:nvPr>
        </p:nvGraphicFramePr>
        <p:xfrm>
          <a:off x="-2268760" y="3861047"/>
          <a:ext cx="10215947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" name="Document" r:id="rId11" imgW="5753402" imgH="334645" progId="Word.Document.12">
                  <p:embed/>
                </p:oleObj>
              </mc:Choice>
              <mc:Fallback>
                <p:oleObj name="Document" r:id="rId11" imgW="5753402" imgH="334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2268760" y="3861047"/>
                        <a:ext cx="10215947" cy="57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608" y="5230941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3.0 2) + 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4.0 2));;</a:t>
            </a:r>
          </a:p>
          <a:p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it : float = 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5.0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b="1" dirty="0" smtClean="0"/>
              <a:t>let </a:t>
            </a:r>
            <a:r>
              <a:rPr lang="en-US" dirty="0" smtClean="0"/>
              <a:t>declarations and </a:t>
            </a:r>
            <a:r>
              <a:rPr lang="en-US" b="1" dirty="0" smtClean="0"/>
              <a:t>if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Solving quadratic equations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Script for solving written in F#</a:t>
            </a:r>
            <a:endParaRPr lang="cs-CZ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49707"/>
              </p:ext>
            </p:extLst>
          </p:nvPr>
        </p:nvGraphicFramePr>
        <p:xfrm>
          <a:off x="-2484784" y="2348880"/>
          <a:ext cx="944411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Document" r:id="rId4" imgW="5753402" imgH="485415" progId="Word.Document.12">
                  <p:embed/>
                </p:oleObj>
              </mc:Choice>
              <mc:Fallback>
                <p:oleObj name="Document" r:id="rId4" imgW="5753402" imgH="485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484784" y="2348880"/>
                        <a:ext cx="9444117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419020"/>
              </p:ext>
            </p:extLst>
          </p:nvPr>
        </p:nvGraphicFramePr>
        <p:xfrm>
          <a:off x="1115616" y="2348880"/>
          <a:ext cx="950505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Document" r:id="rId7" imgW="5753402" imgH="479298" progId="Word.Document.12">
                  <p:embed/>
                </p:oleObj>
              </mc:Choice>
              <mc:Fallback>
                <p:oleObj name="Document" r:id="rId7" imgW="5753402" imgH="479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2348880"/>
                        <a:ext cx="9505056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4149080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 =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pown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b 2 - 4.0 * a * c;;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 &lt; 0.0 then "No real solution"</a:t>
            </a:r>
          </a:p>
          <a:p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elif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 &gt; 0.0 then "Two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solutions"</a:t>
            </a:r>
          </a:p>
          <a:p>
            <a:r>
              <a:rPr lang="cs-CZ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"One solution";;</a:t>
            </a: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x1 = (-b +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d) / 2.0 * a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x2 = (-b -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d) / 2.0 * a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;;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2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638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Document</vt:lpstr>
      <vt:lpstr>Visio</vt:lpstr>
      <vt:lpstr>Teaching F# From numerical expressions to 3D graphics</vt:lpstr>
      <vt:lpstr>Target audience</vt:lpstr>
      <vt:lpstr>Related functional textbooks #1</vt:lpstr>
      <vt:lpstr>Related functional textbooks #2</vt:lpstr>
      <vt:lpstr>Why F# as a first language?</vt:lpstr>
      <vt:lpstr>Expressions in F#</vt:lpstr>
      <vt:lpstr>What F# shares with math?</vt:lpstr>
      <vt:lpstr>Pythagorean theorem</vt:lpstr>
      <vt:lpstr>Introducing let declarations and if</vt:lpstr>
      <vt:lpstr>DEMO</vt:lpstr>
      <vt:lpstr>Composing graphics in F#</vt:lpstr>
      <vt:lpstr>Composing graphics</vt:lpstr>
      <vt:lpstr>Working with shapes</vt:lpstr>
      <vt:lpstr>DEMO</vt:lpstr>
      <vt:lpstr>Introducing recursion and 3D</vt:lpstr>
      <vt:lpstr>Explaining recursion</vt:lpstr>
      <vt:lpstr>General recursion for lists</vt:lpstr>
      <vt:lpstr>General recursion for lists</vt:lpstr>
      <vt:lpstr>DEMO</vt:lpstr>
      <vt:lpstr>Adding new dimension to drawings</vt:lpstr>
      <vt:lpstr>DEMO</vt:lpstr>
      <vt:lpstr>Links and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F# From numerical expressions to 3D graphics</dc:title>
  <dc:creator>Tomas</dc:creator>
  <cp:lastModifiedBy>Tomas</cp:lastModifiedBy>
  <cp:revision>57</cp:revision>
  <dcterms:created xsi:type="dcterms:W3CDTF">2011-02-15T13:09:08Z</dcterms:created>
  <dcterms:modified xsi:type="dcterms:W3CDTF">2011-02-15T20:57:51Z</dcterms:modified>
</cp:coreProperties>
</file>