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33"/>
  </p:notesMasterIdLst>
  <p:sldIdLst>
    <p:sldId id="256" r:id="rId3"/>
    <p:sldId id="302" r:id="rId4"/>
    <p:sldId id="303" r:id="rId5"/>
    <p:sldId id="319" r:id="rId6"/>
    <p:sldId id="320" r:id="rId7"/>
    <p:sldId id="321" r:id="rId8"/>
    <p:sldId id="313" r:id="rId9"/>
    <p:sldId id="322" r:id="rId10"/>
    <p:sldId id="317" r:id="rId11"/>
    <p:sldId id="318" r:id="rId12"/>
    <p:sldId id="323" r:id="rId13"/>
    <p:sldId id="325" r:id="rId14"/>
    <p:sldId id="326" r:id="rId15"/>
    <p:sldId id="324" r:id="rId16"/>
    <p:sldId id="327" r:id="rId17"/>
    <p:sldId id="328" r:id="rId18"/>
    <p:sldId id="329" r:id="rId19"/>
    <p:sldId id="330" r:id="rId20"/>
    <p:sldId id="338" r:id="rId21"/>
    <p:sldId id="332" r:id="rId22"/>
    <p:sldId id="339" r:id="rId23"/>
    <p:sldId id="333" r:id="rId24"/>
    <p:sldId id="334" r:id="rId25"/>
    <p:sldId id="341" r:id="rId26"/>
    <p:sldId id="342" r:id="rId27"/>
    <p:sldId id="343" r:id="rId28"/>
    <p:sldId id="344" r:id="rId29"/>
    <p:sldId id="311" r:id="rId30"/>
    <p:sldId id="331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>
        <p:scale>
          <a:sx n="66" d="100"/>
          <a:sy n="66" d="100"/>
        </p:scale>
        <p:origin x="-1134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24.2.2013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Prefer internal DSLs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95C91-3647-414B-B644-346BD6DEF52A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38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2/24/2013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26098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b="1" dirty="0" smtClean="0">
                <a:solidFill>
                  <a:schemeClr val="accent3"/>
                </a:solidFill>
              </a:rPr>
              <a:t>Domain Specific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Languages </a:t>
            </a:r>
            <a:r>
              <a:rPr lang="en-US" dirty="0" smtClean="0"/>
              <a:t>in F#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prstClr val="white">
                    <a:lumMod val="50000"/>
                  </a:prstClr>
                </a:solidFill>
              </a:rPr>
              <a:t>PhD student @ University of Cambridge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tomas@tomasp.net </a:t>
            </a:r>
            <a:r>
              <a:rPr lang="en-US" sz="2400" dirty="0" smtClean="0">
                <a:solidFill>
                  <a:schemeClr val="accent3"/>
                </a:solidFill>
              </a:rPr>
              <a:t>   </a:t>
            </a:r>
            <a:r>
              <a:rPr lang="en-US" sz="3400" dirty="0" smtClean="0">
                <a:solidFill>
                  <a:schemeClr val="accent1"/>
                </a:solidFill>
              </a:rPr>
              <a:t>Tomas </a:t>
            </a:r>
            <a:r>
              <a:rPr lang="en-US" sz="3400" dirty="0">
                <a:solidFill>
                  <a:schemeClr val="accent1"/>
                </a:solidFill>
              </a:rPr>
              <a:t>Petricek </a:t>
            </a:r>
            <a:r>
              <a:rPr lang="en-US" sz="3400" dirty="0" smtClean="0">
                <a:solidFill>
                  <a:schemeClr val="accent1"/>
                </a:solidFill>
              </a:rPr>
              <a:t> </a:t>
            </a:r>
            <a:r>
              <a:rPr lang="en-US" sz="3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tomaspetricek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Conspirator behind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http://fsharp.org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b="1" dirty="0" smtClean="0">
                <a:solidFill>
                  <a:schemeClr val="accent1"/>
                </a:solidFill>
              </a:rPr>
              <a:t>model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Primitives </a:t>
            </a:r>
            <a:r>
              <a:rPr lang="en-US" dirty="0" smtClean="0"/>
              <a:t>of the language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combinators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667000"/>
            <a:ext cx="6697960" cy="2218657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=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Call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Put</a:t>
            </a:r>
          </a:p>
          <a:p>
            <a:pPr>
              <a:spcBef>
                <a:spcPts val="1200"/>
              </a:spcBef>
            </a:pP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Option = 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European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OptionKind * float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840" y="5150895"/>
            <a:ext cx="6697960" cy="956773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Combine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Option * Option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Times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float * Option</a:t>
            </a:r>
          </a:p>
        </p:txBody>
      </p:sp>
    </p:spTree>
    <p:extLst>
      <p:ext uri="{BB962C8B-B14F-4D97-AF65-F5344CB8AC3E}">
        <p14:creationId xmlns:p14="http://schemas.microsoft.com/office/powerpoint/2010/main" val="637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Building &amp; using the DSL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chemeClr val="accent3"/>
                </a:solidFill>
              </a:rPr>
              <a:t>more convenient</a:t>
            </a:r>
          </a:p>
          <a:p>
            <a:pPr lvl="1"/>
            <a:r>
              <a:rPr lang="en-US" dirty="0" smtClean="0"/>
              <a:t>Custom operators</a:t>
            </a:r>
          </a:p>
          <a:p>
            <a:pPr lvl="1"/>
            <a:r>
              <a:rPr lang="en-US" dirty="0" smtClean="0"/>
              <a:t>Derived primitives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Use it </a:t>
            </a:r>
            <a:r>
              <a:rPr lang="en-US" dirty="0" smtClean="0"/>
              <a:t>for its purpose</a:t>
            </a:r>
          </a:p>
          <a:p>
            <a:pPr lvl="1"/>
            <a:r>
              <a:rPr lang="en-US" dirty="0" smtClean="0"/>
              <a:t>Drawing pay-off diagrams</a:t>
            </a:r>
          </a:p>
          <a:p>
            <a:pPr lvl="1"/>
            <a:r>
              <a:rPr lang="en-US" dirty="0" smtClean="0"/>
              <a:t>Evaluating option price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16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Domain-specific languages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3"/>
                </a:solidFill>
              </a:rPr>
              <a:t>Advantages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Readability</a:t>
            </a:r>
          </a:p>
          <a:p>
            <a:pPr marL="400050" lvl="1" indent="0">
              <a:buNone/>
            </a:pPr>
            <a:r>
              <a:rPr lang="en-GB" sz="2400" dirty="0" smtClean="0"/>
              <a:t>Greater for External DSL</a:t>
            </a:r>
          </a:p>
          <a:p>
            <a:pPr marL="0" indent="0">
              <a:buNone/>
            </a:pPr>
            <a:r>
              <a:rPr lang="en-GB" sz="2600" dirty="0" smtClean="0"/>
              <a:t>Maintainability</a:t>
            </a:r>
          </a:p>
          <a:p>
            <a:pPr marL="400050" lvl="1" indent="0">
              <a:buNone/>
            </a:pPr>
            <a:r>
              <a:rPr lang="en-GB" sz="2400" dirty="0" smtClean="0"/>
              <a:t>Hides the implementation</a:t>
            </a:r>
          </a:p>
          <a:p>
            <a:pPr marL="400050" lvl="1" indent="0">
              <a:buNone/>
            </a:pPr>
            <a:r>
              <a:rPr lang="en-GB" sz="2400" dirty="0" smtClean="0"/>
              <a:t>Internals can be changed</a:t>
            </a:r>
          </a:p>
          <a:p>
            <a:pPr marL="0" indent="0">
              <a:buNone/>
            </a:pPr>
            <a:r>
              <a:rPr lang="en-GB" sz="2600" dirty="0" smtClean="0"/>
              <a:t>Domain Focus</a:t>
            </a:r>
          </a:p>
          <a:p>
            <a:pPr marL="400050" lvl="1" indent="0">
              <a:buNone/>
            </a:pPr>
            <a:r>
              <a:rPr lang="en-GB" sz="2400" dirty="0" smtClean="0"/>
              <a:t>Non-experts can read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1"/>
                </a:solidFill>
              </a:rPr>
              <a:t>Disadvantages</a:t>
            </a:r>
            <a:endParaRPr lang="en-GB" sz="26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Additional abstraction</a:t>
            </a:r>
          </a:p>
          <a:p>
            <a:pPr marL="400050" lvl="1" indent="0">
              <a:buNone/>
            </a:pPr>
            <a:r>
              <a:rPr lang="en-GB" sz="2400" dirty="0" smtClean="0"/>
              <a:t>Smaller for Internal DSL</a:t>
            </a:r>
          </a:p>
          <a:p>
            <a:pPr marL="0" indent="0">
              <a:buNone/>
            </a:pPr>
            <a:r>
              <a:rPr lang="en-GB" sz="2600" dirty="0" smtClean="0"/>
              <a:t>Time to implement</a:t>
            </a:r>
          </a:p>
          <a:p>
            <a:pPr marL="400050" lvl="1" indent="0">
              <a:buNone/>
            </a:pPr>
            <a:r>
              <a:rPr lang="en-GB" sz="2400" dirty="0" smtClean="0"/>
              <a:t>Easier for Internal DSL</a:t>
            </a:r>
          </a:p>
          <a:p>
            <a:pPr marL="0" indent="0">
              <a:buNone/>
            </a:pPr>
            <a:r>
              <a:rPr lang="en-GB" sz="2600" dirty="0" smtClean="0"/>
              <a:t>Time to learn</a:t>
            </a:r>
          </a:p>
          <a:p>
            <a:pPr marL="400050" lvl="1" indent="0">
              <a:buNone/>
            </a:pPr>
            <a:r>
              <a:rPr lang="en-GB" sz="2400" dirty="0" smtClean="0"/>
              <a:t>Avoid crazy operators</a:t>
            </a:r>
          </a:p>
          <a:p>
            <a:pPr marL="400050" lvl="1" indent="0">
              <a:buNone/>
            </a:pPr>
            <a:r>
              <a:rPr lang="en-GB" sz="2400" dirty="0" smtClean="0"/>
              <a:t>Make it familiar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13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Internal DSL: </a:t>
            </a:r>
            <a:r>
              <a:rPr lang="en-GB" dirty="0" smtClean="0"/>
              <a:t>Building Blocks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dirty="0" smtClean="0">
                <a:solidFill>
                  <a:schemeClr val="accent3"/>
                </a:solidFill>
              </a:rPr>
              <a:t>Vanilla .NET 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600" dirty="0" smtClean="0"/>
              <a:t>Method chaining</a:t>
            </a:r>
          </a:p>
          <a:p>
            <a:pPr marL="0" indent="0">
              <a:buNone/>
            </a:pPr>
            <a:r>
              <a:rPr lang="en-GB" sz="2600" dirty="0" smtClean="0"/>
              <a:t>Enumerations</a:t>
            </a:r>
          </a:p>
          <a:p>
            <a:pPr marL="0" indent="0">
              <a:buNone/>
            </a:pPr>
            <a:r>
              <a:rPr lang="en-GB" sz="2600" dirty="0" smtClean="0"/>
              <a:t>Classes</a:t>
            </a:r>
          </a:p>
          <a:p>
            <a:pPr marL="0" indent="0">
              <a:buNone/>
            </a:pPr>
            <a:r>
              <a:rPr lang="en-GB" sz="2600" dirty="0" smtClean="0"/>
              <a:t>Operator Overloading</a:t>
            </a:r>
          </a:p>
          <a:p>
            <a:pPr marL="0" indent="0">
              <a:buNone/>
            </a:pPr>
            <a:r>
              <a:rPr lang="en-GB" sz="2600" dirty="0" smtClean="0"/>
              <a:t>Attributes</a:t>
            </a:r>
          </a:p>
          <a:p>
            <a:pPr marL="0" indent="0">
              <a:buNone/>
            </a:pPr>
            <a:r>
              <a:rPr lang="en-GB" sz="2600" dirty="0" smtClean="0"/>
              <a:t>Iterators &amp; LINQ</a:t>
            </a:r>
          </a:p>
          <a:p>
            <a:pPr marL="0" indent="0">
              <a:buNone/>
            </a:pPr>
            <a:r>
              <a:rPr lang="en-GB" sz="2600" dirty="0" smtClean="0"/>
              <a:t>Extension methods</a:t>
            </a:r>
            <a:endParaRPr lang="en-GB" sz="2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600" dirty="0" smtClean="0">
                <a:solidFill>
                  <a:schemeClr val="accent3"/>
                </a:solidFill>
              </a:rPr>
              <a:t>F# Specific</a:t>
            </a:r>
            <a:endParaRPr lang="en-GB" sz="2600" dirty="0">
              <a:solidFill>
                <a:schemeClr val="accent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Pipelining</a:t>
            </a:r>
          </a:p>
          <a:p>
            <a:pPr marL="0" indent="0">
              <a:buNone/>
            </a:pPr>
            <a:r>
              <a:rPr lang="en-GB" sz="2600" dirty="0" smtClean="0"/>
              <a:t>Discriminated Unions</a:t>
            </a:r>
          </a:p>
          <a:p>
            <a:pPr marL="0" indent="0">
              <a:buNone/>
            </a:pPr>
            <a:r>
              <a:rPr lang="en-GB" sz="2600" dirty="0" smtClean="0"/>
              <a:t>Records</a:t>
            </a:r>
          </a:p>
          <a:p>
            <a:pPr marL="0" indent="0">
              <a:buNone/>
            </a:pPr>
            <a:r>
              <a:rPr lang="en-GB" sz="2600" dirty="0" smtClean="0"/>
              <a:t>Custom Operators</a:t>
            </a:r>
          </a:p>
          <a:p>
            <a:pPr marL="0" indent="0">
              <a:buNone/>
            </a:pPr>
            <a:r>
              <a:rPr lang="en-GB" sz="2600" dirty="0" smtClean="0"/>
              <a:t>Quotations</a:t>
            </a:r>
          </a:p>
          <a:p>
            <a:pPr marL="0" indent="0">
              <a:buNone/>
            </a:pPr>
            <a:r>
              <a:rPr lang="en-GB" sz="2600" dirty="0" smtClean="0"/>
              <a:t>Computation Expressions</a:t>
            </a:r>
          </a:p>
          <a:p>
            <a:pPr marL="0" indent="0">
              <a:buNone/>
            </a:pPr>
            <a:r>
              <a:rPr lang="en-GB" sz="2600" dirty="0" smtClean="0"/>
              <a:t>Functions</a:t>
            </a: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40142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 </a:t>
            </a:r>
            <a:r>
              <a:rPr lang="en-US" b="1" dirty="0" smtClean="0">
                <a:solidFill>
                  <a:schemeClr val="accent1"/>
                </a:solidFill>
              </a:rPr>
              <a:t>DSL </a:t>
            </a:r>
            <a:r>
              <a:rPr lang="en-US" dirty="0" smtClean="0"/>
              <a:t>for: </a:t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Detecting Price Patterns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Declining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Doman-specific language 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Primitive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Declining price</a:t>
            </a:r>
          </a:p>
          <a:p>
            <a:pPr lvl="1"/>
            <a:r>
              <a:rPr lang="en-US" dirty="0" smtClean="0"/>
              <a:t>Rising price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Combinators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for classifiers</a:t>
            </a:r>
          </a:p>
          <a:p>
            <a:pPr lvl="1"/>
            <a:r>
              <a:rPr lang="en-US" dirty="0" smtClean="0"/>
              <a:t>Average using regression</a:t>
            </a:r>
          </a:p>
          <a:p>
            <a:pPr lvl="1"/>
            <a:r>
              <a:rPr lang="en-US" dirty="0" smtClean="0"/>
              <a:t>Sequence multiple patterns</a:t>
            </a:r>
          </a:p>
          <a:p>
            <a:pPr lvl="1"/>
            <a:r>
              <a:rPr lang="en-US" dirty="0" smtClean="0"/>
              <a:t>Check patterns </a:t>
            </a:r>
            <a:r>
              <a:rPr lang="en-US" dirty="0" smtClean="0"/>
              <a:t>at the same time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Detecting price patterns</a:t>
            </a:r>
            <a:endParaRPr lang="cs-CZ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07288" cy="4678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b="1" dirty="0" smtClean="0">
                <a:solidFill>
                  <a:schemeClr val="accent1"/>
                </a:solidFill>
              </a:rPr>
              <a:t>complex from simple</a:t>
            </a:r>
          </a:p>
          <a:p>
            <a:pPr lvl="1"/>
            <a:r>
              <a:rPr lang="en-US" sz="3200" dirty="0" smtClean="0"/>
              <a:t>Check </a:t>
            </a:r>
            <a:r>
              <a:rPr lang="en-US" sz="3200" b="1" dirty="0">
                <a:solidFill>
                  <a:schemeClr val="accent3"/>
                </a:solidFill>
              </a:rPr>
              <a:t>multiple </a:t>
            </a:r>
            <a:r>
              <a:rPr lang="en-US" sz="3200" dirty="0"/>
              <a:t>conditions</a:t>
            </a:r>
          </a:p>
          <a:p>
            <a:endParaRPr lang="en-US" sz="3600" dirty="0"/>
          </a:p>
          <a:p>
            <a:pPr lvl="1"/>
            <a:r>
              <a:rPr lang="en-US" sz="3200" dirty="0"/>
              <a:t>Calculate </a:t>
            </a:r>
            <a:r>
              <a:rPr lang="en-US" sz="3200" b="1" dirty="0">
                <a:solidFill>
                  <a:schemeClr val="accent3"/>
                </a:solidFill>
              </a:rPr>
              <a:t>minimum </a:t>
            </a:r>
            <a:r>
              <a:rPr lang="en-US" sz="3200" dirty="0"/>
              <a:t>value</a:t>
            </a:r>
          </a:p>
          <a:p>
            <a:endParaRPr lang="en-US" sz="3600" dirty="0"/>
          </a:p>
          <a:p>
            <a:pPr lvl="1"/>
            <a:r>
              <a:rPr lang="en-US" sz="3200" dirty="0"/>
              <a:t>All values are in a </a:t>
            </a:r>
            <a:r>
              <a:rPr lang="en-US" sz="3200" b="1" dirty="0">
                <a:solidFill>
                  <a:schemeClr val="accent3"/>
                </a:solidFill>
              </a:rPr>
              <a:t>range</a:t>
            </a:r>
          </a:p>
          <a:p>
            <a:endParaRPr lang="cs-CZ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0112" y="5810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inRange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bothAnd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atLeast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atMost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12" y="2762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both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0112" y="4286382"/>
            <a:ext cx="7973888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Math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Round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2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756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900"/>
            <a:ext cx="8229600" cy="4648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75" y="2758998"/>
            <a:ext cx="1219200" cy="1540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Tomas\Writing\Functional\cov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0462"/>
            <a:ext cx="1219200" cy="152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121724" y="350760"/>
            <a:ext cx="66412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accent3"/>
                </a:solidFill>
              </a:rPr>
              <a:t>Real World Functional </a:t>
            </a:r>
            <a:br>
              <a:rPr lang="en-US" sz="3200" b="1" dirty="0" smtClean="0">
                <a:solidFill>
                  <a:schemeClr val="accent3"/>
                </a:solidFill>
              </a:rPr>
            </a:br>
            <a:r>
              <a:rPr lang="en-US" sz="3200" b="1" dirty="0" smtClean="0">
                <a:solidFill>
                  <a:schemeClr val="accent3"/>
                </a:solidFill>
              </a:rPr>
              <a:t>Programming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21725" y="1166658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tutorials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  <a:t>F# and C#</a:t>
            </a:r>
            <a:br>
              <a:rPr lang="en-US" sz="29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monads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functional concepts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practical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52858" y="2819400"/>
            <a:ext cx="5793217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>
                <a:solidFill>
                  <a:schemeClr val="accent1"/>
                </a:solidFill>
              </a:rPr>
              <a:t>F# Deep Dives</a:t>
            </a:r>
          </a:p>
          <a:p>
            <a:pPr algn="r"/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381000" y="29337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industry experts                               .</a:t>
            </a:r>
            <a:b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domain modeling  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financial &amp; insurance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&amp; data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actor model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concurrency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social gaming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381500"/>
            <a:ext cx="66412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accent3"/>
                </a:solidFill>
              </a:rPr>
              <a:t>F# Trainings &amp; Consulting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5448300"/>
            <a:ext cx="7327075" cy="224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testing 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London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async &amp; concurrent 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New York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processing   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functional-programming.net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45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3"/>
                </a:solidFill>
              </a:rPr>
              <a:t>classifier</a:t>
            </a:r>
            <a:r>
              <a:rPr lang="en-US" dirty="0" smtClean="0"/>
              <a:t>?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function value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Given data, calculate the result</a:t>
            </a:r>
          </a:p>
          <a:p>
            <a:pPr lvl="1"/>
            <a:r>
              <a:rPr lang="en-US" dirty="0" smtClean="0"/>
              <a:t>Generic – can produce </a:t>
            </a:r>
            <a:r>
              <a:rPr lang="en-US" dirty="0" smtClean="0"/>
              <a:t>any value</a:t>
            </a:r>
            <a:endParaRPr lang="en-US" dirty="0" smtClean="0"/>
          </a:p>
          <a:p>
            <a:pPr lvl="1"/>
            <a:r>
              <a:rPr lang="en-US" dirty="0" smtClean="0"/>
              <a:t>Abstract – </a:t>
            </a:r>
            <a:r>
              <a:rPr lang="en-US" dirty="0" smtClean="0"/>
              <a:t>representation is hidden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64870" y="2667000"/>
            <a:ext cx="8071626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 err="1" smtClean="0">
                <a:solidFill>
                  <a:srgbClr val="020002"/>
                </a:solidFill>
                <a:latin typeface="Consolas"/>
              </a:rPr>
              <a:t>ClassifyFunc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((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*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)[]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9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 </a:t>
            </a:r>
            <a:r>
              <a:rPr lang="en-US" dirty="0" smtClean="0"/>
              <a:t>Detecting more patterns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Double bottom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Change over regression</a:t>
            </a:r>
          </a:p>
          <a:p>
            <a:pPr lvl="1"/>
            <a:r>
              <a:rPr lang="en-US" dirty="0" smtClean="0"/>
              <a:t>Down–Up two times</a:t>
            </a:r>
          </a:p>
          <a:p>
            <a:pPr lvl="1"/>
            <a:endParaRPr lang="en-US" sz="1000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Declining fast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Declining over regression</a:t>
            </a:r>
          </a:p>
          <a:p>
            <a:pPr lvl="1"/>
            <a:r>
              <a:rPr lang="en-US" dirty="0" smtClean="0"/>
              <a:t>(Max – Min) &gt; 3 USD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87" y="19050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Techniques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Embedded DSLs</a:t>
            </a:r>
            <a:r>
              <a:rPr lang="en-US" dirty="0" smtClean="0"/>
              <a:t/>
            </a:r>
            <a:br>
              <a:rPr lang="en-US" dirty="0" smtClean="0"/>
            </a:b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Embedded </a:t>
            </a:r>
            <a:r>
              <a:rPr lang="en-US" dirty="0" smtClean="0"/>
              <a:t>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Computation expressions</a:t>
            </a:r>
          </a:p>
          <a:p>
            <a:pPr lvl="1"/>
            <a:r>
              <a:rPr lang="en-US" dirty="0"/>
              <a:t>Reinterpret expression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</a:p>
          <a:p>
            <a:pPr lvl="1"/>
            <a:r>
              <a:rPr lang="en-US" dirty="0" smtClean="0"/>
              <a:t>Add constructs with </a:t>
            </a:r>
            <a:r>
              <a:rPr lang="en-US" b="1" dirty="0" smtClean="0">
                <a:solidFill>
                  <a:schemeClr val="accent3"/>
                </a:solidFill>
              </a:rPr>
              <a:t>F# 3.0 queries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dirty="0"/>
              <a:t>Meta-programming with</a:t>
            </a:r>
            <a:r>
              <a:rPr lang="en-US" b="1" dirty="0">
                <a:solidFill>
                  <a:schemeClr val="accent1"/>
                </a:solidFill>
              </a:rPr>
              <a:t> quotations</a:t>
            </a:r>
          </a:p>
          <a:p>
            <a:pPr lvl="1"/>
            <a:r>
              <a:rPr lang="en-US" dirty="0"/>
              <a:t>Reinterpret F# </a:t>
            </a:r>
            <a:r>
              <a:rPr lang="en-US" b="1" dirty="0">
                <a:solidFill>
                  <a:schemeClr val="accent3"/>
                </a:solidFill>
              </a:rPr>
              <a:t>expressions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Active patterns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More expressive </a:t>
            </a:r>
            <a:r>
              <a:rPr lang="en-US" b="1" dirty="0">
                <a:solidFill>
                  <a:schemeClr val="accent3"/>
                </a:solidFill>
              </a:rPr>
              <a:t>pattern language</a:t>
            </a:r>
          </a:p>
          <a:p>
            <a:pPr lvl="1"/>
            <a:r>
              <a:rPr lang="en-US" dirty="0" smtClean="0"/>
              <a:t>Implementing </a:t>
            </a:r>
            <a:r>
              <a:rPr lang="en-US" b="1" dirty="0" smtClean="0">
                <a:solidFill>
                  <a:schemeClr val="accent3"/>
                </a:solidFill>
              </a:rPr>
              <a:t>external DSLs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</a:t>
            </a:r>
            <a:r>
              <a:rPr lang="en-US" b="1" dirty="0" smtClean="0">
                <a:solidFill>
                  <a:schemeClr val="accent1"/>
                </a:solidFill>
              </a:rPr>
              <a:t>patterns </a:t>
            </a:r>
            <a:r>
              <a:rPr lang="en-US" dirty="0" smtClean="0"/>
              <a:t>in 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Repeating functions </a:t>
            </a:r>
            <a:r>
              <a:rPr lang="en-US" dirty="0" smtClean="0"/>
              <a:t>in DSLs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: </a:t>
            </a:r>
            <a:r>
              <a:rPr lang="en-US" dirty="0" smtClean="0"/>
              <a:t>transform the produced value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Bind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chemeClr val="accent1"/>
                </a:solidFill>
              </a:rPr>
              <a:t>return</a:t>
            </a:r>
            <a:r>
              <a:rPr lang="en-US" dirty="0" smtClean="0"/>
              <a:t>: composition of computations</a:t>
            </a:r>
            <a:endParaRPr lang="en-US" dirty="0" smtClean="0"/>
          </a:p>
          <a:p>
            <a:endParaRPr lang="en-US" sz="4900" dirty="0"/>
          </a:p>
          <a:p>
            <a:r>
              <a:rPr lang="en-US" dirty="0" smtClean="0"/>
              <a:t>Simplify using them? With </a:t>
            </a:r>
            <a:r>
              <a:rPr lang="en-US" b="1" dirty="0" smtClean="0">
                <a:solidFill>
                  <a:schemeClr val="accent3"/>
                </a:solidFill>
              </a:rPr>
              <a:t>language syntax</a:t>
            </a:r>
            <a:r>
              <a:rPr lang="en-US" dirty="0" smtClean="0"/>
              <a:t>?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4892"/>
            <a:ext cx="7543800" cy="587441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sz="2400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566611"/>
            <a:ext cx="7543800" cy="107218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R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</a:p>
          <a:p>
            <a:pPr>
              <a:spcBef>
                <a:spcPts val="900"/>
              </a:spcBef>
            </a:pP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400" dirty="0" err="1" smtClean="0">
                <a:solidFill>
                  <a:srgbClr val="020002"/>
                </a:solidFill>
                <a:latin typeface="Consolas"/>
              </a:rPr>
              <a:t>Clsif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24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sz="24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fr-FR" sz="24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sz="2400" dirty="0">
              <a:solidFill>
                <a:srgbClr val="800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60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 </a:t>
            </a:r>
            <a:r>
              <a:rPr lang="en-US" b="1" dirty="0" smtClean="0">
                <a:solidFill>
                  <a:schemeClr val="accent3"/>
                </a:solidFill>
              </a:rPr>
              <a:t>computation</a:t>
            </a:r>
            <a:r>
              <a:rPr lang="en-US" dirty="0" smtClean="0"/>
              <a:t>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Syntax </a:t>
            </a:r>
            <a:r>
              <a:rPr lang="en-US" dirty="0" smtClean="0"/>
              <a:t>for computations</a:t>
            </a:r>
          </a:p>
          <a:p>
            <a:pPr lvl="1"/>
            <a:r>
              <a:rPr lang="en-US" dirty="0" smtClean="0"/>
              <a:t>For types with </a:t>
            </a:r>
            <a:r>
              <a:rPr lang="en-US" b="1" dirty="0" smtClean="0">
                <a:solidFill>
                  <a:schemeClr val="accent3"/>
                </a:solidFill>
              </a:rPr>
              <a:t>certain operations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>
                <a:solidFill>
                  <a:schemeClr val="accent3"/>
                </a:solidFill>
              </a:rPr>
              <a:t>monads </a:t>
            </a:r>
            <a:r>
              <a:rPr lang="en-US" dirty="0" smtClean="0"/>
              <a:t>in Haskell</a:t>
            </a:r>
          </a:p>
          <a:p>
            <a:r>
              <a:rPr lang="en-US" dirty="0" smtClean="0"/>
              <a:t>Declining </a:t>
            </a:r>
            <a:r>
              <a:rPr lang="en-US" dirty="0" smtClean="0"/>
              <a:t>fast pattern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4495800"/>
            <a:ext cx="7813104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classify {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 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P.maximum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P.minimum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wards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P.regression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P.rising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upwards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(abs (min - max) &gt; 3.0) }</a:t>
            </a:r>
            <a:endParaRPr lang="en-GB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96343"/>
            <a:ext cx="2819400" cy="201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query</a:t>
            </a:r>
            <a:r>
              <a:rPr lang="en-US" dirty="0" smtClean="0"/>
              <a:t>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1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Customize the meaning of a query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Query for event processing</a:t>
            </a:r>
          </a:p>
          <a:p>
            <a:pPr lvl="1"/>
            <a:r>
              <a:rPr lang="en-US" dirty="0" smtClean="0"/>
              <a:t>Custom operators e.g. </a:t>
            </a:r>
            <a:r>
              <a:rPr lang="en-US" b="1" dirty="0" err="1" smtClean="0">
                <a:solidFill>
                  <a:schemeClr val="accent1"/>
                </a:solidFill>
              </a:rPr>
              <a:t>iter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pairwise</a:t>
            </a:r>
            <a:endParaRPr lang="en-US" dirty="0" smtClean="0"/>
          </a:p>
          <a:p>
            <a:pPr lvl="1"/>
            <a:r>
              <a:rPr lang="en-US" dirty="0" smtClean="0"/>
              <a:t>Transformations, joins, merging and more </a:t>
            </a:r>
          </a:p>
          <a:p>
            <a:pPr lvl="1"/>
            <a:r>
              <a:rPr lang="en-US" dirty="0" smtClean="0"/>
              <a:t>Full power to be explored!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013248"/>
            <a:ext cx="7813104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event {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frm.MouseDown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pairwise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(e1, e2)</a:t>
            </a:r>
          </a:p>
          <a:p>
            <a:r>
              <a:rPr lang="pt-B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select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(e1.X - e2.X, e1.Y - e2.Y)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into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iter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(printfn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"%A"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r) }</a:t>
            </a:r>
          </a:p>
        </p:txBody>
      </p:sp>
    </p:spTree>
    <p:extLst>
      <p:ext uri="{BB962C8B-B14F-4D97-AF65-F5344CB8AC3E}">
        <p14:creationId xmlns:p14="http://schemas.microsoft.com/office/powerpoint/2010/main" val="1835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active patterns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81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Extending the pattern language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Parsing Markdown format</a:t>
            </a:r>
          </a:p>
          <a:p>
            <a:pPr lvl="1"/>
            <a:r>
              <a:rPr lang="en-US" dirty="0" smtClean="0"/>
              <a:t>Detecting character patterns </a:t>
            </a:r>
          </a:p>
          <a:p>
            <a:pPr lvl="1"/>
            <a:r>
              <a:rPr lang="en-US" dirty="0" smtClean="0"/>
              <a:t>Detecting multi-line patterns</a:t>
            </a:r>
          </a:p>
          <a:p>
            <a:pPr lvl="1"/>
            <a:r>
              <a:rPr lang="en-US" dirty="0"/>
              <a:t>See more at </a:t>
            </a:r>
            <a:r>
              <a:rPr lang="en-US" dirty="0">
                <a:solidFill>
                  <a:schemeClr val="accent1"/>
                </a:solidFill>
              </a:rPr>
              <a:t>http://</a:t>
            </a:r>
            <a:r>
              <a:rPr lang="en-US" dirty="0" smtClean="0">
                <a:solidFill>
                  <a:schemeClr val="accent1"/>
                </a:solidFill>
              </a:rPr>
              <a:t>manning.com/petricek2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051520"/>
            <a:ext cx="8164016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input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Bracketed </a:t>
            </a:r>
            <a:r>
              <a:rPr lang="cs-CZ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'*'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body, rest)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'['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']'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(body,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Bracketed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'('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')'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rest))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(...)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91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To: </a:t>
            </a:r>
            <a:r>
              <a:rPr lang="en-US" dirty="0" smtClean="0"/>
              <a:t>Building your own DSL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❶</a:t>
            </a:r>
            <a:r>
              <a:rPr lang="en-US" sz="4200" dirty="0" smtClean="0"/>
              <a:t> Understand </a:t>
            </a:r>
            <a:r>
              <a:rPr lang="en-US" sz="4200" b="1" dirty="0" smtClean="0">
                <a:solidFill>
                  <a:schemeClr val="accent1"/>
                </a:solidFill>
              </a:rPr>
              <a:t>Primitives </a:t>
            </a:r>
            <a:br>
              <a:rPr lang="en-US" sz="4200" b="1" dirty="0" smtClean="0">
                <a:solidFill>
                  <a:schemeClr val="accent1"/>
                </a:solidFill>
              </a:rPr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3"/>
                </a:solidFill>
              </a:rPr>
              <a:t>Combinators</a:t>
            </a:r>
            <a:endParaRPr lang="en-US" sz="42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 smtClean="0">
                <a:solidFill>
                  <a:schemeClr val="accent2"/>
                </a:solidFill>
              </a:rPr>
              <a:t>❷ </a:t>
            </a:r>
            <a:r>
              <a:rPr lang="en-US" sz="4200" b="1" dirty="0" smtClean="0">
                <a:solidFill>
                  <a:schemeClr val="accent3"/>
                </a:solidFill>
              </a:rPr>
              <a:t>Model </a:t>
            </a:r>
            <a:r>
              <a:rPr lang="en-US" sz="4200" dirty="0" smtClean="0"/>
              <a:t>the language using </a:t>
            </a:r>
            <a:br>
              <a:rPr lang="en-US" sz="4200" dirty="0" smtClean="0"/>
            </a:br>
            <a:r>
              <a:rPr lang="en-US" sz="4200" b="1" dirty="0" smtClean="0">
                <a:solidFill>
                  <a:schemeClr val="accent1"/>
                </a:solidFill>
              </a:rPr>
              <a:t>Discriminated 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200" dirty="0">
                <a:solidFill>
                  <a:schemeClr val="accent2"/>
                </a:solidFill>
              </a:rPr>
              <a:t>❸</a:t>
            </a:r>
            <a:r>
              <a:rPr lang="en-US" sz="4200" dirty="0" smtClean="0"/>
              <a:t> </a:t>
            </a:r>
            <a:r>
              <a:rPr lang="en-US" sz="4200" b="1" dirty="0" smtClean="0">
                <a:solidFill>
                  <a:schemeClr val="accent1"/>
                </a:solidFill>
              </a:rPr>
              <a:t>Add </a:t>
            </a:r>
            <a:r>
              <a:rPr lang="en-US" sz="4200" dirty="0" smtClean="0"/>
              <a:t>convenient </a:t>
            </a:r>
            <a:r>
              <a:rPr lang="en-US" sz="4200" b="1" dirty="0" smtClean="0">
                <a:solidFill>
                  <a:schemeClr val="accent3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47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F#</a:t>
            </a:r>
            <a:r>
              <a:rPr lang="en-US" sz="5000" b="1" dirty="0" smtClean="0"/>
              <a:t> </a:t>
            </a:r>
            <a:r>
              <a:rPr lang="en-US" sz="5000" b="1" dirty="0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information…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Learn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explore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F#</a:t>
            </a:r>
          </a:p>
          <a:p>
            <a:pPr lvl="1"/>
            <a:r>
              <a:rPr lang="en-US" dirty="0" smtClean="0"/>
              <a:t>Read tutorials at </a:t>
            </a:r>
            <a:r>
              <a:rPr lang="en-US" dirty="0" smtClean="0">
                <a:solidFill>
                  <a:schemeClr val="accent1"/>
                </a:solidFill>
              </a:rPr>
              <a:t>http://tryfsharp.org</a:t>
            </a:r>
          </a:p>
          <a:p>
            <a:r>
              <a:rPr lang="en-US" dirty="0" smtClean="0"/>
              <a:t>Join &amp; help with </a:t>
            </a:r>
            <a:r>
              <a:rPr lang="en-US" b="1" dirty="0" smtClean="0">
                <a:solidFill>
                  <a:schemeClr val="accent3"/>
                </a:solidFill>
              </a:rPr>
              <a:t>F# Foundation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solidFill>
                  <a:schemeClr val="accent1"/>
                </a:solidFill>
              </a:rPr>
              <a:t>http://fsharp.org</a:t>
            </a:r>
            <a:r>
              <a:rPr lang="en-US" dirty="0"/>
              <a:t> </a:t>
            </a:r>
            <a:r>
              <a:rPr lang="en-US" dirty="0" smtClean="0"/>
              <a:t> and for on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New York </a:t>
            </a:r>
            <a:r>
              <a:rPr lang="en-US" b="1" dirty="0" smtClean="0">
                <a:solidFill>
                  <a:schemeClr val="accent3"/>
                </a:solidFill>
              </a:rPr>
              <a:t>F# Trainings &amp; Tutorials </a:t>
            </a:r>
            <a:r>
              <a:rPr lang="en-US" dirty="0" smtClean="0"/>
              <a:t>in May 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strike="sngStrike" dirty="0" smtClean="0"/>
              <a:t>Check out:  </a:t>
            </a:r>
            <a:r>
              <a:rPr lang="en-US" strike="sngStrike" dirty="0" smtClean="0">
                <a:solidFill>
                  <a:schemeClr val="accent1"/>
                </a:solidFill>
              </a:rPr>
              <a:t>http://functional-programming.net </a:t>
            </a:r>
          </a:p>
          <a:p>
            <a:pPr lvl="1"/>
            <a:r>
              <a:rPr lang="en-US" dirty="0" smtClean="0"/>
              <a:t>Contact me directly:  </a:t>
            </a:r>
            <a:r>
              <a:rPr lang="en-US" dirty="0" smtClean="0">
                <a:solidFill>
                  <a:schemeClr val="accent1"/>
                </a:solidFill>
              </a:rPr>
              <a:t>tomas@tomasp.net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cs-C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</a:t>
            </a:r>
            <a:r>
              <a:rPr lang="en-US" b="1" dirty="0" smtClean="0">
                <a:solidFill>
                  <a:schemeClr val="accent1"/>
                </a:solidFill>
              </a:rPr>
              <a:t>class of problems</a:t>
            </a:r>
          </a:p>
          <a:p>
            <a:pPr lvl="1"/>
            <a:r>
              <a:rPr lang="en-US" dirty="0" smtClean="0"/>
              <a:t>Create a language for the class</a:t>
            </a:r>
          </a:p>
          <a:p>
            <a:pPr lvl="1"/>
            <a:r>
              <a:rPr lang="en-US" dirty="0" smtClean="0"/>
              <a:t>Use language to solve them</a:t>
            </a:r>
          </a:p>
          <a:p>
            <a:r>
              <a:rPr lang="en-US" dirty="0" smtClean="0"/>
              <a:t>DSLs and </a:t>
            </a:r>
            <a:r>
              <a:rPr lang="en-US" b="1" dirty="0" smtClean="0">
                <a:solidFill>
                  <a:schemeClr val="accent3"/>
                </a:solidFill>
              </a:rPr>
              <a:t>functional languages</a:t>
            </a:r>
          </a:p>
          <a:p>
            <a:pPr lvl="1"/>
            <a:r>
              <a:rPr lang="en-US" dirty="0" smtClean="0"/>
              <a:t>Internal DSLs are just library</a:t>
            </a:r>
          </a:p>
          <a:p>
            <a:pPr lvl="1"/>
            <a:r>
              <a:rPr lang="en-US" dirty="0"/>
              <a:t>External </a:t>
            </a:r>
            <a:r>
              <a:rPr lang="en-US" dirty="0" smtClean="0"/>
              <a:t>DSLs are easier to build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for solving </a:t>
            </a:r>
            <a:r>
              <a:rPr lang="en-US" b="1" dirty="0" smtClean="0">
                <a:solidFill>
                  <a:schemeClr val="accent1"/>
                </a:solidFill>
              </a:rPr>
              <a:t>specific problems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Contrast with </a:t>
            </a:r>
            <a:r>
              <a:rPr lang="en-US" b="1" dirty="0" smtClean="0">
                <a:solidFill>
                  <a:schemeClr val="accent3"/>
                </a:solidFill>
              </a:rPr>
              <a:t>general purpose </a:t>
            </a:r>
            <a:r>
              <a:rPr lang="en-US" dirty="0" smtClean="0"/>
              <a:t>languages</a:t>
            </a:r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96952"/>
            <a:ext cx="5402560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cylinder </a:t>
            </a:r>
            <a:endParaRPr lang="en-US" sz="2400" dirty="0" smtClean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translate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Gold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$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cone</a:t>
            </a:r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24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sz="24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4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DarkRed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850719"/>
            <a:ext cx="3094050" cy="24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</a:t>
            </a:r>
            <a:r>
              <a:rPr lang="en-US" dirty="0" smtClean="0"/>
              <a:t> Building a castle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Domain Specific Language</a:t>
            </a:r>
          </a:p>
          <a:p>
            <a:pPr lvl="1"/>
            <a:r>
              <a:rPr lang="en-US" dirty="0" smtClean="0"/>
              <a:t>Defines a few</a:t>
            </a:r>
            <a:r>
              <a:rPr lang="en-US" b="1" dirty="0" smtClean="0">
                <a:solidFill>
                  <a:schemeClr val="accent3"/>
                </a:solidFill>
              </a:rPr>
              <a:t> simple primitives</a:t>
            </a:r>
          </a:p>
          <a:p>
            <a:pPr lvl="1"/>
            <a:r>
              <a:rPr lang="en-US" dirty="0" smtClean="0"/>
              <a:t>Extensible by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</a:p>
          <a:p>
            <a:r>
              <a:rPr lang="en-US" dirty="0" smtClean="0"/>
              <a:t>Single-purpose or general-purpose?</a:t>
            </a:r>
          </a:p>
          <a:p>
            <a:pPr lvl="1"/>
            <a:r>
              <a:rPr lang="en-US" dirty="0" smtClean="0"/>
              <a:t>Most code is </a:t>
            </a:r>
            <a:r>
              <a:rPr lang="en-US" b="1" dirty="0" smtClean="0">
                <a:solidFill>
                  <a:schemeClr val="accent3"/>
                </a:solidFill>
              </a:rPr>
              <a:t>single-purpose</a:t>
            </a:r>
          </a:p>
          <a:p>
            <a:pPr lvl="1"/>
            <a:r>
              <a:rPr lang="en-US" dirty="0" smtClean="0"/>
              <a:t>Can use </a:t>
            </a:r>
            <a:r>
              <a:rPr lang="en-US" b="1" dirty="0" smtClean="0">
                <a:solidFill>
                  <a:schemeClr val="accent3"/>
                </a:solidFill>
              </a:rPr>
              <a:t>general-purpose </a:t>
            </a:r>
            <a:r>
              <a:rPr lang="en-US" dirty="0" smtClean="0"/>
              <a:t>if needed</a:t>
            </a:r>
          </a:p>
          <a:p>
            <a:r>
              <a:rPr lang="en-US" dirty="0" smtClean="0"/>
              <a:t>See also </a:t>
            </a:r>
            <a:r>
              <a:rPr lang="en-US" b="1" dirty="0" smtClean="0">
                <a:solidFill>
                  <a:schemeClr val="accent1"/>
                </a:solidFill>
              </a:rPr>
              <a:t>FAKE: </a:t>
            </a:r>
            <a:r>
              <a:rPr lang="en-US" dirty="0" smtClean="0"/>
              <a:t>the F# Make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79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a</a:t>
            </a:r>
            <a:r>
              <a:rPr lang="en-US" b="1" dirty="0" smtClean="0">
                <a:solidFill>
                  <a:schemeClr val="accent1"/>
                </a:solidFill>
              </a:rPr>
              <a:t> DSL </a:t>
            </a:r>
            <a:r>
              <a:rPr lang="en-US" dirty="0" smtClean="0"/>
              <a:t>for:</a:t>
            </a:r>
            <a:br>
              <a:rPr lang="en-US" dirty="0" smtClean="0"/>
            </a:br>
            <a:r>
              <a:rPr lang="en-US" b="1" dirty="0">
                <a:solidFill>
                  <a:schemeClr val="accent3"/>
                </a:solidFill>
              </a:rPr>
              <a:t>O</a:t>
            </a:r>
            <a:r>
              <a:rPr lang="en-US" b="1" dirty="0" smtClean="0">
                <a:solidFill>
                  <a:schemeClr val="accent3"/>
                </a:solidFill>
              </a:rPr>
              <a:t>ption Pricing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Demo:</a:t>
            </a:r>
            <a:r>
              <a:rPr lang="en-US" dirty="0" smtClean="0"/>
              <a:t> Modeling Euro options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  <a:r>
              <a:rPr lang="en-US" dirty="0" smtClean="0"/>
              <a:t>?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</a:t>
            </a:r>
            <a:r>
              <a:rPr lang="en-US" dirty="0" smtClean="0"/>
              <a:t> values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How do we </a:t>
            </a:r>
            <a:r>
              <a:rPr lang="en-US" b="1" dirty="0" smtClean="0">
                <a:solidFill>
                  <a:schemeClr val="accent1"/>
                </a:solidFill>
              </a:rPr>
              <a:t>use the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Drawing a pay-off diagram</a:t>
            </a:r>
          </a:p>
          <a:p>
            <a:pPr lvl="1"/>
            <a:r>
              <a:rPr lang="en-US" dirty="0" smtClean="0"/>
              <a:t>Calculating option price</a:t>
            </a:r>
          </a:p>
          <a:p>
            <a:pPr lvl="1"/>
            <a:r>
              <a:rPr lang="en-US" dirty="0" smtClean="0"/>
              <a:t>Checking for execution</a:t>
            </a:r>
          </a:p>
        </p:txBody>
      </p:sp>
    </p:spTree>
    <p:extLst>
      <p:ext uri="{BB962C8B-B14F-4D97-AF65-F5344CB8AC3E}">
        <p14:creationId xmlns:p14="http://schemas.microsoft.com/office/powerpoint/2010/main" val="7024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options</a:t>
            </a:r>
            <a:endParaRPr lang="cs-CZ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7" y="1600200"/>
            <a:ext cx="864540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889</Words>
  <Application>Microsoft Office PowerPoint</Application>
  <PresentationFormat>On-screen Show (4:3)</PresentationFormat>
  <Paragraphs>227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Creating Domain Specific  Languages in F#</vt:lpstr>
      <vt:lpstr> </vt:lpstr>
      <vt:lpstr> </vt:lpstr>
      <vt:lpstr>Domain-specific languages</vt:lpstr>
      <vt:lpstr>Domain-specific languages</vt:lpstr>
      <vt:lpstr>Demo: Building a castle</vt:lpstr>
      <vt:lpstr>Building a DSL for: Option Pricing</vt:lpstr>
      <vt:lpstr>Demo: Modeling Euro options</vt:lpstr>
      <vt:lpstr>Composed options</vt:lpstr>
      <vt:lpstr>Building the model</vt:lpstr>
      <vt:lpstr>Demo: Building &amp; using the DSL</vt:lpstr>
      <vt:lpstr>Domain-specific languages</vt:lpstr>
      <vt:lpstr>Internal DSL: Building Blocks</vt:lpstr>
      <vt:lpstr>Building a DSL for:  Detecting Price Patterns</vt:lpstr>
      <vt:lpstr>Declining pattern</vt:lpstr>
      <vt:lpstr>Rounding top pattern</vt:lpstr>
      <vt:lpstr>Multiple bottom pattern</vt:lpstr>
      <vt:lpstr>Doman-specific language approach</vt:lpstr>
      <vt:lpstr>Demo: Detecting price patterns</vt:lpstr>
      <vt:lpstr>How does it work?</vt:lpstr>
      <vt:lpstr>Demo: Detecting more patterns</vt:lpstr>
      <vt:lpstr>Advanced Techniques for Embedded DSLs </vt:lpstr>
      <vt:lpstr>Advanced Embedded DSLs</vt:lpstr>
      <vt:lpstr>Repeating patterns in DSLs</vt:lpstr>
      <vt:lpstr>F#  computation expressions</vt:lpstr>
      <vt:lpstr>F# query expressions</vt:lpstr>
      <vt:lpstr>F# active patterns</vt:lpstr>
      <vt:lpstr>Summary</vt:lpstr>
      <vt:lpstr>How To: Building your own DSL</vt:lpstr>
      <vt:lpstr>For more information…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169</cp:revision>
  <dcterms:created xsi:type="dcterms:W3CDTF">2012-02-29T16:21:29Z</dcterms:created>
  <dcterms:modified xsi:type="dcterms:W3CDTF">2013-02-25T08:11:35Z</dcterms:modified>
</cp:coreProperties>
</file>