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17"/>
  </p:notesMasterIdLst>
  <p:sldIdLst>
    <p:sldId id="256" r:id="rId2"/>
    <p:sldId id="290" r:id="rId3"/>
    <p:sldId id="287" r:id="rId4"/>
    <p:sldId id="293" r:id="rId5"/>
    <p:sldId id="288" r:id="rId6"/>
    <p:sldId id="292" r:id="rId7"/>
    <p:sldId id="296" r:id="rId8"/>
    <p:sldId id="299" r:id="rId9"/>
    <p:sldId id="301" r:id="rId10"/>
    <p:sldId id="302" r:id="rId11"/>
    <p:sldId id="298" r:id="rId12"/>
    <p:sldId id="306" r:id="rId13"/>
    <p:sldId id="303" r:id="rId14"/>
    <p:sldId id="304" r:id="rId15"/>
    <p:sldId id="30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77" autoAdjust="0"/>
  </p:normalViewPr>
  <p:slideViewPr>
    <p:cSldViewPr snapToGrid="0" snapToObjects="1">
      <p:cViewPr varScale="1">
        <p:scale>
          <a:sx n="75" d="100"/>
          <a:sy n="75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2B60CE-6BD1-44E4-8F00-1C817E89713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E4BD35-90AA-4A2E-A879-65FBDD28A1C9}">
      <dgm:prSet phldrT="[Text]"/>
      <dgm:spPr>
        <a:solidFill>
          <a:schemeClr val="accent1">
            <a:lumMod val="75000"/>
          </a:schemeClr>
        </a:solidFill>
        <a:ln w="50800">
          <a:solidFill>
            <a:schemeClr val="bg1"/>
          </a:solidFill>
        </a:ln>
      </dgm:spPr>
      <dgm:t>
        <a:bodyPr/>
        <a:lstStyle/>
        <a:p>
          <a:r>
            <a:rPr lang="en-US" b="0" dirty="0" smtClean="0"/>
            <a:t>Event based</a:t>
          </a:r>
          <a:endParaRPr lang="cs-CZ" b="0" dirty="0"/>
        </a:p>
      </dgm:t>
    </dgm:pt>
    <dgm:pt modelId="{5C423689-189A-40E4-92D2-D5295101C6C5}" type="parTrans" cxnId="{FFFA80E2-BD4A-49D8-A0F5-9AE35F38972A}">
      <dgm:prSet/>
      <dgm:spPr/>
      <dgm:t>
        <a:bodyPr/>
        <a:lstStyle/>
        <a:p>
          <a:endParaRPr lang="cs-CZ"/>
        </a:p>
      </dgm:t>
    </dgm:pt>
    <dgm:pt modelId="{31235AE3-84D6-4431-8683-AC313326260E}" type="sibTrans" cxnId="{FFFA80E2-BD4A-49D8-A0F5-9AE35F38972A}">
      <dgm:prSet/>
      <dgm:spPr/>
      <dgm:t>
        <a:bodyPr/>
        <a:lstStyle/>
        <a:p>
          <a:endParaRPr lang="cs-CZ"/>
        </a:p>
      </dgm:t>
    </dgm:pt>
    <dgm:pt modelId="{7107DAEB-6FA3-4145-8262-5634AABDB4A0}">
      <dgm:prSet phldrT="[Text]"/>
      <dgm:spPr>
        <a:solidFill>
          <a:schemeClr val="accent1">
            <a:lumMod val="75000"/>
            <a:alpha val="67000"/>
          </a:schemeClr>
        </a:solidFill>
        <a:ln w="50800"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Asynchronous workflows</a:t>
          </a:r>
          <a:endParaRPr lang="cs-CZ" dirty="0"/>
        </a:p>
      </dgm:t>
    </dgm:pt>
    <dgm:pt modelId="{EA6A16D9-8EB4-4980-A174-4561000F6B5C}" type="parTrans" cxnId="{6BDD0723-C847-4A53-828F-41AD88D3A137}">
      <dgm:prSet/>
      <dgm:spPr/>
      <dgm:t>
        <a:bodyPr/>
        <a:lstStyle/>
        <a:p>
          <a:endParaRPr lang="cs-CZ"/>
        </a:p>
      </dgm:t>
    </dgm:pt>
    <dgm:pt modelId="{34FD3C9E-5985-4625-B7CA-9B5F79A16D03}" type="sibTrans" cxnId="{6BDD0723-C847-4A53-828F-41AD88D3A137}">
      <dgm:prSet/>
      <dgm:spPr/>
      <dgm:t>
        <a:bodyPr/>
        <a:lstStyle/>
        <a:p>
          <a:endParaRPr lang="cs-CZ"/>
        </a:p>
      </dgm:t>
    </dgm:pt>
    <dgm:pt modelId="{7EF2AACC-695B-4AE6-AF7F-3A988D543256}">
      <dgm:prSet phldrT="[Text]"/>
      <dgm:spPr>
        <a:solidFill>
          <a:schemeClr val="accent1">
            <a:lumMod val="75000"/>
            <a:alpha val="67000"/>
          </a:schemeClr>
        </a:solidFill>
        <a:ln w="50800"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Agent based</a:t>
          </a:r>
          <a:endParaRPr lang="cs-CZ" dirty="0"/>
        </a:p>
      </dgm:t>
    </dgm:pt>
    <dgm:pt modelId="{6DECF6E9-CEF2-4EE7-9BE8-1BDA2FC882FA}" type="parTrans" cxnId="{080A6C5A-5F9A-41FD-863E-6E3009793B1A}">
      <dgm:prSet/>
      <dgm:spPr/>
      <dgm:t>
        <a:bodyPr/>
        <a:lstStyle/>
        <a:p>
          <a:endParaRPr lang="cs-CZ"/>
        </a:p>
      </dgm:t>
    </dgm:pt>
    <dgm:pt modelId="{88E5C7DB-0A0B-4DD1-9DC2-FEEC195A5EFD}" type="sibTrans" cxnId="{080A6C5A-5F9A-41FD-863E-6E3009793B1A}">
      <dgm:prSet/>
      <dgm:spPr/>
      <dgm:t>
        <a:bodyPr/>
        <a:lstStyle/>
        <a:p>
          <a:endParaRPr lang="cs-CZ"/>
        </a:p>
      </dgm:t>
    </dgm:pt>
    <dgm:pt modelId="{A178B05F-5E3C-492E-B66A-6B51DC6AE1F8}" type="pres">
      <dgm:prSet presAssocID="{282B60CE-6BD1-44E4-8F00-1C817E897139}" presName="CompostProcess" presStyleCnt="0">
        <dgm:presLayoutVars>
          <dgm:dir/>
          <dgm:resizeHandles val="exact"/>
        </dgm:presLayoutVars>
      </dgm:prSet>
      <dgm:spPr/>
    </dgm:pt>
    <dgm:pt modelId="{674248D7-22F4-42A4-85D9-DF439431AD77}" type="pres">
      <dgm:prSet presAssocID="{282B60CE-6BD1-44E4-8F00-1C817E897139}" presName="arrow" presStyleLbl="bgShp" presStyleIdx="0" presStyleCnt="1"/>
      <dgm:spPr/>
    </dgm:pt>
    <dgm:pt modelId="{F39248ED-778C-4807-91B2-CFD3AF62C0D1}" type="pres">
      <dgm:prSet presAssocID="{282B60CE-6BD1-44E4-8F00-1C817E897139}" presName="linearProcess" presStyleCnt="0"/>
      <dgm:spPr/>
    </dgm:pt>
    <dgm:pt modelId="{8E8AC173-C9FA-4ED9-AF29-25DD21EB30DD}" type="pres">
      <dgm:prSet presAssocID="{99E4BD35-90AA-4A2E-A879-65FBDD28A1C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C093F290-F27A-4342-B3A7-7A773CB7370C}" type="pres">
      <dgm:prSet presAssocID="{31235AE3-84D6-4431-8683-AC313326260E}" presName="sibTrans" presStyleCnt="0"/>
      <dgm:spPr/>
    </dgm:pt>
    <dgm:pt modelId="{BB029C35-9637-457A-A315-7E45850D6AB4}" type="pres">
      <dgm:prSet presAssocID="{7107DAEB-6FA3-4145-8262-5634AABDB4A0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F46796E8-3E97-450B-83D0-9D1AD163A8F2}" type="pres">
      <dgm:prSet presAssocID="{34FD3C9E-5985-4625-B7CA-9B5F79A16D03}" presName="sibTrans" presStyleCnt="0"/>
      <dgm:spPr/>
    </dgm:pt>
    <dgm:pt modelId="{9B31DE6F-E519-4D2B-802A-8014FF7249D8}" type="pres">
      <dgm:prSet presAssocID="{7EF2AACC-695B-4AE6-AF7F-3A988D543256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CA7DD035-0DCB-4B89-85FB-572C2A893780}" type="presOf" srcId="{99E4BD35-90AA-4A2E-A879-65FBDD28A1C9}" destId="{8E8AC173-C9FA-4ED9-AF29-25DD21EB30DD}" srcOrd="0" destOrd="0" presId="urn:microsoft.com/office/officeart/2005/8/layout/hProcess9"/>
    <dgm:cxn modelId="{33E034A6-0C3A-482B-A45B-C55F6A891E2F}" type="presOf" srcId="{7107DAEB-6FA3-4145-8262-5634AABDB4A0}" destId="{BB029C35-9637-457A-A315-7E45850D6AB4}" srcOrd="0" destOrd="0" presId="urn:microsoft.com/office/officeart/2005/8/layout/hProcess9"/>
    <dgm:cxn modelId="{CA45AB6E-4C29-426A-943D-CE8B4F91897C}" type="presOf" srcId="{282B60CE-6BD1-44E4-8F00-1C817E897139}" destId="{A178B05F-5E3C-492E-B66A-6B51DC6AE1F8}" srcOrd="0" destOrd="0" presId="urn:microsoft.com/office/officeart/2005/8/layout/hProcess9"/>
    <dgm:cxn modelId="{FFFA80E2-BD4A-49D8-A0F5-9AE35F38972A}" srcId="{282B60CE-6BD1-44E4-8F00-1C817E897139}" destId="{99E4BD35-90AA-4A2E-A879-65FBDD28A1C9}" srcOrd="0" destOrd="0" parTransId="{5C423689-189A-40E4-92D2-D5295101C6C5}" sibTransId="{31235AE3-84D6-4431-8683-AC313326260E}"/>
    <dgm:cxn modelId="{6BDD0723-C847-4A53-828F-41AD88D3A137}" srcId="{282B60CE-6BD1-44E4-8F00-1C817E897139}" destId="{7107DAEB-6FA3-4145-8262-5634AABDB4A0}" srcOrd="1" destOrd="0" parTransId="{EA6A16D9-8EB4-4980-A174-4561000F6B5C}" sibTransId="{34FD3C9E-5985-4625-B7CA-9B5F79A16D03}"/>
    <dgm:cxn modelId="{0158CA18-4F9C-4E79-8843-92B730DA2B63}" type="presOf" srcId="{7EF2AACC-695B-4AE6-AF7F-3A988D543256}" destId="{9B31DE6F-E519-4D2B-802A-8014FF7249D8}" srcOrd="0" destOrd="0" presId="urn:microsoft.com/office/officeart/2005/8/layout/hProcess9"/>
    <dgm:cxn modelId="{080A6C5A-5F9A-41FD-863E-6E3009793B1A}" srcId="{282B60CE-6BD1-44E4-8F00-1C817E897139}" destId="{7EF2AACC-695B-4AE6-AF7F-3A988D543256}" srcOrd="2" destOrd="0" parTransId="{6DECF6E9-CEF2-4EE7-9BE8-1BDA2FC882FA}" sibTransId="{88E5C7DB-0A0B-4DD1-9DC2-FEEC195A5EFD}"/>
    <dgm:cxn modelId="{911D797B-7F9A-4816-922D-09C33B038846}" type="presParOf" srcId="{A178B05F-5E3C-492E-B66A-6B51DC6AE1F8}" destId="{674248D7-22F4-42A4-85D9-DF439431AD77}" srcOrd="0" destOrd="0" presId="urn:microsoft.com/office/officeart/2005/8/layout/hProcess9"/>
    <dgm:cxn modelId="{97D88B32-0B74-4A79-BA72-F7A4B16494B7}" type="presParOf" srcId="{A178B05F-5E3C-492E-B66A-6B51DC6AE1F8}" destId="{F39248ED-778C-4807-91B2-CFD3AF62C0D1}" srcOrd="1" destOrd="0" presId="urn:microsoft.com/office/officeart/2005/8/layout/hProcess9"/>
    <dgm:cxn modelId="{BAC32625-3E62-472F-9D8B-64575158FEC2}" type="presParOf" srcId="{F39248ED-778C-4807-91B2-CFD3AF62C0D1}" destId="{8E8AC173-C9FA-4ED9-AF29-25DD21EB30DD}" srcOrd="0" destOrd="0" presId="urn:microsoft.com/office/officeart/2005/8/layout/hProcess9"/>
    <dgm:cxn modelId="{43EDFD0E-A41C-4696-BE2D-BCEA35CD4EAC}" type="presParOf" srcId="{F39248ED-778C-4807-91B2-CFD3AF62C0D1}" destId="{C093F290-F27A-4342-B3A7-7A773CB7370C}" srcOrd="1" destOrd="0" presId="urn:microsoft.com/office/officeart/2005/8/layout/hProcess9"/>
    <dgm:cxn modelId="{56B74006-65A3-4BE2-80D8-3D0FCCE7518E}" type="presParOf" srcId="{F39248ED-778C-4807-91B2-CFD3AF62C0D1}" destId="{BB029C35-9637-457A-A315-7E45850D6AB4}" srcOrd="2" destOrd="0" presId="urn:microsoft.com/office/officeart/2005/8/layout/hProcess9"/>
    <dgm:cxn modelId="{777C424A-9345-446B-A362-A5B39629188C}" type="presParOf" srcId="{F39248ED-778C-4807-91B2-CFD3AF62C0D1}" destId="{F46796E8-3E97-450B-83D0-9D1AD163A8F2}" srcOrd="3" destOrd="0" presId="urn:microsoft.com/office/officeart/2005/8/layout/hProcess9"/>
    <dgm:cxn modelId="{D12F27CB-1442-4A61-8BA9-281D3EEC17C3}" type="presParOf" srcId="{F39248ED-778C-4807-91B2-CFD3AF62C0D1}" destId="{9B31DE6F-E519-4D2B-802A-8014FF7249D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2B60CE-6BD1-44E4-8F00-1C817E89713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E4BD35-90AA-4A2E-A879-65FBDD28A1C9}">
      <dgm:prSet phldrT="[Text]"/>
      <dgm:spPr>
        <a:solidFill>
          <a:schemeClr val="accent1">
            <a:lumMod val="75000"/>
            <a:alpha val="70000"/>
          </a:schemeClr>
        </a:solidFill>
        <a:ln w="50800">
          <a:solidFill>
            <a:schemeClr val="bg1"/>
          </a:solidFill>
        </a:ln>
      </dgm:spPr>
      <dgm:t>
        <a:bodyPr/>
        <a:lstStyle/>
        <a:p>
          <a:r>
            <a:rPr lang="en-US" b="0" dirty="0" smtClean="0"/>
            <a:t>Event based</a:t>
          </a:r>
          <a:endParaRPr lang="cs-CZ" b="0" dirty="0"/>
        </a:p>
      </dgm:t>
    </dgm:pt>
    <dgm:pt modelId="{5C423689-189A-40E4-92D2-D5295101C6C5}" type="parTrans" cxnId="{FFFA80E2-BD4A-49D8-A0F5-9AE35F38972A}">
      <dgm:prSet/>
      <dgm:spPr/>
      <dgm:t>
        <a:bodyPr/>
        <a:lstStyle/>
        <a:p>
          <a:endParaRPr lang="cs-CZ"/>
        </a:p>
      </dgm:t>
    </dgm:pt>
    <dgm:pt modelId="{31235AE3-84D6-4431-8683-AC313326260E}" type="sibTrans" cxnId="{FFFA80E2-BD4A-49D8-A0F5-9AE35F38972A}">
      <dgm:prSet/>
      <dgm:spPr/>
      <dgm:t>
        <a:bodyPr/>
        <a:lstStyle/>
        <a:p>
          <a:endParaRPr lang="cs-CZ"/>
        </a:p>
      </dgm:t>
    </dgm:pt>
    <dgm:pt modelId="{7107DAEB-6FA3-4145-8262-5634AABDB4A0}">
      <dgm:prSet phldrT="[Text]"/>
      <dgm:spPr>
        <a:solidFill>
          <a:schemeClr val="accent1">
            <a:lumMod val="75000"/>
          </a:schemeClr>
        </a:solidFill>
        <a:ln w="50800"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Asynchronous workflows</a:t>
          </a:r>
          <a:endParaRPr lang="cs-CZ" dirty="0"/>
        </a:p>
      </dgm:t>
    </dgm:pt>
    <dgm:pt modelId="{EA6A16D9-8EB4-4980-A174-4561000F6B5C}" type="parTrans" cxnId="{6BDD0723-C847-4A53-828F-41AD88D3A137}">
      <dgm:prSet/>
      <dgm:spPr/>
      <dgm:t>
        <a:bodyPr/>
        <a:lstStyle/>
        <a:p>
          <a:endParaRPr lang="cs-CZ"/>
        </a:p>
      </dgm:t>
    </dgm:pt>
    <dgm:pt modelId="{34FD3C9E-5985-4625-B7CA-9B5F79A16D03}" type="sibTrans" cxnId="{6BDD0723-C847-4A53-828F-41AD88D3A137}">
      <dgm:prSet/>
      <dgm:spPr/>
      <dgm:t>
        <a:bodyPr/>
        <a:lstStyle/>
        <a:p>
          <a:endParaRPr lang="cs-CZ"/>
        </a:p>
      </dgm:t>
    </dgm:pt>
    <dgm:pt modelId="{7EF2AACC-695B-4AE6-AF7F-3A988D543256}">
      <dgm:prSet phldrT="[Text]"/>
      <dgm:spPr>
        <a:solidFill>
          <a:schemeClr val="accent1">
            <a:lumMod val="75000"/>
            <a:alpha val="67000"/>
          </a:schemeClr>
        </a:solidFill>
        <a:ln w="50800"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Agent based</a:t>
          </a:r>
          <a:endParaRPr lang="cs-CZ" dirty="0"/>
        </a:p>
      </dgm:t>
    </dgm:pt>
    <dgm:pt modelId="{6DECF6E9-CEF2-4EE7-9BE8-1BDA2FC882FA}" type="parTrans" cxnId="{080A6C5A-5F9A-41FD-863E-6E3009793B1A}">
      <dgm:prSet/>
      <dgm:spPr/>
      <dgm:t>
        <a:bodyPr/>
        <a:lstStyle/>
        <a:p>
          <a:endParaRPr lang="cs-CZ"/>
        </a:p>
      </dgm:t>
    </dgm:pt>
    <dgm:pt modelId="{88E5C7DB-0A0B-4DD1-9DC2-FEEC195A5EFD}" type="sibTrans" cxnId="{080A6C5A-5F9A-41FD-863E-6E3009793B1A}">
      <dgm:prSet/>
      <dgm:spPr/>
      <dgm:t>
        <a:bodyPr/>
        <a:lstStyle/>
        <a:p>
          <a:endParaRPr lang="cs-CZ"/>
        </a:p>
      </dgm:t>
    </dgm:pt>
    <dgm:pt modelId="{A178B05F-5E3C-492E-B66A-6B51DC6AE1F8}" type="pres">
      <dgm:prSet presAssocID="{282B60CE-6BD1-44E4-8F00-1C817E897139}" presName="CompostProcess" presStyleCnt="0">
        <dgm:presLayoutVars>
          <dgm:dir/>
          <dgm:resizeHandles val="exact"/>
        </dgm:presLayoutVars>
      </dgm:prSet>
      <dgm:spPr/>
    </dgm:pt>
    <dgm:pt modelId="{674248D7-22F4-42A4-85D9-DF439431AD77}" type="pres">
      <dgm:prSet presAssocID="{282B60CE-6BD1-44E4-8F00-1C817E897139}" presName="arrow" presStyleLbl="bgShp" presStyleIdx="0" presStyleCnt="1"/>
      <dgm:spPr/>
    </dgm:pt>
    <dgm:pt modelId="{F39248ED-778C-4807-91B2-CFD3AF62C0D1}" type="pres">
      <dgm:prSet presAssocID="{282B60CE-6BD1-44E4-8F00-1C817E897139}" presName="linearProcess" presStyleCnt="0"/>
      <dgm:spPr/>
    </dgm:pt>
    <dgm:pt modelId="{8E8AC173-C9FA-4ED9-AF29-25DD21EB30DD}" type="pres">
      <dgm:prSet presAssocID="{99E4BD35-90AA-4A2E-A879-65FBDD28A1C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C093F290-F27A-4342-B3A7-7A773CB7370C}" type="pres">
      <dgm:prSet presAssocID="{31235AE3-84D6-4431-8683-AC313326260E}" presName="sibTrans" presStyleCnt="0"/>
      <dgm:spPr/>
    </dgm:pt>
    <dgm:pt modelId="{BB029C35-9637-457A-A315-7E45850D6AB4}" type="pres">
      <dgm:prSet presAssocID="{7107DAEB-6FA3-4145-8262-5634AABDB4A0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F46796E8-3E97-450B-83D0-9D1AD163A8F2}" type="pres">
      <dgm:prSet presAssocID="{34FD3C9E-5985-4625-B7CA-9B5F79A16D03}" presName="sibTrans" presStyleCnt="0"/>
      <dgm:spPr/>
    </dgm:pt>
    <dgm:pt modelId="{9B31DE6F-E519-4D2B-802A-8014FF7249D8}" type="pres">
      <dgm:prSet presAssocID="{7EF2AACC-695B-4AE6-AF7F-3A988D543256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FFFA80E2-BD4A-49D8-A0F5-9AE35F38972A}" srcId="{282B60CE-6BD1-44E4-8F00-1C817E897139}" destId="{99E4BD35-90AA-4A2E-A879-65FBDD28A1C9}" srcOrd="0" destOrd="0" parTransId="{5C423689-189A-40E4-92D2-D5295101C6C5}" sibTransId="{31235AE3-84D6-4431-8683-AC313326260E}"/>
    <dgm:cxn modelId="{E28E8E7F-A264-40D2-B7EB-A9DC74E91EF1}" type="presOf" srcId="{99E4BD35-90AA-4A2E-A879-65FBDD28A1C9}" destId="{8E8AC173-C9FA-4ED9-AF29-25DD21EB30DD}" srcOrd="0" destOrd="0" presId="urn:microsoft.com/office/officeart/2005/8/layout/hProcess9"/>
    <dgm:cxn modelId="{6BDD0723-C847-4A53-828F-41AD88D3A137}" srcId="{282B60CE-6BD1-44E4-8F00-1C817E897139}" destId="{7107DAEB-6FA3-4145-8262-5634AABDB4A0}" srcOrd="1" destOrd="0" parTransId="{EA6A16D9-8EB4-4980-A174-4561000F6B5C}" sibTransId="{34FD3C9E-5985-4625-B7CA-9B5F79A16D03}"/>
    <dgm:cxn modelId="{108AFDEC-2133-455D-BDE7-B9DE5FE02AA4}" type="presOf" srcId="{282B60CE-6BD1-44E4-8F00-1C817E897139}" destId="{A178B05F-5E3C-492E-B66A-6B51DC6AE1F8}" srcOrd="0" destOrd="0" presId="urn:microsoft.com/office/officeart/2005/8/layout/hProcess9"/>
    <dgm:cxn modelId="{32126C96-3CAF-4AF6-9B87-B01023DDE7F3}" type="presOf" srcId="{7EF2AACC-695B-4AE6-AF7F-3A988D543256}" destId="{9B31DE6F-E519-4D2B-802A-8014FF7249D8}" srcOrd="0" destOrd="0" presId="urn:microsoft.com/office/officeart/2005/8/layout/hProcess9"/>
    <dgm:cxn modelId="{080A6C5A-5F9A-41FD-863E-6E3009793B1A}" srcId="{282B60CE-6BD1-44E4-8F00-1C817E897139}" destId="{7EF2AACC-695B-4AE6-AF7F-3A988D543256}" srcOrd="2" destOrd="0" parTransId="{6DECF6E9-CEF2-4EE7-9BE8-1BDA2FC882FA}" sibTransId="{88E5C7DB-0A0B-4DD1-9DC2-FEEC195A5EFD}"/>
    <dgm:cxn modelId="{44E0871F-87CE-4C77-A14A-9DAD8B249235}" type="presOf" srcId="{7107DAEB-6FA3-4145-8262-5634AABDB4A0}" destId="{BB029C35-9637-457A-A315-7E45850D6AB4}" srcOrd="0" destOrd="0" presId="urn:microsoft.com/office/officeart/2005/8/layout/hProcess9"/>
    <dgm:cxn modelId="{DCD2AC22-2B45-44CE-89AF-EF6F840DCDB3}" type="presParOf" srcId="{A178B05F-5E3C-492E-B66A-6B51DC6AE1F8}" destId="{674248D7-22F4-42A4-85D9-DF439431AD77}" srcOrd="0" destOrd="0" presId="urn:microsoft.com/office/officeart/2005/8/layout/hProcess9"/>
    <dgm:cxn modelId="{DADD464B-5A9E-44DC-B3F9-C33CA40C2700}" type="presParOf" srcId="{A178B05F-5E3C-492E-B66A-6B51DC6AE1F8}" destId="{F39248ED-778C-4807-91B2-CFD3AF62C0D1}" srcOrd="1" destOrd="0" presId="urn:microsoft.com/office/officeart/2005/8/layout/hProcess9"/>
    <dgm:cxn modelId="{173B2315-8A56-4FED-9B04-23702B1E1E11}" type="presParOf" srcId="{F39248ED-778C-4807-91B2-CFD3AF62C0D1}" destId="{8E8AC173-C9FA-4ED9-AF29-25DD21EB30DD}" srcOrd="0" destOrd="0" presId="urn:microsoft.com/office/officeart/2005/8/layout/hProcess9"/>
    <dgm:cxn modelId="{D91F91FA-B8B2-41E6-B606-0FDDD4F1604E}" type="presParOf" srcId="{F39248ED-778C-4807-91B2-CFD3AF62C0D1}" destId="{C093F290-F27A-4342-B3A7-7A773CB7370C}" srcOrd="1" destOrd="0" presId="urn:microsoft.com/office/officeart/2005/8/layout/hProcess9"/>
    <dgm:cxn modelId="{90895C1B-2C03-4EBB-84F0-8BE1E155E117}" type="presParOf" srcId="{F39248ED-778C-4807-91B2-CFD3AF62C0D1}" destId="{BB029C35-9637-457A-A315-7E45850D6AB4}" srcOrd="2" destOrd="0" presId="urn:microsoft.com/office/officeart/2005/8/layout/hProcess9"/>
    <dgm:cxn modelId="{6A31826E-B405-45E1-B675-1418C7A5B96C}" type="presParOf" srcId="{F39248ED-778C-4807-91B2-CFD3AF62C0D1}" destId="{F46796E8-3E97-450B-83D0-9D1AD163A8F2}" srcOrd="3" destOrd="0" presId="urn:microsoft.com/office/officeart/2005/8/layout/hProcess9"/>
    <dgm:cxn modelId="{CEBA6109-287F-444C-A377-E1FEAC7C5156}" type="presParOf" srcId="{F39248ED-778C-4807-91B2-CFD3AF62C0D1}" destId="{9B31DE6F-E519-4D2B-802A-8014FF7249D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2B60CE-6BD1-44E4-8F00-1C817E89713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E4BD35-90AA-4A2E-A879-65FBDD28A1C9}">
      <dgm:prSet phldrT="[Text]"/>
      <dgm:spPr>
        <a:solidFill>
          <a:schemeClr val="accent1">
            <a:lumMod val="75000"/>
            <a:alpha val="70000"/>
          </a:schemeClr>
        </a:solidFill>
        <a:ln w="50800">
          <a:solidFill>
            <a:schemeClr val="bg1"/>
          </a:solidFill>
        </a:ln>
      </dgm:spPr>
      <dgm:t>
        <a:bodyPr/>
        <a:lstStyle/>
        <a:p>
          <a:r>
            <a:rPr lang="en-US" b="0" dirty="0" smtClean="0"/>
            <a:t>Event based</a:t>
          </a:r>
          <a:endParaRPr lang="cs-CZ" b="0" dirty="0"/>
        </a:p>
      </dgm:t>
    </dgm:pt>
    <dgm:pt modelId="{5C423689-189A-40E4-92D2-D5295101C6C5}" type="parTrans" cxnId="{FFFA80E2-BD4A-49D8-A0F5-9AE35F38972A}">
      <dgm:prSet/>
      <dgm:spPr/>
      <dgm:t>
        <a:bodyPr/>
        <a:lstStyle/>
        <a:p>
          <a:endParaRPr lang="cs-CZ"/>
        </a:p>
      </dgm:t>
    </dgm:pt>
    <dgm:pt modelId="{31235AE3-84D6-4431-8683-AC313326260E}" type="sibTrans" cxnId="{FFFA80E2-BD4A-49D8-A0F5-9AE35F38972A}">
      <dgm:prSet/>
      <dgm:spPr/>
      <dgm:t>
        <a:bodyPr/>
        <a:lstStyle/>
        <a:p>
          <a:endParaRPr lang="cs-CZ"/>
        </a:p>
      </dgm:t>
    </dgm:pt>
    <dgm:pt modelId="{7107DAEB-6FA3-4145-8262-5634AABDB4A0}">
      <dgm:prSet phldrT="[Text]"/>
      <dgm:spPr>
        <a:solidFill>
          <a:schemeClr val="accent1">
            <a:lumMod val="75000"/>
            <a:alpha val="67000"/>
          </a:schemeClr>
        </a:solidFill>
        <a:ln w="50800"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Asynchronous workflows</a:t>
          </a:r>
          <a:endParaRPr lang="cs-CZ" dirty="0"/>
        </a:p>
      </dgm:t>
    </dgm:pt>
    <dgm:pt modelId="{EA6A16D9-8EB4-4980-A174-4561000F6B5C}" type="parTrans" cxnId="{6BDD0723-C847-4A53-828F-41AD88D3A137}">
      <dgm:prSet/>
      <dgm:spPr/>
      <dgm:t>
        <a:bodyPr/>
        <a:lstStyle/>
        <a:p>
          <a:endParaRPr lang="cs-CZ"/>
        </a:p>
      </dgm:t>
    </dgm:pt>
    <dgm:pt modelId="{34FD3C9E-5985-4625-B7CA-9B5F79A16D03}" type="sibTrans" cxnId="{6BDD0723-C847-4A53-828F-41AD88D3A137}">
      <dgm:prSet/>
      <dgm:spPr/>
      <dgm:t>
        <a:bodyPr/>
        <a:lstStyle/>
        <a:p>
          <a:endParaRPr lang="cs-CZ"/>
        </a:p>
      </dgm:t>
    </dgm:pt>
    <dgm:pt modelId="{7EF2AACC-695B-4AE6-AF7F-3A988D543256}">
      <dgm:prSet phldrT="[Text]"/>
      <dgm:spPr>
        <a:solidFill>
          <a:schemeClr val="accent1">
            <a:lumMod val="75000"/>
          </a:schemeClr>
        </a:solidFill>
        <a:ln w="50800"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Agent based</a:t>
          </a:r>
          <a:endParaRPr lang="cs-CZ" dirty="0"/>
        </a:p>
      </dgm:t>
    </dgm:pt>
    <dgm:pt modelId="{6DECF6E9-CEF2-4EE7-9BE8-1BDA2FC882FA}" type="parTrans" cxnId="{080A6C5A-5F9A-41FD-863E-6E3009793B1A}">
      <dgm:prSet/>
      <dgm:spPr/>
      <dgm:t>
        <a:bodyPr/>
        <a:lstStyle/>
        <a:p>
          <a:endParaRPr lang="cs-CZ"/>
        </a:p>
      </dgm:t>
    </dgm:pt>
    <dgm:pt modelId="{88E5C7DB-0A0B-4DD1-9DC2-FEEC195A5EFD}" type="sibTrans" cxnId="{080A6C5A-5F9A-41FD-863E-6E3009793B1A}">
      <dgm:prSet/>
      <dgm:spPr/>
      <dgm:t>
        <a:bodyPr/>
        <a:lstStyle/>
        <a:p>
          <a:endParaRPr lang="cs-CZ"/>
        </a:p>
      </dgm:t>
    </dgm:pt>
    <dgm:pt modelId="{A178B05F-5E3C-492E-B66A-6B51DC6AE1F8}" type="pres">
      <dgm:prSet presAssocID="{282B60CE-6BD1-44E4-8F00-1C817E897139}" presName="CompostProcess" presStyleCnt="0">
        <dgm:presLayoutVars>
          <dgm:dir/>
          <dgm:resizeHandles val="exact"/>
        </dgm:presLayoutVars>
      </dgm:prSet>
      <dgm:spPr/>
    </dgm:pt>
    <dgm:pt modelId="{674248D7-22F4-42A4-85D9-DF439431AD77}" type="pres">
      <dgm:prSet presAssocID="{282B60CE-6BD1-44E4-8F00-1C817E897139}" presName="arrow" presStyleLbl="bgShp" presStyleIdx="0" presStyleCnt="1"/>
      <dgm:spPr/>
    </dgm:pt>
    <dgm:pt modelId="{F39248ED-778C-4807-91B2-CFD3AF62C0D1}" type="pres">
      <dgm:prSet presAssocID="{282B60CE-6BD1-44E4-8F00-1C817E897139}" presName="linearProcess" presStyleCnt="0"/>
      <dgm:spPr/>
    </dgm:pt>
    <dgm:pt modelId="{8E8AC173-C9FA-4ED9-AF29-25DD21EB30DD}" type="pres">
      <dgm:prSet presAssocID="{99E4BD35-90AA-4A2E-A879-65FBDD28A1C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C093F290-F27A-4342-B3A7-7A773CB7370C}" type="pres">
      <dgm:prSet presAssocID="{31235AE3-84D6-4431-8683-AC313326260E}" presName="sibTrans" presStyleCnt="0"/>
      <dgm:spPr/>
    </dgm:pt>
    <dgm:pt modelId="{BB029C35-9637-457A-A315-7E45850D6AB4}" type="pres">
      <dgm:prSet presAssocID="{7107DAEB-6FA3-4145-8262-5634AABDB4A0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F46796E8-3E97-450B-83D0-9D1AD163A8F2}" type="pres">
      <dgm:prSet presAssocID="{34FD3C9E-5985-4625-B7CA-9B5F79A16D03}" presName="sibTrans" presStyleCnt="0"/>
      <dgm:spPr/>
    </dgm:pt>
    <dgm:pt modelId="{9B31DE6F-E519-4D2B-802A-8014FF7249D8}" type="pres">
      <dgm:prSet presAssocID="{7EF2AACC-695B-4AE6-AF7F-3A988D543256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FFFA80E2-BD4A-49D8-A0F5-9AE35F38972A}" srcId="{282B60CE-6BD1-44E4-8F00-1C817E897139}" destId="{99E4BD35-90AA-4A2E-A879-65FBDD28A1C9}" srcOrd="0" destOrd="0" parTransId="{5C423689-189A-40E4-92D2-D5295101C6C5}" sibTransId="{31235AE3-84D6-4431-8683-AC313326260E}"/>
    <dgm:cxn modelId="{33EF4B53-A5D7-4894-9613-B4A8DB364505}" type="presOf" srcId="{7107DAEB-6FA3-4145-8262-5634AABDB4A0}" destId="{BB029C35-9637-457A-A315-7E45850D6AB4}" srcOrd="0" destOrd="0" presId="urn:microsoft.com/office/officeart/2005/8/layout/hProcess9"/>
    <dgm:cxn modelId="{993C7C63-ABDF-4621-88C0-12D466E08982}" type="presOf" srcId="{282B60CE-6BD1-44E4-8F00-1C817E897139}" destId="{A178B05F-5E3C-492E-B66A-6B51DC6AE1F8}" srcOrd="0" destOrd="0" presId="urn:microsoft.com/office/officeart/2005/8/layout/hProcess9"/>
    <dgm:cxn modelId="{6BDD0723-C847-4A53-828F-41AD88D3A137}" srcId="{282B60CE-6BD1-44E4-8F00-1C817E897139}" destId="{7107DAEB-6FA3-4145-8262-5634AABDB4A0}" srcOrd="1" destOrd="0" parTransId="{EA6A16D9-8EB4-4980-A174-4561000F6B5C}" sibTransId="{34FD3C9E-5985-4625-B7CA-9B5F79A16D03}"/>
    <dgm:cxn modelId="{45529430-2981-4CE1-B30C-E1BCCB0D9DB2}" type="presOf" srcId="{7EF2AACC-695B-4AE6-AF7F-3A988D543256}" destId="{9B31DE6F-E519-4D2B-802A-8014FF7249D8}" srcOrd="0" destOrd="0" presId="urn:microsoft.com/office/officeart/2005/8/layout/hProcess9"/>
    <dgm:cxn modelId="{13A76C3B-67EA-47D1-93BA-34D110588808}" type="presOf" srcId="{99E4BD35-90AA-4A2E-A879-65FBDD28A1C9}" destId="{8E8AC173-C9FA-4ED9-AF29-25DD21EB30DD}" srcOrd="0" destOrd="0" presId="urn:microsoft.com/office/officeart/2005/8/layout/hProcess9"/>
    <dgm:cxn modelId="{080A6C5A-5F9A-41FD-863E-6E3009793B1A}" srcId="{282B60CE-6BD1-44E4-8F00-1C817E897139}" destId="{7EF2AACC-695B-4AE6-AF7F-3A988D543256}" srcOrd="2" destOrd="0" parTransId="{6DECF6E9-CEF2-4EE7-9BE8-1BDA2FC882FA}" sibTransId="{88E5C7DB-0A0B-4DD1-9DC2-FEEC195A5EFD}"/>
    <dgm:cxn modelId="{8953ACD8-0431-431C-B7F6-B53450E3BAB3}" type="presParOf" srcId="{A178B05F-5E3C-492E-B66A-6B51DC6AE1F8}" destId="{674248D7-22F4-42A4-85D9-DF439431AD77}" srcOrd="0" destOrd="0" presId="urn:microsoft.com/office/officeart/2005/8/layout/hProcess9"/>
    <dgm:cxn modelId="{92DD2585-68C7-4F33-A82D-F44C972579CD}" type="presParOf" srcId="{A178B05F-5E3C-492E-B66A-6B51DC6AE1F8}" destId="{F39248ED-778C-4807-91B2-CFD3AF62C0D1}" srcOrd="1" destOrd="0" presId="urn:microsoft.com/office/officeart/2005/8/layout/hProcess9"/>
    <dgm:cxn modelId="{1AB6BD37-B91C-44F7-B498-B32B9119537F}" type="presParOf" srcId="{F39248ED-778C-4807-91B2-CFD3AF62C0D1}" destId="{8E8AC173-C9FA-4ED9-AF29-25DD21EB30DD}" srcOrd="0" destOrd="0" presId="urn:microsoft.com/office/officeart/2005/8/layout/hProcess9"/>
    <dgm:cxn modelId="{C1B39FE0-E345-4360-94CB-4765CBF15648}" type="presParOf" srcId="{F39248ED-778C-4807-91B2-CFD3AF62C0D1}" destId="{C093F290-F27A-4342-B3A7-7A773CB7370C}" srcOrd="1" destOrd="0" presId="urn:microsoft.com/office/officeart/2005/8/layout/hProcess9"/>
    <dgm:cxn modelId="{33630DFD-CAA6-4365-B0FB-08845DEB598E}" type="presParOf" srcId="{F39248ED-778C-4807-91B2-CFD3AF62C0D1}" destId="{BB029C35-9637-457A-A315-7E45850D6AB4}" srcOrd="2" destOrd="0" presId="urn:microsoft.com/office/officeart/2005/8/layout/hProcess9"/>
    <dgm:cxn modelId="{A071E42E-0B65-4DBF-932C-31BE9035E197}" type="presParOf" srcId="{F39248ED-778C-4807-91B2-CFD3AF62C0D1}" destId="{F46796E8-3E97-450B-83D0-9D1AD163A8F2}" srcOrd="3" destOrd="0" presId="urn:microsoft.com/office/officeart/2005/8/layout/hProcess9"/>
    <dgm:cxn modelId="{83D7A01A-64B4-4ED9-9013-9FB666FE371B}" type="presParOf" srcId="{F39248ED-778C-4807-91B2-CFD3AF62C0D1}" destId="{9B31DE6F-E519-4D2B-802A-8014FF7249D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248D7-22F4-42A4-85D9-DF439431AD77}">
      <dsp:nvSpPr>
        <dsp:cNvPr id="0" name=""/>
        <dsp:cNvSpPr/>
      </dsp:nvSpPr>
      <dsp:spPr>
        <a:xfrm>
          <a:off x="606794" y="0"/>
          <a:ext cx="6877003" cy="43354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AC173-C9FA-4ED9-AF29-25DD21EB30DD}">
      <dsp:nvSpPr>
        <dsp:cNvPr id="0" name=""/>
        <dsp:cNvSpPr/>
      </dsp:nvSpPr>
      <dsp:spPr>
        <a:xfrm>
          <a:off x="3950" y="1300638"/>
          <a:ext cx="2607319" cy="1734185"/>
        </a:xfrm>
        <a:prstGeom prst="roundRect">
          <a:avLst/>
        </a:prstGeom>
        <a:solidFill>
          <a:schemeClr val="accent1">
            <a:lumMod val="75000"/>
          </a:schemeClr>
        </a:soli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kern="1200" dirty="0" smtClean="0"/>
            <a:t>Event based</a:t>
          </a:r>
          <a:endParaRPr lang="cs-CZ" sz="2700" b="0" kern="1200" dirty="0"/>
        </a:p>
      </dsp:txBody>
      <dsp:txXfrm>
        <a:off x="88606" y="1385294"/>
        <a:ext cx="2438007" cy="1564873"/>
      </dsp:txXfrm>
    </dsp:sp>
    <dsp:sp modelId="{BB029C35-9637-457A-A315-7E45850D6AB4}">
      <dsp:nvSpPr>
        <dsp:cNvPr id="0" name=""/>
        <dsp:cNvSpPr/>
      </dsp:nvSpPr>
      <dsp:spPr>
        <a:xfrm>
          <a:off x="2741636" y="1300638"/>
          <a:ext cx="2607319" cy="1734185"/>
        </a:xfrm>
        <a:prstGeom prst="roundRect">
          <a:avLst/>
        </a:prstGeom>
        <a:solidFill>
          <a:schemeClr val="accent1">
            <a:lumMod val="75000"/>
            <a:alpha val="67000"/>
          </a:schemeClr>
        </a:soli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Asynchronous workflows</a:t>
          </a:r>
          <a:endParaRPr lang="cs-CZ" sz="2700" kern="1200" dirty="0"/>
        </a:p>
      </dsp:txBody>
      <dsp:txXfrm>
        <a:off x="2826292" y="1385294"/>
        <a:ext cx="2438007" cy="1564873"/>
      </dsp:txXfrm>
    </dsp:sp>
    <dsp:sp modelId="{9B31DE6F-E519-4D2B-802A-8014FF7249D8}">
      <dsp:nvSpPr>
        <dsp:cNvPr id="0" name=""/>
        <dsp:cNvSpPr/>
      </dsp:nvSpPr>
      <dsp:spPr>
        <a:xfrm>
          <a:off x="5479321" y="1300638"/>
          <a:ext cx="2607319" cy="1734185"/>
        </a:xfrm>
        <a:prstGeom prst="roundRect">
          <a:avLst/>
        </a:prstGeom>
        <a:solidFill>
          <a:schemeClr val="accent1">
            <a:lumMod val="75000"/>
            <a:alpha val="67000"/>
          </a:schemeClr>
        </a:soli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Agent based</a:t>
          </a:r>
          <a:endParaRPr lang="cs-CZ" sz="2700" kern="1200" dirty="0"/>
        </a:p>
      </dsp:txBody>
      <dsp:txXfrm>
        <a:off x="5563977" y="1385294"/>
        <a:ext cx="2438007" cy="15648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248D7-22F4-42A4-85D9-DF439431AD77}">
      <dsp:nvSpPr>
        <dsp:cNvPr id="0" name=""/>
        <dsp:cNvSpPr/>
      </dsp:nvSpPr>
      <dsp:spPr>
        <a:xfrm>
          <a:off x="606794" y="0"/>
          <a:ext cx="6877003" cy="43354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AC173-C9FA-4ED9-AF29-25DD21EB30DD}">
      <dsp:nvSpPr>
        <dsp:cNvPr id="0" name=""/>
        <dsp:cNvSpPr/>
      </dsp:nvSpPr>
      <dsp:spPr>
        <a:xfrm>
          <a:off x="3950" y="1300638"/>
          <a:ext cx="2607319" cy="1734185"/>
        </a:xfrm>
        <a:prstGeom prst="roundRect">
          <a:avLst/>
        </a:prstGeom>
        <a:solidFill>
          <a:schemeClr val="accent1">
            <a:lumMod val="75000"/>
            <a:alpha val="70000"/>
          </a:schemeClr>
        </a:soli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kern="1200" dirty="0" smtClean="0"/>
            <a:t>Event based</a:t>
          </a:r>
          <a:endParaRPr lang="cs-CZ" sz="2700" b="0" kern="1200" dirty="0"/>
        </a:p>
      </dsp:txBody>
      <dsp:txXfrm>
        <a:off x="88606" y="1385294"/>
        <a:ext cx="2438007" cy="1564873"/>
      </dsp:txXfrm>
    </dsp:sp>
    <dsp:sp modelId="{BB029C35-9637-457A-A315-7E45850D6AB4}">
      <dsp:nvSpPr>
        <dsp:cNvPr id="0" name=""/>
        <dsp:cNvSpPr/>
      </dsp:nvSpPr>
      <dsp:spPr>
        <a:xfrm>
          <a:off x="2741636" y="1300638"/>
          <a:ext cx="2607319" cy="1734185"/>
        </a:xfrm>
        <a:prstGeom prst="roundRect">
          <a:avLst/>
        </a:prstGeom>
        <a:solidFill>
          <a:schemeClr val="accent1">
            <a:lumMod val="75000"/>
          </a:schemeClr>
        </a:soli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Asynchronous workflows</a:t>
          </a:r>
          <a:endParaRPr lang="cs-CZ" sz="2700" kern="1200" dirty="0"/>
        </a:p>
      </dsp:txBody>
      <dsp:txXfrm>
        <a:off x="2826292" y="1385294"/>
        <a:ext cx="2438007" cy="1564873"/>
      </dsp:txXfrm>
    </dsp:sp>
    <dsp:sp modelId="{9B31DE6F-E519-4D2B-802A-8014FF7249D8}">
      <dsp:nvSpPr>
        <dsp:cNvPr id="0" name=""/>
        <dsp:cNvSpPr/>
      </dsp:nvSpPr>
      <dsp:spPr>
        <a:xfrm>
          <a:off x="5479321" y="1300638"/>
          <a:ext cx="2607319" cy="1734185"/>
        </a:xfrm>
        <a:prstGeom prst="roundRect">
          <a:avLst/>
        </a:prstGeom>
        <a:solidFill>
          <a:schemeClr val="accent1">
            <a:lumMod val="75000"/>
            <a:alpha val="67000"/>
          </a:schemeClr>
        </a:soli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Agent based</a:t>
          </a:r>
          <a:endParaRPr lang="cs-CZ" sz="2700" kern="1200" dirty="0"/>
        </a:p>
      </dsp:txBody>
      <dsp:txXfrm>
        <a:off x="5563977" y="1385294"/>
        <a:ext cx="2438007" cy="15648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248D7-22F4-42A4-85D9-DF439431AD77}">
      <dsp:nvSpPr>
        <dsp:cNvPr id="0" name=""/>
        <dsp:cNvSpPr/>
      </dsp:nvSpPr>
      <dsp:spPr>
        <a:xfrm>
          <a:off x="606794" y="0"/>
          <a:ext cx="6877003" cy="43354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AC173-C9FA-4ED9-AF29-25DD21EB30DD}">
      <dsp:nvSpPr>
        <dsp:cNvPr id="0" name=""/>
        <dsp:cNvSpPr/>
      </dsp:nvSpPr>
      <dsp:spPr>
        <a:xfrm>
          <a:off x="3950" y="1300638"/>
          <a:ext cx="2607319" cy="1734185"/>
        </a:xfrm>
        <a:prstGeom prst="roundRect">
          <a:avLst/>
        </a:prstGeom>
        <a:solidFill>
          <a:schemeClr val="accent1">
            <a:lumMod val="75000"/>
            <a:alpha val="70000"/>
          </a:schemeClr>
        </a:soli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kern="1200" dirty="0" smtClean="0"/>
            <a:t>Event based</a:t>
          </a:r>
          <a:endParaRPr lang="cs-CZ" sz="2700" b="0" kern="1200" dirty="0"/>
        </a:p>
      </dsp:txBody>
      <dsp:txXfrm>
        <a:off x="88606" y="1385294"/>
        <a:ext cx="2438007" cy="1564873"/>
      </dsp:txXfrm>
    </dsp:sp>
    <dsp:sp modelId="{BB029C35-9637-457A-A315-7E45850D6AB4}">
      <dsp:nvSpPr>
        <dsp:cNvPr id="0" name=""/>
        <dsp:cNvSpPr/>
      </dsp:nvSpPr>
      <dsp:spPr>
        <a:xfrm>
          <a:off x="2741636" y="1300638"/>
          <a:ext cx="2607319" cy="1734185"/>
        </a:xfrm>
        <a:prstGeom prst="roundRect">
          <a:avLst/>
        </a:prstGeom>
        <a:solidFill>
          <a:schemeClr val="accent1">
            <a:lumMod val="75000"/>
            <a:alpha val="67000"/>
          </a:schemeClr>
        </a:soli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Asynchronous workflows</a:t>
          </a:r>
          <a:endParaRPr lang="cs-CZ" sz="2700" kern="1200" dirty="0"/>
        </a:p>
      </dsp:txBody>
      <dsp:txXfrm>
        <a:off x="2826292" y="1385294"/>
        <a:ext cx="2438007" cy="1564873"/>
      </dsp:txXfrm>
    </dsp:sp>
    <dsp:sp modelId="{9B31DE6F-E519-4D2B-802A-8014FF7249D8}">
      <dsp:nvSpPr>
        <dsp:cNvPr id="0" name=""/>
        <dsp:cNvSpPr/>
      </dsp:nvSpPr>
      <dsp:spPr>
        <a:xfrm>
          <a:off x="5479321" y="1300638"/>
          <a:ext cx="2607319" cy="1734185"/>
        </a:xfrm>
        <a:prstGeom prst="roundRect">
          <a:avLst/>
        </a:prstGeom>
        <a:solidFill>
          <a:schemeClr val="accent1">
            <a:lumMod val="75000"/>
          </a:schemeClr>
        </a:soli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Agent based</a:t>
          </a:r>
          <a:endParaRPr lang="cs-CZ" sz="2700" kern="1200" dirty="0"/>
        </a:p>
      </dsp:txBody>
      <dsp:txXfrm>
        <a:off x="5563977" y="1385294"/>
        <a:ext cx="2438007" cy="1564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C6885-51AA-488E-9655-D43E36650D17}" type="datetimeFigureOut">
              <a:rPr lang="cs-CZ" smtClean="0"/>
              <a:t>22.3.2011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1FC4-24EC-43AB-9502-A1F251FD1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0529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7251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699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2569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Agents are lightweight and have some</a:t>
            </a:r>
            <a:r>
              <a:rPr lang="en-US" baseline="0" dirty="0" smtClean="0"/>
              <a:t> body running inside them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7783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3/22/2011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3/22/2011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/>
            </a:lvl1pPr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1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1743089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43488"/>
            <a:ext cx="8001000" cy="1318359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7708" y="1752283"/>
            <a:ext cx="3566160" cy="3681412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1pPr>
            <a:lvl2pPr marL="6732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 sz="1800"/>
            </a:lvl2pPr>
            <a:lvl3pPr marL="10350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3pPr>
            <a:lvl4pPr marL="1371600" marR="0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 sz="1800"/>
            </a:lvl4pPr>
            <a:lvl5pPr marL="17208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6732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20850" marR="0" lvl="4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7014" y="1746886"/>
            <a:ext cx="3566160" cy="3681412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1pPr>
            <a:lvl2pPr marL="6732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 sz="1800"/>
            </a:lvl2pPr>
            <a:lvl3pPr marL="10350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3pPr>
            <a:lvl4pPr marL="1371600" marR="0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 sz="1800"/>
            </a:lvl4pPr>
            <a:lvl5pPr marL="17208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6732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20850" marR="0" lvl="4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3/22/2011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3/22/2011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3/22/2011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3/22/2011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551064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1015" y="1930077"/>
            <a:ext cx="7703885" cy="4336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FC8D5CC-2F9C-0A43-BA5F-4305E198EAE7}" type="datetimeFigureOut">
              <a:rPr lang="en-US" smtClean="0"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811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</p:sldLayoutIdLs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spcAft>
          <a:spcPts val="600"/>
        </a:spcAft>
        <a:buClr>
          <a:schemeClr val="accent1"/>
        </a:buClr>
        <a:buFont typeface="Wingdings 2" pitchFamily="18" charset="2"/>
        <a:buChar char=""/>
        <a:defRPr sz="2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7320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Tx/>
        <a:buNone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omasp.net/blo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F# on the Server-Side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200" dirty="0" smtClean="0"/>
          </a:p>
          <a:p>
            <a:endParaRPr lang="en-US" sz="3000" b="1" dirty="0" smtClean="0"/>
          </a:p>
          <a:p>
            <a:endParaRPr lang="en-US" sz="3000" b="1" dirty="0"/>
          </a:p>
          <a:p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       T</a:t>
            </a:r>
            <a:r>
              <a:rPr lang="cs-CZ" sz="3000" b="1" dirty="0" smtClean="0">
                <a:latin typeface="Calibri" pitchFamily="34" charset="0"/>
                <a:cs typeface="Calibri" pitchFamily="34" charset="0"/>
              </a:rPr>
              <a:t>omáš Petříček</a:t>
            </a:r>
            <a:endParaRPr lang="en-US" sz="30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cs-CZ" sz="3000" dirty="0" smtClean="0">
                <a:latin typeface="Calibri" pitchFamily="34" charset="0"/>
                <a:cs typeface="Calibri" pitchFamily="34" charset="0"/>
                <a:hlinkClick r:id="rId2"/>
              </a:rPr>
              <a:t>http</a:t>
            </a:r>
            <a:r>
              <a:rPr lang="cs-CZ" sz="3000" dirty="0">
                <a:latin typeface="Calibri" pitchFamily="34" charset="0"/>
                <a:cs typeface="Calibri" pitchFamily="34" charset="0"/>
                <a:hlinkClick r:id="rId2"/>
              </a:rPr>
              <a:t>://</a:t>
            </a:r>
            <a:r>
              <a:rPr lang="cs-CZ" sz="3000" dirty="0" smtClean="0">
                <a:latin typeface="Calibri" pitchFamily="34" charset="0"/>
                <a:cs typeface="Calibri" pitchFamily="34" charset="0"/>
                <a:hlinkClick r:id="rId2"/>
              </a:rPr>
              <a:t>tomasp.net/blog</a:t>
            </a:r>
            <a:r>
              <a:rPr lang="en-US" sz="3000" dirty="0" smtClean="0">
                <a:latin typeface="Calibri" pitchFamily="34" charset="0"/>
                <a:cs typeface="Calibri" pitchFamily="34" charset="0"/>
              </a:rPr>
              <a:t>	 | </a:t>
            </a:r>
            <a:r>
              <a:rPr lang="cs-CZ" sz="3000" dirty="0" smtClean="0">
                <a:latin typeface="Calibri" pitchFamily="34" charset="0"/>
                <a:cs typeface="Calibri" pitchFamily="34" charset="0"/>
              </a:rPr>
              <a:t>@tomaspetricek</a:t>
            </a:r>
            <a:endParaRPr lang="en-US" sz="3000" dirty="0" smtClean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6127" y="5439429"/>
            <a:ext cx="323870" cy="298680"/>
          </a:xfrm>
          <a:prstGeom prst="rect">
            <a:avLst/>
          </a:prstGeom>
          <a:noFill/>
          <a:ln w="114300">
            <a:solidFill>
              <a:schemeClr val="accent1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9130" y="2444153"/>
            <a:ext cx="323870" cy="298680"/>
          </a:xfrm>
          <a:prstGeom prst="rect">
            <a:avLst/>
          </a:prstGeom>
          <a:noFill/>
          <a:ln w="114300">
            <a:solidFill>
              <a:schemeClr val="bg2">
                <a:lumMod val="60000"/>
                <a:lumOff val="40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 proxy using asynchronous workflows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1657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the talk</a:t>
            </a:r>
            <a:endParaRPr lang="cs-C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361444"/>
              </p:ext>
            </p:extLst>
          </p:nvPr>
        </p:nvGraphicFramePr>
        <p:xfrm>
          <a:off x="552665" y="1930400"/>
          <a:ext cx="8090592" cy="433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652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Agent-based programming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015" y="1930076"/>
            <a:ext cx="7703885" cy="4648523"/>
          </a:xfrm>
        </p:spPr>
        <p:txBody>
          <a:bodyPr>
            <a:normAutofit/>
          </a:bodyPr>
          <a:lstStyle/>
          <a:p>
            <a:r>
              <a:rPr lang="en-US" dirty="0" smtClean="0"/>
              <a:t>Program consists of agents (processes)</a:t>
            </a:r>
          </a:p>
          <a:p>
            <a:pPr lvl="1"/>
            <a:r>
              <a:rPr lang="en-US" b="1" dirty="0" smtClean="0"/>
              <a:t>Lightweight </a:t>
            </a:r>
            <a:r>
              <a:rPr lang="en-US" dirty="0" smtClean="0"/>
              <a:t>and </a:t>
            </a:r>
            <a:r>
              <a:rPr lang="en-US" b="1" dirty="0" smtClean="0"/>
              <a:t>asynchronous</a:t>
            </a:r>
          </a:p>
          <a:p>
            <a:r>
              <a:rPr lang="en-US" dirty="0" smtClean="0"/>
              <a:t>Agents communicate via messages</a:t>
            </a:r>
          </a:p>
          <a:p>
            <a:pPr lvl="1"/>
            <a:r>
              <a:rPr lang="en-US" b="1" dirty="0" smtClean="0"/>
              <a:t>Thread-safe </a:t>
            </a:r>
            <a:r>
              <a:rPr lang="en-US" dirty="0" smtClean="0"/>
              <a:t>and </a:t>
            </a:r>
            <a:r>
              <a:rPr lang="en-US" b="1" dirty="0" smtClean="0"/>
              <a:t>queued</a:t>
            </a:r>
          </a:p>
          <a:p>
            <a:r>
              <a:rPr lang="en-US" dirty="0" smtClean="0"/>
              <a:t>Enables parallelism</a:t>
            </a:r>
          </a:p>
          <a:p>
            <a:pPr lvl="1"/>
            <a:r>
              <a:rPr lang="en-US" b="1" dirty="0" smtClean="0"/>
              <a:t>Different agents</a:t>
            </a:r>
            <a:r>
              <a:rPr lang="en-US" dirty="0" smtClean="0"/>
              <a:t> vs. </a:t>
            </a:r>
            <a:r>
              <a:rPr lang="en-US" b="1" dirty="0" smtClean="0"/>
              <a:t>multiple instances</a:t>
            </a:r>
          </a:p>
          <a:p>
            <a:pPr lvl="1"/>
            <a:endParaRPr lang="en-US" b="1" dirty="0" smtClean="0"/>
          </a:p>
          <a:p>
            <a:pPr>
              <a:buClr>
                <a:schemeClr val="accent2"/>
              </a:buClr>
            </a:pPr>
            <a:r>
              <a:rPr lang="en-US" dirty="0" smtClean="0"/>
              <a:t>Many thanks to Erlang for Agents</a:t>
            </a: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™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519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agent in F#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1" y="1803400"/>
            <a:ext cx="8293100" cy="4724400"/>
          </a:xfrm>
        </p:spPr>
        <p:txBody>
          <a:bodyPr/>
          <a:lstStyle/>
          <a:p>
            <a:r>
              <a:rPr lang="en-US" dirty="0" smtClean="0"/>
              <a:t>Send Hello to the caller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Waiting for message is asynchronous</a:t>
            </a:r>
          </a:p>
          <a:p>
            <a:pPr lvl="1"/>
            <a:r>
              <a:rPr lang="en-US" dirty="0" smtClean="0"/>
              <a:t>Can perform long-running I/O before replying</a:t>
            </a:r>
            <a:endParaRPr lang="en-US" dirty="0"/>
          </a:p>
          <a:p>
            <a:r>
              <a:rPr lang="en-US" dirty="0" smtClean="0"/>
              <a:t>Calling agent asynchronously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71173" y="2463364"/>
            <a:ext cx="6264727" cy="1326105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  <a:latin typeface="Consolas"/>
              </a:rPr>
              <a:t>l</a:t>
            </a:r>
            <a:r>
              <a:rPr lang="cs-CZ" dirty="0">
                <a:solidFill>
                  <a:srgbClr val="000099"/>
                </a:solidFill>
                <a:latin typeface="Consolas"/>
              </a:rPr>
              <a:t>et</a:t>
            </a:r>
            <a:r>
              <a:rPr lang="cs-CZ" dirty="0" smtClean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echo </a:t>
            </a:r>
            <a:r>
              <a:rPr lang="cs-CZ" dirty="0" smtClean="0">
                <a:latin typeface="Consolas"/>
              </a:rPr>
              <a:t>= Agent.Start(</a:t>
            </a:r>
            <a:r>
              <a:rPr lang="cs-CZ" dirty="0">
                <a:solidFill>
                  <a:srgbClr val="000099"/>
                </a:solidFill>
                <a:latin typeface="Consolas"/>
              </a:rPr>
              <a:t>fun</a:t>
            </a:r>
            <a:r>
              <a:rPr lang="cs-CZ" dirty="0" smtClean="0">
                <a:latin typeface="Consolas"/>
              </a:rPr>
              <a:t> agent </a:t>
            </a:r>
            <a:r>
              <a:rPr lang="cs-CZ" dirty="0">
                <a:latin typeface="Consolas"/>
              </a:rPr>
              <a:t>-&gt; async {</a:t>
            </a:r>
          </a:p>
          <a:p>
            <a:r>
              <a:rPr lang="en-US" dirty="0">
                <a:solidFill>
                  <a:srgbClr val="000099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99"/>
                </a:solidFill>
                <a:latin typeface="Consolas"/>
              </a:rPr>
              <a:t> while true do</a:t>
            </a:r>
            <a:endParaRPr lang="cs-CZ" dirty="0">
              <a:latin typeface="Consolas"/>
            </a:endParaRPr>
          </a:p>
          <a:p>
            <a:r>
              <a:rPr lang="cs-CZ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  </a:t>
            </a:r>
            <a:r>
              <a:rPr lang="en-US" dirty="0" smtClean="0">
                <a:solidFill>
                  <a:srgbClr val="000099"/>
                </a:solidFill>
                <a:latin typeface="Consolas"/>
              </a:rPr>
              <a:t>let!</a:t>
            </a:r>
            <a:r>
              <a:rPr lang="cs-CZ" dirty="0" smtClean="0">
                <a:solidFill>
                  <a:srgbClr val="000099"/>
                </a:solidFill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name, </a:t>
            </a:r>
            <a:r>
              <a:rPr lang="en-US" dirty="0" err="1" smtClean="0">
                <a:latin typeface="Consolas"/>
              </a:rPr>
              <a:t>rchan</a:t>
            </a:r>
            <a:r>
              <a:rPr lang="cs-CZ" dirty="0" smtClean="0">
                <a:latin typeface="Consolas"/>
              </a:rPr>
              <a:t> </a:t>
            </a:r>
            <a:r>
              <a:rPr lang="cs-CZ" dirty="0">
                <a:latin typeface="Consolas"/>
              </a:rPr>
              <a:t>= agent.Receive</a:t>
            </a:r>
            <a:r>
              <a:rPr lang="cs-CZ" dirty="0" smtClean="0">
                <a:latin typeface="Consolas"/>
              </a:rPr>
              <a:t>()</a:t>
            </a:r>
            <a:endParaRPr lang="en-US" dirty="0" smtClean="0">
              <a:latin typeface="Consolas"/>
            </a:endParaRPr>
          </a:p>
          <a:p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  </a:t>
            </a:r>
            <a:r>
              <a:rPr lang="en-US" dirty="0" err="1" smtClean="0">
                <a:latin typeface="Consolas"/>
              </a:rPr>
              <a:t>rchan.Reply</a:t>
            </a:r>
            <a:r>
              <a:rPr lang="en-US" dirty="0" smtClean="0">
                <a:latin typeface="Consolas"/>
              </a:rPr>
              <a:t>(</a:t>
            </a:r>
            <a:r>
              <a:rPr lang="cs-CZ" dirty="0" smtClean="0">
                <a:solidFill>
                  <a:srgbClr val="CC3300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CC3300"/>
                </a:solidFill>
                <a:latin typeface="Consolas"/>
              </a:rPr>
              <a:t>Hello </a:t>
            </a:r>
            <a:r>
              <a:rPr lang="cs-CZ" dirty="0" smtClean="0">
                <a:solidFill>
                  <a:srgbClr val="CC3300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CC3300"/>
                </a:solidFill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+ name) })</a:t>
            </a:r>
            <a:endParaRPr lang="cs-CZ" dirty="0"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7473" y="5745385"/>
            <a:ext cx="7353299" cy="495108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  <a:latin typeface="Consolas"/>
              </a:rPr>
              <a:t>l</a:t>
            </a:r>
            <a:r>
              <a:rPr lang="cs-CZ" dirty="0" smtClean="0">
                <a:solidFill>
                  <a:srgbClr val="000099"/>
                </a:solidFill>
                <a:latin typeface="Consolas"/>
              </a:rPr>
              <a:t>et</a:t>
            </a:r>
            <a:r>
              <a:rPr lang="en-US" dirty="0" smtClean="0">
                <a:solidFill>
                  <a:srgbClr val="000099"/>
                </a:solidFill>
                <a:latin typeface="Consolas"/>
              </a:rPr>
              <a:t>!</a:t>
            </a:r>
            <a:r>
              <a:rPr lang="cs-CZ" dirty="0" smtClean="0">
                <a:latin typeface="Consolas"/>
              </a:rPr>
              <a:t> </a:t>
            </a:r>
            <a:r>
              <a:rPr lang="en-US" dirty="0" err="1" smtClean="0">
                <a:latin typeface="Consolas"/>
              </a:rPr>
              <a:t>str</a:t>
            </a:r>
            <a:r>
              <a:rPr lang="en-US" dirty="0" smtClean="0">
                <a:latin typeface="Consolas"/>
              </a:rPr>
              <a:t> = </a:t>
            </a:r>
            <a:r>
              <a:rPr lang="en-US" dirty="0" err="1" smtClean="0">
                <a:latin typeface="Consolas"/>
              </a:rPr>
              <a:t>echo.PostAndAsyncReply</a:t>
            </a:r>
            <a:r>
              <a:rPr lang="en-US" dirty="0" smtClean="0">
                <a:latin typeface="Consolas"/>
              </a:rPr>
              <a:t>(</a:t>
            </a:r>
            <a:r>
              <a:rPr lang="cs-CZ" dirty="0" smtClean="0">
                <a:solidFill>
                  <a:srgbClr val="000099"/>
                </a:solidFill>
                <a:latin typeface="Consolas"/>
              </a:rPr>
              <a:t>fun</a:t>
            </a:r>
            <a:r>
              <a:rPr lang="cs-CZ" dirty="0" smtClean="0">
                <a:latin typeface="Consolas"/>
              </a:rPr>
              <a:t> </a:t>
            </a:r>
            <a:r>
              <a:rPr lang="en-US" dirty="0" err="1" smtClean="0">
                <a:latin typeface="Consolas"/>
              </a:rPr>
              <a:t>ch</a:t>
            </a:r>
            <a:r>
              <a:rPr lang="en-US" dirty="0" smtClean="0">
                <a:latin typeface="Consolas"/>
              </a:rPr>
              <a:t> </a:t>
            </a:r>
            <a:r>
              <a:rPr lang="cs-CZ" dirty="0" smtClean="0">
                <a:latin typeface="Consolas"/>
              </a:rPr>
              <a:t>-&gt; </a:t>
            </a:r>
            <a:r>
              <a:rPr lang="cs-CZ" dirty="0" smtClean="0">
                <a:solidFill>
                  <a:srgbClr val="CC3300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CC3300"/>
                </a:solidFill>
                <a:latin typeface="Consolas"/>
              </a:rPr>
              <a:t>Tomas</a:t>
            </a:r>
            <a:r>
              <a:rPr lang="cs-CZ" dirty="0" smtClean="0">
                <a:solidFill>
                  <a:srgbClr val="CC3300"/>
                </a:solidFill>
                <a:latin typeface="Consolas"/>
              </a:rPr>
              <a:t>"</a:t>
            </a:r>
            <a:r>
              <a:rPr lang="en-US" dirty="0" smtClean="0">
                <a:latin typeface="Consolas"/>
              </a:rPr>
              <a:t>, </a:t>
            </a:r>
            <a:r>
              <a:rPr lang="en-US" dirty="0" err="1" smtClean="0">
                <a:latin typeface="Consolas"/>
              </a:rPr>
              <a:t>ch</a:t>
            </a:r>
            <a:r>
              <a:rPr lang="en-US" dirty="0" smtClean="0">
                <a:latin typeface="Consolas"/>
              </a:rPr>
              <a:t>)</a:t>
            </a:r>
            <a:endParaRPr lang="cs-CZ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9145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Caching web pages using agent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822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Q&amp;A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1015" y="1930076"/>
            <a:ext cx="7703885" cy="480092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en-US" dirty="0" smtClean="0"/>
              <a:t>Event-based is good starting point</a:t>
            </a:r>
          </a:p>
          <a:p>
            <a:r>
              <a:rPr lang="en-US" dirty="0" smtClean="0"/>
              <a:t>F# workflow syntax really helps</a:t>
            </a:r>
          </a:p>
          <a:p>
            <a:pPr>
              <a:buClr>
                <a:schemeClr val="accent3"/>
              </a:buClr>
            </a:pPr>
            <a:r>
              <a:rPr lang="en-US" dirty="0" smtClean="0"/>
              <a:t>Asynchronous workflows enable agents</a:t>
            </a:r>
          </a:p>
          <a:p>
            <a:pPr>
              <a:buClr>
                <a:schemeClr val="accent2"/>
              </a:buClr>
            </a:pPr>
            <a:r>
              <a:rPr lang="en-US" dirty="0" smtClean="0"/>
              <a:t>Use agents for server-side state</a:t>
            </a:r>
          </a:p>
          <a:p>
            <a:pPr lvl="1">
              <a:buClr>
                <a:schemeClr val="accent2"/>
              </a:buClr>
            </a:pPr>
            <a:endParaRPr lang="en-US" sz="1200" dirty="0" smtClean="0"/>
          </a:p>
          <a:p>
            <a:pPr lvl="1">
              <a:buClr>
                <a:schemeClr val="accent2"/>
              </a:buClr>
            </a:pPr>
            <a:endParaRPr lang="en-US" sz="1200" dirty="0" smtClean="0"/>
          </a:p>
          <a:p>
            <a:pPr lvl="1">
              <a:buClr>
                <a:schemeClr val="accent2"/>
              </a:buClr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153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05" y="1930077"/>
            <a:ext cx="7703885" cy="4677552"/>
          </a:xfrm>
        </p:spPr>
        <p:txBody>
          <a:bodyPr>
            <a:normAutofit/>
          </a:bodyPr>
          <a:lstStyle/>
          <a:p>
            <a:r>
              <a:rPr lang="en-US" dirty="0" smtClean="0"/>
              <a:t>Wrote book about F#</a:t>
            </a:r>
          </a:p>
          <a:p>
            <a:pPr lvl="1"/>
            <a:r>
              <a:rPr lang="en-US" dirty="0" smtClean="0"/>
              <a:t>Introduce functional concepts</a:t>
            </a:r>
            <a:br>
              <a:rPr lang="en-US" dirty="0" smtClean="0"/>
            </a:br>
            <a:r>
              <a:rPr lang="en-US" dirty="0" smtClean="0"/>
              <a:t>and F# to C# developers</a:t>
            </a:r>
          </a:p>
          <a:p>
            <a:r>
              <a:rPr lang="en-US" dirty="0" smtClean="0"/>
              <a:t>Worked with the F# team</a:t>
            </a:r>
          </a:p>
          <a:p>
            <a:pPr lvl="1"/>
            <a:r>
              <a:rPr lang="en-US" dirty="0" smtClean="0"/>
              <a:t>Contributed to VS 2010 integration</a:t>
            </a:r>
          </a:p>
          <a:p>
            <a:pPr lvl="1"/>
            <a:r>
              <a:rPr lang="en-US" dirty="0" smtClean="0"/>
              <a:t>Reactive programming research</a:t>
            </a:r>
          </a:p>
          <a:p>
            <a:r>
              <a:rPr lang="en-US" dirty="0" smtClean="0"/>
              <a:t>First blog post about F# in May 2006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8" t="10786" r="21199" b="2178"/>
          <a:stretch/>
        </p:blipFill>
        <p:spPr bwMode="auto">
          <a:xfrm>
            <a:off x="6245224" y="1770479"/>
            <a:ext cx="2354492" cy="2988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14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specifics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Reliability </a:t>
            </a:r>
            <a:r>
              <a:rPr lang="en-US" dirty="0"/>
              <a:t>and </a:t>
            </a:r>
            <a:r>
              <a:rPr lang="en-US" b="1" dirty="0"/>
              <a:t>scalability </a:t>
            </a:r>
            <a:r>
              <a:rPr lang="en-US" dirty="0"/>
              <a:t>is essential</a:t>
            </a:r>
          </a:p>
          <a:p>
            <a:r>
              <a:rPr lang="en-US" dirty="0" smtClean="0"/>
              <a:t>Many </a:t>
            </a:r>
            <a:r>
              <a:rPr lang="en-US" b="1" dirty="0" smtClean="0"/>
              <a:t>concurrent </a:t>
            </a:r>
            <a:r>
              <a:rPr lang="en-US" dirty="0" smtClean="0"/>
              <a:t>requests</a:t>
            </a:r>
          </a:p>
          <a:p>
            <a:r>
              <a:rPr lang="en-US" dirty="0" smtClean="0"/>
              <a:t>Many </a:t>
            </a:r>
            <a:r>
              <a:rPr lang="en-US" b="1" dirty="0" smtClean="0"/>
              <a:t>I/O bound</a:t>
            </a:r>
            <a:r>
              <a:rPr lang="en-US" dirty="0" smtClean="0"/>
              <a:t> operations</a:t>
            </a:r>
          </a:p>
          <a:p>
            <a:r>
              <a:rPr lang="en-US" dirty="0" smtClean="0"/>
              <a:t>Exist to </a:t>
            </a:r>
            <a:r>
              <a:rPr lang="en-US" b="1" dirty="0" smtClean="0"/>
              <a:t>share state </a:t>
            </a:r>
            <a:r>
              <a:rPr lang="en-US" dirty="0" smtClean="0"/>
              <a:t>with clients</a:t>
            </a:r>
          </a:p>
          <a:p>
            <a:pPr lvl="1"/>
            <a:endParaRPr lang="en-US" dirty="0" smtClean="0"/>
          </a:p>
          <a:p>
            <a:pPr>
              <a:buClr>
                <a:schemeClr val="accent2"/>
              </a:buClr>
            </a:pPr>
            <a:r>
              <a:rPr lang="en-US" dirty="0" smtClean="0"/>
              <a:t>We need different programming style!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2661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the talk</a:t>
            </a:r>
            <a:endParaRPr lang="cs-C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99596"/>
              </p:ext>
            </p:extLst>
          </p:nvPr>
        </p:nvGraphicFramePr>
        <p:xfrm>
          <a:off x="552665" y="1930400"/>
          <a:ext cx="8090592" cy="433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188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Event-based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91" y="1930077"/>
            <a:ext cx="7703885" cy="4590466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using explicit callbacks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Solves </a:t>
            </a:r>
            <a:r>
              <a:rPr lang="en-US" dirty="0"/>
              <a:t>part of the problem</a:t>
            </a:r>
          </a:p>
          <a:p>
            <a:pPr lvl="1"/>
            <a:r>
              <a:rPr lang="en-US" dirty="0" smtClean="0"/>
              <a:t>Inherently concurrent model</a:t>
            </a:r>
          </a:p>
          <a:p>
            <a:pPr lvl="1"/>
            <a:r>
              <a:rPr lang="en-US" dirty="0" smtClean="0"/>
              <a:t>Avoids blocking of threads</a:t>
            </a:r>
            <a:endParaRPr lang="en-US" dirty="0"/>
          </a:p>
          <a:p>
            <a:r>
              <a:rPr lang="en-US" dirty="0" smtClean="0"/>
              <a:t>Gaining popularity (e.g. Node.js)</a:t>
            </a:r>
          </a:p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132106" y="2641164"/>
            <a:ext cx="7237194" cy="1326105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 smtClean="0">
                <a:latin typeface="Consolas"/>
              </a:rPr>
              <a:t>HttpServer.Start(</a:t>
            </a:r>
            <a:r>
              <a:rPr lang="cs-CZ" dirty="0" smtClean="0">
                <a:solidFill>
                  <a:srgbClr val="CC3300"/>
                </a:solidFill>
                <a:latin typeface="Consolas"/>
              </a:rPr>
              <a:t>"</a:t>
            </a:r>
            <a:r>
              <a:rPr lang="cs-CZ" dirty="0">
                <a:solidFill>
                  <a:srgbClr val="CC3300"/>
                </a:solidFill>
                <a:latin typeface="Consolas"/>
              </a:rPr>
              <a:t>http://</a:t>
            </a:r>
            <a:r>
              <a:rPr lang="cs-CZ" dirty="0" smtClean="0">
                <a:solidFill>
                  <a:srgbClr val="CC3300"/>
                </a:solidFill>
                <a:latin typeface="Consolas"/>
              </a:rPr>
              <a:t>localhost:808</a:t>
            </a:r>
            <a:r>
              <a:rPr lang="en-US" dirty="0" smtClean="0">
                <a:solidFill>
                  <a:srgbClr val="CC3300"/>
                </a:solidFill>
                <a:latin typeface="Consolas"/>
              </a:rPr>
              <a:t>0</a:t>
            </a:r>
            <a:r>
              <a:rPr lang="cs-CZ" dirty="0" smtClean="0">
                <a:solidFill>
                  <a:srgbClr val="CC3300"/>
                </a:solidFill>
                <a:latin typeface="Consolas"/>
              </a:rPr>
              <a:t>/"</a:t>
            </a:r>
            <a:r>
              <a:rPr lang="cs-CZ" dirty="0" smtClean="0">
                <a:latin typeface="Consolas"/>
              </a:rPr>
              <a:t>, </a:t>
            </a:r>
            <a:r>
              <a:rPr lang="cs-CZ" dirty="0">
                <a:solidFill>
                  <a:srgbClr val="000099"/>
                </a:solidFill>
                <a:latin typeface="Consolas"/>
              </a:rPr>
              <a:t>fun</a:t>
            </a:r>
            <a:r>
              <a:rPr lang="cs-CZ" dirty="0">
                <a:latin typeface="Consolas"/>
              </a:rPr>
              <a:t> ctx -&gt; </a:t>
            </a:r>
          </a:p>
          <a:p>
            <a:r>
              <a:rPr lang="cs-CZ" dirty="0">
                <a:latin typeface="Consolas"/>
              </a:rPr>
              <a:t>  </a:t>
            </a:r>
            <a:r>
              <a:rPr lang="cs-CZ" dirty="0" smtClean="0">
                <a:latin typeface="Consolas"/>
              </a:rPr>
              <a:t>WebClient.DownloadAsync(</a:t>
            </a:r>
            <a:r>
              <a:rPr lang="en-US" dirty="0" err="1" smtClean="0">
                <a:latin typeface="Consolas"/>
              </a:rPr>
              <a:t>getP</a:t>
            </a:r>
            <a:r>
              <a:rPr lang="cs-CZ" dirty="0" smtClean="0">
                <a:latin typeface="Consolas"/>
              </a:rPr>
              <a:t>roxyUrl(ctx</a:t>
            </a:r>
            <a:r>
              <a:rPr lang="cs-CZ" dirty="0">
                <a:latin typeface="Consolas"/>
              </a:rPr>
              <a:t>), </a:t>
            </a:r>
            <a:r>
              <a:rPr lang="cs-CZ" dirty="0">
                <a:solidFill>
                  <a:srgbClr val="000099"/>
                </a:solidFill>
                <a:latin typeface="Consolas"/>
              </a:rPr>
              <a:t>fun </a:t>
            </a:r>
            <a:r>
              <a:rPr lang="cs-CZ" dirty="0">
                <a:latin typeface="Consolas"/>
              </a:rPr>
              <a:t>data -&gt;</a:t>
            </a:r>
          </a:p>
          <a:p>
            <a:r>
              <a:rPr lang="cs-CZ" dirty="0">
                <a:latin typeface="Consolas"/>
              </a:rPr>
              <a:t>    ctx.ResponseStream.WriteAsync(data, </a:t>
            </a:r>
            <a:r>
              <a:rPr lang="cs-CZ" dirty="0">
                <a:solidFill>
                  <a:srgbClr val="000099"/>
                </a:solidFill>
                <a:latin typeface="Consolas"/>
              </a:rPr>
              <a:t>fun </a:t>
            </a:r>
            <a:r>
              <a:rPr lang="cs-CZ" dirty="0">
                <a:latin typeface="Consolas"/>
              </a:rPr>
              <a:t>res -&gt;</a:t>
            </a:r>
          </a:p>
          <a:p>
            <a:r>
              <a:rPr lang="cs-CZ" dirty="0">
                <a:latin typeface="Consolas"/>
              </a:rPr>
              <a:t>      ctx.ResponseStream.Close())))</a:t>
            </a:r>
          </a:p>
        </p:txBody>
      </p:sp>
    </p:spTree>
    <p:extLst>
      <p:ext uri="{BB962C8B-B14F-4D97-AF65-F5344CB8AC3E}">
        <p14:creationId xmlns:p14="http://schemas.microsoft.com/office/powerpoint/2010/main" val="18580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event-based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91" y="1930077"/>
            <a:ext cx="7703885" cy="4590466"/>
          </a:xfrm>
        </p:spPr>
        <p:txBody>
          <a:bodyPr>
            <a:normAutofit/>
          </a:bodyPr>
          <a:lstStyle/>
          <a:p>
            <a:r>
              <a:rPr lang="en-US" dirty="0" smtClean="0"/>
              <a:t>What we really wanted to write?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we really should write…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8306" y="2641164"/>
            <a:ext cx="7064837" cy="1049106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  <a:latin typeface="Consolas"/>
              </a:rPr>
              <a:t>let </a:t>
            </a:r>
            <a:r>
              <a:rPr lang="en-US" dirty="0" smtClean="0">
                <a:latin typeface="Consolas"/>
              </a:rPr>
              <a:t>data = </a:t>
            </a:r>
            <a:r>
              <a:rPr lang="cs-CZ" dirty="0" smtClean="0">
                <a:latin typeface="Consolas"/>
              </a:rPr>
              <a:t>WebClient.DownloadAsync(</a:t>
            </a:r>
            <a:r>
              <a:rPr lang="en-US" dirty="0" err="1" smtClean="0">
                <a:latin typeface="Consolas"/>
              </a:rPr>
              <a:t>getP</a:t>
            </a:r>
            <a:r>
              <a:rPr lang="cs-CZ" dirty="0" smtClean="0">
                <a:latin typeface="Consolas"/>
              </a:rPr>
              <a:t>roxyUrl(ctx)</a:t>
            </a:r>
            <a:r>
              <a:rPr lang="en-US" dirty="0" smtClean="0">
                <a:latin typeface="Consolas"/>
              </a:rPr>
              <a:t>)</a:t>
            </a:r>
            <a:endParaRPr lang="cs-CZ" dirty="0" smtClean="0">
              <a:latin typeface="Consolas"/>
            </a:endParaRPr>
          </a:p>
          <a:p>
            <a:r>
              <a:rPr lang="cs-CZ" dirty="0" smtClean="0">
                <a:latin typeface="Consolas"/>
              </a:rPr>
              <a:t>ctx.ResponseStream.WriteAsync(data</a:t>
            </a:r>
            <a:r>
              <a:rPr lang="en-US" dirty="0" smtClean="0">
                <a:latin typeface="Consolas"/>
              </a:rPr>
              <a:t>)</a:t>
            </a:r>
            <a:endParaRPr lang="cs-CZ" dirty="0">
              <a:latin typeface="Consolas"/>
            </a:endParaRPr>
          </a:p>
          <a:p>
            <a:r>
              <a:rPr lang="cs-CZ" dirty="0" smtClean="0">
                <a:latin typeface="Consolas"/>
              </a:rPr>
              <a:t>ctx.ResponseStream.Close()</a:t>
            </a:r>
            <a:endParaRPr lang="cs-CZ" dirty="0"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8305" y="4502608"/>
            <a:ext cx="7064837" cy="1603104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  <a:latin typeface="Consolas"/>
              </a:rPr>
              <a:t>t</a:t>
            </a:r>
            <a:r>
              <a:rPr lang="en-US" dirty="0" smtClean="0">
                <a:solidFill>
                  <a:srgbClr val="000099"/>
                </a:solidFill>
                <a:latin typeface="Consolas"/>
              </a:rPr>
              <a:t>ry </a:t>
            </a:r>
          </a:p>
          <a:p>
            <a:r>
              <a:rPr lang="en-US" dirty="0">
                <a:solidFill>
                  <a:srgbClr val="000099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99"/>
                </a:solidFill>
                <a:latin typeface="Consolas"/>
              </a:rPr>
              <a:t> let </a:t>
            </a:r>
            <a:r>
              <a:rPr lang="en-US" dirty="0" smtClean="0">
                <a:latin typeface="Consolas"/>
              </a:rPr>
              <a:t>data = </a:t>
            </a:r>
            <a:r>
              <a:rPr lang="cs-CZ" dirty="0" smtClean="0">
                <a:latin typeface="Consolas"/>
              </a:rPr>
              <a:t>WebClient.DownloadAsync(</a:t>
            </a:r>
            <a:r>
              <a:rPr lang="en-US" dirty="0" err="1" smtClean="0">
                <a:latin typeface="Consolas"/>
              </a:rPr>
              <a:t>getP</a:t>
            </a:r>
            <a:r>
              <a:rPr lang="cs-CZ" dirty="0" smtClean="0">
                <a:latin typeface="Consolas"/>
              </a:rPr>
              <a:t>roxyUrl(ctx)</a:t>
            </a:r>
            <a:r>
              <a:rPr lang="en-US" dirty="0" smtClean="0">
                <a:latin typeface="Consolas"/>
              </a:rPr>
              <a:t>)</a:t>
            </a:r>
            <a:endParaRPr lang="cs-CZ" dirty="0">
              <a:latin typeface="Consolas"/>
            </a:endParaRPr>
          </a:p>
          <a:p>
            <a:r>
              <a:rPr lang="en-US" dirty="0" smtClean="0">
                <a:latin typeface="Consolas"/>
              </a:rPr>
              <a:t>  </a:t>
            </a:r>
            <a:r>
              <a:rPr lang="cs-CZ" dirty="0" smtClean="0">
                <a:latin typeface="Consolas"/>
              </a:rPr>
              <a:t>ctx.ResponseStream.WriteAsync(data</a:t>
            </a:r>
            <a:r>
              <a:rPr lang="en-US" dirty="0" smtClean="0">
                <a:latin typeface="Consolas"/>
              </a:rPr>
              <a:t>)</a:t>
            </a:r>
            <a:endParaRPr lang="cs-CZ" dirty="0">
              <a:latin typeface="Consolas"/>
            </a:endParaRPr>
          </a:p>
          <a:p>
            <a:r>
              <a:rPr lang="en-US" dirty="0" smtClean="0">
                <a:solidFill>
                  <a:srgbClr val="000099"/>
                </a:solidFill>
                <a:latin typeface="Consolas"/>
              </a:rPr>
              <a:t>finally</a:t>
            </a:r>
            <a:endParaRPr lang="en-US" dirty="0">
              <a:solidFill>
                <a:srgbClr val="000099"/>
              </a:solidFill>
              <a:latin typeface="Consolas"/>
            </a:endParaRPr>
          </a:p>
          <a:p>
            <a:r>
              <a:rPr lang="en-US" dirty="0" smtClean="0">
                <a:latin typeface="Consolas"/>
              </a:rPr>
              <a:t>  </a:t>
            </a:r>
            <a:r>
              <a:rPr lang="cs-CZ" dirty="0">
                <a:latin typeface="Consolas"/>
              </a:rPr>
              <a:t>ctx.ResponseStream.Close</a:t>
            </a:r>
            <a:r>
              <a:rPr lang="cs-CZ" dirty="0" smtClean="0">
                <a:latin typeface="Consolas"/>
              </a:rPr>
              <a:t>()</a:t>
            </a:r>
            <a:endParaRPr lang="cs-CZ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2831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the talk</a:t>
            </a:r>
            <a:endParaRPr lang="cs-C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815974"/>
              </p:ext>
            </p:extLst>
          </p:nvPr>
        </p:nvGraphicFramePr>
        <p:xfrm>
          <a:off x="552665" y="1930400"/>
          <a:ext cx="8090592" cy="433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577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asynchronous workflows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15" y="1879276"/>
            <a:ext cx="7703885" cy="4623123"/>
          </a:xfrm>
        </p:spPr>
        <p:txBody>
          <a:bodyPr>
            <a:normAutofit/>
          </a:bodyPr>
          <a:lstStyle/>
          <a:p>
            <a:r>
              <a:rPr lang="en-US" dirty="0" smtClean="0"/>
              <a:t>Write usual sequential code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Asynchronous calls using </a:t>
            </a:r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let!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do!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Supports all F# control-flow constructs</a:t>
            </a:r>
            <a:endParaRPr lang="en-US" sz="2200" b="1" dirty="0" smtClean="0">
              <a:solidFill>
                <a:schemeClr val="accent4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cs-CZ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669473" y="2615764"/>
            <a:ext cx="8055427" cy="1880103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  <a:latin typeface="Consolas"/>
              </a:rPr>
              <a:t>let </a:t>
            </a:r>
            <a:r>
              <a:rPr lang="en-US" dirty="0" err="1" smtClean="0">
                <a:latin typeface="Consolas"/>
              </a:rPr>
              <a:t>copyPageTo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err="1" smtClean="0">
                <a:latin typeface="Consolas"/>
              </a:rPr>
              <a:t>url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err="1" smtClean="0">
                <a:latin typeface="Consolas"/>
              </a:rPr>
              <a:t>outputStream</a:t>
            </a:r>
            <a:r>
              <a:rPr lang="en-US" dirty="0" smtClean="0">
                <a:latin typeface="Consolas"/>
              </a:rPr>
              <a:t> = </a:t>
            </a:r>
            <a:r>
              <a:rPr lang="cs-CZ" dirty="0" smtClean="0">
                <a:latin typeface="Consolas"/>
              </a:rPr>
              <a:t>async {</a:t>
            </a:r>
            <a:r>
              <a:rPr lang="en-US" dirty="0" smtClean="0">
                <a:latin typeface="Consolas"/>
              </a:rPr>
              <a:t> </a:t>
            </a:r>
          </a:p>
          <a:p>
            <a:r>
              <a:rPr lang="en-US" dirty="0">
                <a:solidFill>
                  <a:srgbClr val="000099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99"/>
                </a:solidFill>
                <a:latin typeface="Consolas"/>
              </a:rPr>
              <a:t> try </a:t>
            </a:r>
          </a:p>
          <a:p>
            <a:r>
              <a:rPr lang="en-US" dirty="0" smtClean="0">
                <a:solidFill>
                  <a:srgbClr val="000099"/>
                </a:solidFill>
                <a:latin typeface="Consolas"/>
              </a:rPr>
              <a:t>    l</a:t>
            </a:r>
            <a:r>
              <a:rPr lang="cs-CZ" dirty="0" smtClean="0">
                <a:solidFill>
                  <a:srgbClr val="000099"/>
                </a:solidFill>
                <a:latin typeface="Consolas"/>
              </a:rPr>
              <a:t>et</a:t>
            </a:r>
            <a:r>
              <a:rPr lang="cs-CZ" dirty="0">
                <a:solidFill>
                  <a:srgbClr val="000099"/>
                </a:solidFill>
                <a:latin typeface="Consolas"/>
              </a:rPr>
              <a:t>! </a:t>
            </a:r>
            <a:r>
              <a:rPr lang="cs-CZ" dirty="0">
                <a:latin typeface="Consolas"/>
              </a:rPr>
              <a:t>html = </a:t>
            </a:r>
            <a:r>
              <a:rPr lang="en-US" dirty="0" err="1" smtClean="0">
                <a:latin typeface="Consolas"/>
              </a:rPr>
              <a:t>WebClient</a:t>
            </a:r>
            <a:r>
              <a:rPr lang="cs-CZ" dirty="0" smtClean="0">
                <a:latin typeface="Consolas"/>
              </a:rPr>
              <a:t>.AsyncDownload(</a:t>
            </a:r>
            <a:r>
              <a:rPr lang="en-US" dirty="0" err="1" smtClean="0">
                <a:latin typeface="Consolas"/>
              </a:rPr>
              <a:t>url</a:t>
            </a:r>
            <a:r>
              <a:rPr lang="cs-CZ" dirty="0" smtClean="0">
                <a:latin typeface="Consolas"/>
              </a:rPr>
              <a:t>)</a:t>
            </a:r>
            <a:endParaRPr lang="cs-CZ" dirty="0">
              <a:latin typeface="Consolas"/>
            </a:endParaRPr>
          </a:p>
          <a:p>
            <a:r>
              <a:rPr lang="en-US" dirty="0" smtClean="0">
                <a:solidFill>
                  <a:srgbClr val="000099"/>
                </a:solidFill>
                <a:latin typeface="Consolas"/>
              </a:rPr>
              <a:t>    </a:t>
            </a:r>
            <a:r>
              <a:rPr lang="cs-CZ" dirty="0" smtClean="0">
                <a:solidFill>
                  <a:srgbClr val="000099"/>
                </a:solidFill>
                <a:latin typeface="Consolas"/>
              </a:rPr>
              <a:t>do</a:t>
            </a:r>
            <a:r>
              <a:rPr lang="cs-CZ" dirty="0">
                <a:solidFill>
                  <a:srgbClr val="000099"/>
                </a:solidFill>
                <a:latin typeface="Consolas"/>
              </a:rPr>
              <a:t>! </a:t>
            </a:r>
            <a:r>
              <a:rPr lang="en-US" dirty="0" err="1" smtClean="0">
                <a:latin typeface="Consolas"/>
              </a:rPr>
              <a:t>outputStream</a:t>
            </a:r>
            <a:r>
              <a:rPr lang="cs-CZ" dirty="0" smtClean="0">
                <a:latin typeface="Consolas"/>
              </a:rPr>
              <a:t>.Async</a:t>
            </a:r>
            <a:r>
              <a:rPr lang="en-US" dirty="0" smtClean="0">
                <a:latin typeface="Consolas"/>
              </a:rPr>
              <a:t>Write</a:t>
            </a:r>
            <a:r>
              <a:rPr lang="cs-CZ" dirty="0" smtClean="0">
                <a:latin typeface="Consolas"/>
              </a:rPr>
              <a:t>(html</a:t>
            </a:r>
            <a:r>
              <a:rPr lang="cs-CZ" dirty="0">
                <a:latin typeface="Consolas"/>
              </a:rPr>
              <a:t>) 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  </a:t>
            </a:r>
            <a:r>
              <a:rPr lang="en-US" dirty="0" smtClean="0">
                <a:solidFill>
                  <a:srgbClr val="000099"/>
                </a:solidFill>
                <a:latin typeface="Consolas"/>
              </a:rPr>
              <a:t>finally </a:t>
            </a:r>
          </a:p>
          <a:p>
            <a:r>
              <a:rPr lang="en-US" dirty="0">
                <a:solidFill>
                  <a:srgbClr val="000099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99"/>
                </a:solidFill>
                <a:latin typeface="Consolas"/>
              </a:rPr>
              <a:t>   </a:t>
            </a:r>
            <a:r>
              <a:rPr lang="cs-CZ" dirty="0" smtClean="0">
                <a:latin typeface="Consolas"/>
              </a:rPr>
              <a:t>ctx.ResponseStream.Close()</a:t>
            </a:r>
            <a:r>
              <a:rPr lang="en-US" dirty="0" smtClean="0">
                <a:latin typeface="Consolas"/>
              </a:rPr>
              <a:t> </a:t>
            </a:r>
            <a:r>
              <a:rPr lang="cs-CZ" dirty="0" smtClean="0">
                <a:latin typeface="Consolas"/>
              </a:rPr>
              <a:t>}</a:t>
            </a:r>
            <a:endParaRPr lang="cs-CZ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7495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asynchronous workflows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15" y="1930076"/>
            <a:ext cx="8173785" cy="462312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Translated using some primitive operations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Looks similar to event-based programs…</a:t>
            </a:r>
          </a:p>
          <a:p>
            <a:pPr lvl="1"/>
            <a:endParaRPr lang="en-US" sz="13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buClr>
                <a:srgbClr val="E07602"/>
              </a:buClr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Many thanks to </a:t>
            </a: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Haskell for Monads™!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endParaRPr lang="cs-CZ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665416" y="2614815"/>
            <a:ext cx="7767384" cy="1880103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  <a:latin typeface="Consolas"/>
              </a:rPr>
              <a:t>let </a:t>
            </a:r>
            <a:r>
              <a:rPr lang="en-US" dirty="0" err="1">
                <a:latin typeface="Consolas"/>
              </a:rPr>
              <a:t>copyPageTo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url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outputStream</a:t>
            </a:r>
            <a:r>
              <a:rPr lang="en-US" dirty="0">
                <a:latin typeface="Consolas"/>
              </a:rPr>
              <a:t> = 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  </a:t>
            </a:r>
            <a:r>
              <a:rPr lang="cs-CZ" dirty="0" smtClean="0">
                <a:latin typeface="Consolas"/>
              </a:rPr>
              <a:t>async</a:t>
            </a:r>
            <a:r>
              <a:rPr lang="en-US" dirty="0" smtClean="0">
                <a:latin typeface="Consolas"/>
              </a:rPr>
              <a:t>.</a:t>
            </a:r>
            <a:r>
              <a:rPr lang="en-US" dirty="0" err="1" smtClean="0">
                <a:latin typeface="Consolas"/>
              </a:rPr>
              <a:t>TryFinally</a:t>
            </a:r>
            <a:r>
              <a:rPr lang="en-US" dirty="0" smtClean="0">
                <a:latin typeface="Consolas"/>
              </a:rPr>
              <a:t>(</a:t>
            </a:r>
          </a:p>
          <a:p>
            <a:r>
              <a:rPr lang="en-US" dirty="0" smtClean="0">
                <a:latin typeface="Consolas"/>
              </a:rPr>
              <a:t>    </a:t>
            </a:r>
            <a:r>
              <a:rPr lang="en-US" dirty="0" err="1" smtClean="0">
                <a:latin typeface="Consolas"/>
              </a:rPr>
              <a:t>async.Bind</a:t>
            </a:r>
            <a:r>
              <a:rPr lang="en-US" dirty="0" smtClean="0">
                <a:latin typeface="Consolas"/>
              </a:rPr>
              <a:t>(</a:t>
            </a:r>
            <a:r>
              <a:rPr lang="en-US" dirty="0" err="1" smtClean="0">
                <a:latin typeface="Consolas"/>
              </a:rPr>
              <a:t>WebClient</a:t>
            </a:r>
            <a:r>
              <a:rPr lang="cs-CZ" dirty="0" smtClean="0">
                <a:latin typeface="Consolas"/>
              </a:rPr>
              <a:t>.AsyncDownload(</a:t>
            </a:r>
            <a:r>
              <a:rPr lang="en-US" dirty="0" err="1" smtClean="0">
                <a:latin typeface="Consolas"/>
              </a:rPr>
              <a:t>url</a:t>
            </a:r>
            <a:r>
              <a:rPr lang="cs-CZ" dirty="0" smtClean="0">
                <a:latin typeface="Consolas"/>
              </a:rPr>
              <a:t>)</a:t>
            </a:r>
            <a:r>
              <a:rPr lang="en-US" dirty="0" smtClean="0">
                <a:latin typeface="Consolas"/>
              </a:rPr>
              <a:t>, </a:t>
            </a:r>
            <a:r>
              <a:rPr lang="en-US" dirty="0" smtClean="0">
                <a:solidFill>
                  <a:srgbClr val="000099"/>
                </a:solidFill>
                <a:latin typeface="Consolas"/>
              </a:rPr>
              <a:t>fun </a:t>
            </a:r>
            <a:r>
              <a:rPr lang="en-US" dirty="0" smtClean="0">
                <a:latin typeface="Consolas"/>
              </a:rPr>
              <a:t>html </a:t>
            </a:r>
            <a:r>
              <a:rPr lang="en-US" dirty="0" smtClean="0">
                <a:solidFill>
                  <a:srgbClr val="000099"/>
                </a:solidFill>
                <a:latin typeface="Consolas"/>
              </a:rPr>
              <a:t>-&gt; </a:t>
            </a:r>
          </a:p>
          <a:p>
            <a:r>
              <a:rPr lang="en-US" dirty="0" smtClean="0">
                <a:latin typeface="Consolas"/>
              </a:rPr>
              <a:t>      </a:t>
            </a:r>
            <a:r>
              <a:rPr lang="en-US" dirty="0" err="1" smtClean="0">
                <a:latin typeface="Consolas"/>
              </a:rPr>
              <a:t>async.Bind</a:t>
            </a:r>
            <a:r>
              <a:rPr lang="en-US" dirty="0" smtClean="0">
                <a:latin typeface="Consolas"/>
              </a:rPr>
              <a:t>( </a:t>
            </a:r>
            <a:r>
              <a:rPr lang="en-US" dirty="0" err="1" smtClean="0">
                <a:latin typeface="Consolas"/>
              </a:rPr>
              <a:t>outputStream</a:t>
            </a:r>
            <a:r>
              <a:rPr lang="cs-CZ" dirty="0" smtClean="0">
                <a:latin typeface="Consolas"/>
              </a:rPr>
              <a:t>.Async</a:t>
            </a:r>
            <a:r>
              <a:rPr lang="en-US" dirty="0" smtClean="0">
                <a:latin typeface="Consolas"/>
              </a:rPr>
              <a:t>Write</a:t>
            </a:r>
            <a:r>
              <a:rPr lang="cs-CZ" dirty="0" smtClean="0">
                <a:latin typeface="Consolas"/>
              </a:rPr>
              <a:t>(html)</a:t>
            </a:r>
            <a:r>
              <a:rPr lang="en-US" dirty="0" smtClean="0">
                <a:latin typeface="Consolas"/>
              </a:rPr>
              <a:t>,</a:t>
            </a:r>
          </a:p>
          <a:p>
            <a:r>
              <a:rPr lang="en-US" dirty="0" smtClean="0">
                <a:latin typeface="Consolas"/>
              </a:rPr>
              <a:t>                  </a:t>
            </a:r>
            <a:r>
              <a:rPr lang="en-US" dirty="0" err="1" smtClean="0">
                <a:latin typeface="Consolas"/>
              </a:rPr>
              <a:t>async.Zero</a:t>
            </a:r>
            <a:r>
              <a:rPr lang="en-US" dirty="0" smtClean="0">
                <a:latin typeface="Consolas"/>
              </a:rPr>
              <a:t>() )),</a:t>
            </a:r>
          </a:p>
          <a:p>
            <a:r>
              <a:rPr lang="en-US" dirty="0" smtClean="0">
                <a:latin typeface="Consolas"/>
              </a:rPr>
              <a:t>    </a:t>
            </a:r>
            <a:r>
              <a:rPr lang="en-US" dirty="0" smtClean="0">
                <a:solidFill>
                  <a:srgbClr val="000099"/>
                </a:solidFill>
                <a:latin typeface="Consolas"/>
              </a:rPr>
              <a:t>fun </a:t>
            </a:r>
            <a:r>
              <a:rPr lang="en-US" dirty="0" smtClean="0">
                <a:latin typeface="Consolas"/>
              </a:rPr>
              <a:t>() </a:t>
            </a:r>
            <a:r>
              <a:rPr lang="en-US" dirty="0" smtClean="0">
                <a:solidFill>
                  <a:srgbClr val="000099"/>
                </a:solidFill>
                <a:latin typeface="Consolas"/>
              </a:rPr>
              <a:t>-&gt;</a:t>
            </a:r>
            <a:r>
              <a:rPr lang="en-US" dirty="0" smtClean="0">
                <a:latin typeface="Consolas"/>
              </a:rPr>
              <a:t> </a:t>
            </a:r>
            <a:r>
              <a:rPr lang="cs-CZ" dirty="0" smtClean="0">
                <a:latin typeface="Consolas"/>
              </a:rPr>
              <a:t>ctx.ResponseStream.Close()</a:t>
            </a:r>
            <a:r>
              <a:rPr lang="en-US" dirty="0">
                <a:latin typeface="Consolas"/>
              </a:rPr>
              <a:t>)</a:t>
            </a:r>
            <a:endParaRPr lang="cs-CZ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1645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2507</TotalTime>
  <Words>447</Words>
  <Application>Microsoft Office PowerPoint</Application>
  <PresentationFormat>On-screen Show (4:3)</PresentationFormat>
  <Paragraphs>122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Perception</vt:lpstr>
      <vt:lpstr>F# on the Server-Side</vt:lpstr>
      <vt:lpstr>About me</vt:lpstr>
      <vt:lpstr>Server-side specifics</vt:lpstr>
      <vt:lpstr>Plan of the talk</vt:lpstr>
      <vt:lpstr>Event-based style</vt:lpstr>
      <vt:lpstr>Limitations of event-based style</vt:lpstr>
      <vt:lpstr>Plan of the talk</vt:lpstr>
      <vt:lpstr>F# asynchronous workflows</vt:lpstr>
      <vt:lpstr>F# asynchronous workflows</vt:lpstr>
      <vt:lpstr>Demo</vt:lpstr>
      <vt:lpstr>Plan of the talk</vt:lpstr>
      <vt:lpstr>Agent-based programming</vt:lpstr>
      <vt:lpstr>Simple agent in F#</vt:lpstr>
      <vt:lpstr>Demo</vt:lpstr>
      <vt:lpstr>Summary and Q&amp;A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programming with Agents</dc:title>
  <dc:creator>Tomas Petricek</dc:creator>
  <cp:lastModifiedBy>Tomas</cp:lastModifiedBy>
  <cp:revision>195</cp:revision>
  <dcterms:created xsi:type="dcterms:W3CDTF">2010-11-22T18:20:19Z</dcterms:created>
  <dcterms:modified xsi:type="dcterms:W3CDTF">2011-03-22T16:02:06Z</dcterms:modified>
</cp:coreProperties>
</file>