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sldIdLst>
    <p:sldId id="256" r:id="rId2"/>
    <p:sldId id="333" r:id="rId3"/>
    <p:sldId id="308" r:id="rId4"/>
    <p:sldId id="337" r:id="rId5"/>
    <p:sldId id="338" r:id="rId6"/>
    <p:sldId id="335" r:id="rId7"/>
    <p:sldId id="339" r:id="rId8"/>
    <p:sldId id="340" r:id="rId9"/>
    <p:sldId id="336" r:id="rId10"/>
    <p:sldId id="341" r:id="rId11"/>
    <p:sldId id="342" r:id="rId12"/>
    <p:sldId id="348" r:id="rId13"/>
    <p:sldId id="347" r:id="rId14"/>
    <p:sldId id="345" r:id="rId15"/>
    <p:sldId id="346" r:id="rId16"/>
    <p:sldId id="349" r:id="rId17"/>
    <p:sldId id="344" r:id="rId18"/>
    <p:sldId id="360" r:id="rId19"/>
    <p:sldId id="359" r:id="rId20"/>
    <p:sldId id="350" r:id="rId21"/>
    <p:sldId id="353" r:id="rId22"/>
    <p:sldId id="358" r:id="rId23"/>
    <p:sldId id="351" r:id="rId24"/>
    <p:sldId id="355" r:id="rId25"/>
    <p:sldId id="356" r:id="rId26"/>
    <p:sldId id="357" r:id="rId27"/>
    <p:sldId id="354" r:id="rId28"/>
    <p:sldId id="352" r:id="rId29"/>
    <p:sldId id="316" r:id="rId30"/>
    <p:sldId id="33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957" autoAdjust="0"/>
  </p:normalViewPr>
  <p:slideViewPr>
    <p:cSldViewPr>
      <p:cViewPr>
        <p:scale>
          <a:sx n="80" d="100"/>
          <a:sy n="80" d="100"/>
        </p:scale>
        <p:origin x="-7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CE038-53B5-499C-B0E0-E312DCF7E711}" type="datetimeFigureOut">
              <a:rPr lang="cs-CZ" smtClean="0"/>
              <a:t>25.4.2012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B8AFC-D6B3-4ABA-9EA9-FDE095F210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0063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8AFC-D6B3-4ABA-9EA9-FDE095F210EC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7589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8AFC-D6B3-4ABA-9EA9-FDE095F210EC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7589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8AFC-D6B3-4ABA-9EA9-FDE095F210EC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7589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8AFC-D6B3-4ABA-9EA9-FDE095F210EC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7589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8AFC-D6B3-4ABA-9EA9-FDE095F210EC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7589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0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5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76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9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>
            <a:lvl1pPr marL="0" indent="0">
              <a:spcBef>
                <a:spcPts val="3000"/>
              </a:spcBef>
              <a:spcAft>
                <a:spcPts val="300"/>
              </a:spcAft>
              <a:buFontTx/>
              <a:buNone/>
              <a:defRPr sz="3400">
                <a:solidFill>
                  <a:schemeClr val="tx1"/>
                </a:solidFill>
              </a:defRPr>
            </a:lvl1pPr>
            <a:lvl2pPr marL="360000" indent="0">
              <a:spcBef>
                <a:spcPts val="300"/>
              </a:spcBef>
              <a:buFontTx/>
              <a:buNone/>
              <a:defRPr sz="3000">
                <a:solidFill>
                  <a:schemeClr val="tx1"/>
                </a:solidFill>
              </a:defRPr>
            </a:lvl2pPr>
            <a:lvl3pPr marL="685800" indent="0">
              <a:buFontTx/>
              <a:buNone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2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5637"/>
            <a:ext cx="8229600" cy="4525963"/>
          </a:xfrm>
        </p:spPr>
        <p:txBody>
          <a:bodyPr/>
          <a:lstStyle>
            <a:lvl1pPr marL="0" indent="0">
              <a:spcBef>
                <a:spcPts val="1800"/>
              </a:spcBef>
              <a:buFontTx/>
              <a:buNone/>
              <a:defRPr sz="30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-274320">
              <a:spcBef>
                <a:spcPts val="300"/>
              </a:spcBef>
              <a:buFont typeface="Wingdings" pitchFamily="2" charset="2"/>
              <a:buChar char="§"/>
              <a:defRPr sz="2600"/>
            </a:lvl2pPr>
            <a:lvl3pPr marL="685800" indent="0">
              <a:buFontTx/>
              <a:buNone/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5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3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1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1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0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6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3689-EA21-4870-97E4-1E93FA434258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3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tomasp.ne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tomas@tomasp.net" TargetMode="External"/><Relationship Id="rId2" Type="http://schemas.openxmlformats.org/officeDocument/2006/relationships/hyperlink" Target="http://www.skillsmatter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2609850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en-US" dirty="0">
                <a:solidFill>
                  <a:prstClr val="black"/>
                </a:solidFill>
              </a:rPr>
              <a:t>Developing </a:t>
            </a:r>
            <a:r>
              <a:rPr lang="en-US" b="1" dirty="0">
                <a:solidFill>
                  <a:schemeClr val="accent4"/>
                </a:solidFill>
              </a:rPr>
              <a:t>F# </a:t>
            </a:r>
            <a:r>
              <a:rPr lang="en-US" b="1" dirty="0" smtClean="0">
                <a:solidFill>
                  <a:schemeClr val="accent4"/>
                </a:solidFill>
              </a:rPr>
              <a:t>Applications</a:t>
            </a:r>
            <a:br>
              <a:rPr lang="en-US" b="1" dirty="0" smtClean="0">
                <a:solidFill>
                  <a:schemeClr val="accent4"/>
                </a:solidFill>
              </a:rPr>
            </a:br>
            <a:r>
              <a:rPr lang="en-US" sz="3400" dirty="0" smtClean="0">
                <a:solidFill>
                  <a:prstClr val="black"/>
                </a:solidFill>
              </a:rPr>
              <a:t>From </a:t>
            </a:r>
            <a:r>
              <a:rPr lang="en-US" sz="3400" b="1" dirty="0" smtClean="0">
                <a:solidFill>
                  <a:schemeClr val="accent5"/>
                </a:solidFill>
              </a:rPr>
              <a:t>Domain Model </a:t>
            </a:r>
            <a:r>
              <a:rPr lang="en-US" sz="3400" dirty="0">
                <a:solidFill>
                  <a:prstClr val="black"/>
                </a:solidFill>
              </a:rPr>
              <a:t>to </a:t>
            </a:r>
            <a:r>
              <a:rPr lang="en-US" sz="3400" b="1" dirty="0" smtClean="0">
                <a:solidFill>
                  <a:schemeClr val="accent5"/>
                </a:solidFill>
              </a:rPr>
              <a:t>User Interface</a:t>
            </a:r>
            <a:endParaRPr lang="en-US" sz="3400" b="1" dirty="0">
              <a:solidFill>
                <a:schemeClr val="accent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20574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Tomas Petricek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University of Cambridge</a:t>
            </a:r>
          </a:p>
          <a:p>
            <a:pPr>
              <a:spcBef>
                <a:spcPts val="1800"/>
              </a:spcBef>
            </a:pPr>
            <a:r>
              <a:rPr lang="en-US" sz="2500" dirty="0" smtClean="0">
                <a:solidFill>
                  <a:schemeClr val="accent3"/>
                </a:solidFill>
                <a:hlinkClick r:id="rId2"/>
              </a:rPr>
              <a:t>http://tomasp.net</a:t>
            </a:r>
            <a:r>
              <a:rPr lang="en-US" sz="2500" dirty="0" smtClean="0">
                <a:solidFill>
                  <a:schemeClr val="accent3"/>
                </a:solidFill>
              </a:rPr>
              <a:t> | </a:t>
            </a:r>
            <a:r>
              <a:rPr lang="en-US" sz="2500" dirty="0" smtClean="0">
                <a:solidFill>
                  <a:schemeClr val="accent3"/>
                </a:solidFill>
                <a:hlinkClick r:id="rId2"/>
              </a:rPr>
              <a:t>@</a:t>
            </a:r>
            <a:r>
              <a:rPr lang="en-US" sz="2500" dirty="0" err="1" smtClean="0">
                <a:solidFill>
                  <a:schemeClr val="accent3"/>
                </a:solidFill>
                <a:hlinkClick r:id="rId2"/>
              </a:rPr>
              <a:t>tomaspetricek</a:t>
            </a:r>
            <a:endParaRPr lang="en-US" sz="25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03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representations</a:t>
            </a:r>
            <a:endParaRPr lang="cs-CZ" dirty="0"/>
          </a:p>
        </p:txBody>
      </p:sp>
      <p:sp>
        <p:nvSpPr>
          <p:cNvPr id="13" name="Freeform 12"/>
          <p:cNvSpPr/>
          <p:nvPr/>
        </p:nvSpPr>
        <p:spPr>
          <a:xfrm>
            <a:off x="2211778" y="3153742"/>
            <a:ext cx="1762050" cy="1762050"/>
          </a:xfrm>
          <a:custGeom>
            <a:avLst/>
            <a:gdLst>
              <a:gd name="connsiteX0" fmla="*/ 0 w 1762050"/>
              <a:gd name="connsiteY0" fmla="*/ 881025 h 1762050"/>
              <a:gd name="connsiteX1" fmla="*/ 881025 w 1762050"/>
              <a:gd name="connsiteY1" fmla="*/ 0 h 1762050"/>
              <a:gd name="connsiteX2" fmla="*/ 1762050 w 1762050"/>
              <a:gd name="connsiteY2" fmla="*/ 881025 h 1762050"/>
              <a:gd name="connsiteX3" fmla="*/ 881025 w 1762050"/>
              <a:gd name="connsiteY3" fmla="*/ 1762050 h 1762050"/>
              <a:gd name="connsiteX4" fmla="*/ 0 w 1762050"/>
              <a:gd name="connsiteY4" fmla="*/ 881025 h 17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050" h="1762050">
                <a:moveTo>
                  <a:pt x="0" y="881025"/>
                </a:moveTo>
                <a:cubicBezTo>
                  <a:pt x="0" y="394448"/>
                  <a:pt x="394448" y="0"/>
                  <a:pt x="881025" y="0"/>
                </a:cubicBezTo>
                <a:cubicBezTo>
                  <a:pt x="1367602" y="0"/>
                  <a:pt x="1762050" y="394448"/>
                  <a:pt x="1762050" y="881025"/>
                </a:cubicBezTo>
                <a:cubicBezTo>
                  <a:pt x="1762050" y="1367602"/>
                  <a:pt x="1367602" y="1762050"/>
                  <a:pt x="881025" y="1762050"/>
                </a:cubicBezTo>
                <a:cubicBezTo>
                  <a:pt x="394448" y="1762050"/>
                  <a:pt x="0" y="1367602"/>
                  <a:pt x="0" y="881025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0116" tIns="310116" rIns="310116" bIns="310116" numCol="1" spcCol="1270" anchor="ctr" anchorCtr="0">
            <a:noAutofit/>
          </a:bodyPr>
          <a:lstStyle/>
          <a:p>
            <a:pPr lvl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100" kern="1200" dirty="0" smtClean="0"/>
              <a:t>Line items</a:t>
            </a:r>
            <a:endParaRPr lang="cs-CZ" sz="4100" kern="1200" dirty="0"/>
          </a:p>
        </p:txBody>
      </p:sp>
      <p:sp>
        <p:nvSpPr>
          <p:cNvPr id="14" name="Isosceles Triangle 13"/>
          <p:cNvSpPr/>
          <p:nvPr/>
        </p:nvSpPr>
        <p:spPr>
          <a:xfrm rot="18468632">
            <a:off x="1990477" y="3199924"/>
            <a:ext cx="308359" cy="241176"/>
          </a:xfrm>
          <a:prstGeom prst="triangl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>
            <a:off x="685800" y="2206165"/>
            <a:ext cx="1295400" cy="1213968"/>
          </a:xfrm>
          <a:custGeom>
            <a:avLst/>
            <a:gdLst>
              <a:gd name="connsiteX0" fmla="*/ 0 w 1175287"/>
              <a:gd name="connsiteY0" fmla="*/ 587644 h 1175287"/>
              <a:gd name="connsiteX1" fmla="*/ 587644 w 1175287"/>
              <a:gd name="connsiteY1" fmla="*/ 0 h 1175287"/>
              <a:gd name="connsiteX2" fmla="*/ 1175288 w 1175287"/>
              <a:gd name="connsiteY2" fmla="*/ 587644 h 1175287"/>
              <a:gd name="connsiteX3" fmla="*/ 587644 w 1175287"/>
              <a:gd name="connsiteY3" fmla="*/ 1175288 h 1175287"/>
              <a:gd name="connsiteX4" fmla="*/ 0 w 1175287"/>
              <a:gd name="connsiteY4" fmla="*/ 587644 h 117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287" h="1175287">
                <a:moveTo>
                  <a:pt x="0" y="587644"/>
                </a:moveTo>
                <a:cubicBezTo>
                  <a:pt x="0" y="263097"/>
                  <a:pt x="263097" y="0"/>
                  <a:pt x="587644" y="0"/>
                </a:cubicBezTo>
                <a:cubicBezTo>
                  <a:pt x="912191" y="0"/>
                  <a:pt x="1175288" y="263097"/>
                  <a:pt x="1175288" y="587644"/>
                </a:cubicBezTo>
                <a:cubicBezTo>
                  <a:pt x="1175288" y="912191"/>
                  <a:pt x="912191" y="1175288"/>
                  <a:pt x="587644" y="1175288"/>
                </a:cubicBezTo>
                <a:cubicBezTo>
                  <a:pt x="263097" y="1175288"/>
                  <a:pt x="0" y="912191"/>
                  <a:pt x="0" y="587644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1521874"/>
              <a:satOff val="16014"/>
              <a:lumOff val="915"/>
              <a:alphaOff val="0"/>
            </a:schemeClr>
          </a:fillRef>
          <a:effectRef idx="0">
            <a:schemeClr val="accent4">
              <a:hueOff val="-1521874"/>
              <a:satOff val="16014"/>
              <a:lumOff val="91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2437" tIns="192437" rIns="192437" bIns="192437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 smtClean="0"/>
              <a:t>Fraud?</a:t>
            </a:r>
            <a:endParaRPr lang="cs-CZ" sz="2600" kern="1200" dirty="0"/>
          </a:p>
        </p:txBody>
      </p:sp>
      <p:sp>
        <p:nvSpPr>
          <p:cNvPr id="16" name="Isosceles Triangle 15"/>
          <p:cNvSpPr/>
          <p:nvPr/>
        </p:nvSpPr>
        <p:spPr>
          <a:xfrm rot="8188099">
            <a:off x="7127365" y="4575665"/>
            <a:ext cx="308357" cy="320819"/>
          </a:xfrm>
          <a:prstGeom prst="triangl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2282812"/>
              <a:satOff val="24021"/>
              <a:lumOff val="1373"/>
              <a:alphaOff val="0"/>
            </a:schemeClr>
          </a:fillRef>
          <a:effectRef idx="0">
            <a:schemeClr val="accent4">
              <a:hueOff val="-2282812"/>
              <a:satOff val="24021"/>
              <a:lumOff val="1373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Freeform 16"/>
          <p:cNvSpPr/>
          <p:nvPr/>
        </p:nvSpPr>
        <p:spPr>
          <a:xfrm>
            <a:off x="7281544" y="4777858"/>
            <a:ext cx="1470956" cy="1470542"/>
          </a:xfrm>
          <a:custGeom>
            <a:avLst/>
            <a:gdLst>
              <a:gd name="connsiteX0" fmla="*/ 0 w 1175287"/>
              <a:gd name="connsiteY0" fmla="*/ 587644 h 1175287"/>
              <a:gd name="connsiteX1" fmla="*/ 587644 w 1175287"/>
              <a:gd name="connsiteY1" fmla="*/ 0 h 1175287"/>
              <a:gd name="connsiteX2" fmla="*/ 1175288 w 1175287"/>
              <a:gd name="connsiteY2" fmla="*/ 587644 h 1175287"/>
              <a:gd name="connsiteX3" fmla="*/ 587644 w 1175287"/>
              <a:gd name="connsiteY3" fmla="*/ 1175288 h 1175287"/>
              <a:gd name="connsiteX4" fmla="*/ 0 w 1175287"/>
              <a:gd name="connsiteY4" fmla="*/ 587644 h 117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287" h="1175287">
                <a:moveTo>
                  <a:pt x="0" y="587644"/>
                </a:moveTo>
                <a:cubicBezTo>
                  <a:pt x="0" y="263097"/>
                  <a:pt x="263097" y="0"/>
                  <a:pt x="587644" y="0"/>
                </a:cubicBezTo>
                <a:cubicBezTo>
                  <a:pt x="912191" y="0"/>
                  <a:pt x="1175288" y="263097"/>
                  <a:pt x="1175288" y="587644"/>
                </a:cubicBezTo>
                <a:cubicBezTo>
                  <a:pt x="1175288" y="912191"/>
                  <a:pt x="912191" y="1175288"/>
                  <a:pt x="587644" y="1175288"/>
                </a:cubicBezTo>
                <a:cubicBezTo>
                  <a:pt x="263097" y="1175288"/>
                  <a:pt x="0" y="912191"/>
                  <a:pt x="0" y="587644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3043749"/>
              <a:satOff val="32028"/>
              <a:lumOff val="1831"/>
              <a:alphaOff val="0"/>
            </a:schemeClr>
          </a:fillRef>
          <a:effectRef idx="0">
            <a:schemeClr val="accent4">
              <a:hueOff val="-3043749"/>
              <a:satOff val="32028"/>
              <a:lumOff val="183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2437" tIns="192437" rIns="192437" bIns="192437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 err="1" smtClean="0"/>
              <a:t>Reciept</a:t>
            </a:r>
            <a:endParaRPr lang="cs-CZ" sz="2600" kern="1200" dirty="0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4534000" y="3620295"/>
            <a:ext cx="371782" cy="771017"/>
          </a:xfrm>
          <a:prstGeom prst="triangl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4565623"/>
              <a:satOff val="48042"/>
              <a:lumOff val="2746"/>
              <a:alphaOff val="0"/>
            </a:schemeClr>
          </a:fillRef>
          <a:effectRef idx="0">
            <a:schemeClr val="accent4">
              <a:hueOff val="-4565623"/>
              <a:satOff val="48042"/>
              <a:lumOff val="2746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Freeform 18"/>
          <p:cNvSpPr/>
          <p:nvPr/>
        </p:nvSpPr>
        <p:spPr>
          <a:xfrm>
            <a:off x="5351072" y="3124778"/>
            <a:ext cx="1762050" cy="1762050"/>
          </a:xfrm>
          <a:custGeom>
            <a:avLst/>
            <a:gdLst>
              <a:gd name="connsiteX0" fmla="*/ 0 w 1762050"/>
              <a:gd name="connsiteY0" fmla="*/ 881025 h 1762050"/>
              <a:gd name="connsiteX1" fmla="*/ 881025 w 1762050"/>
              <a:gd name="connsiteY1" fmla="*/ 0 h 1762050"/>
              <a:gd name="connsiteX2" fmla="*/ 1762050 w 1762050"/>
              <a:gd name="connsiteY2" fmla="*/ 881025 h 1762050"/>
              <a:gd name="connsiteX3" fmla="*/ 881025 w 1762050"/>
              <a:gd name="connsiteY3" fmla="*/ 1762050 h 1762050"/>
              <a:gd name="connsiteX4" fmla="*/ 0 w 1762050"/>
              <a:gd name="connsiteY4" fmla="*/ 881025 h 17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050" h="1762050">
                <a:moveTo>
                  <a:pt x="0" y="881025"/>
                </a:moveTo>
                <a:cubicBezTo>
                  <a:pt x="0" y="394448"/>
                  <a:pt x="394448" y="0"/>
                  <a:pt x="881025" y="0"/>
                </a:cubicBezTo>
                <a:cubicBezTo>
                  <a:pt x="1367602" y="0"/>
                  <a:pt x="1762050" y="394448"/>
                  <a:pt x="1762050" y="881025"/>
                </a:cubicBezTo>
                <a:cubicBezTo>
                  <a:pt x="1762050" y="1367602"/>
                  <a:pt x="1367602" y="1762050"/>
                  <a:pt x="881025" y="1762050"/>
                </a:cubicBezTo>
                <a:cubicBezTo>
                  <a:pt x="394448" y="1762050"/>
                  <a:pt x="0" y="1367602"/>
                  <a:pt x="0" y="881025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4565623"/>
              <a:satOff val="48042"/>
              <a:lumOff val="2746"/>
              <a:alphaOff val="0"/>
            </a:schemeClr>
          </a:fillRef>
          <a:effectRef idx="0">
            <a:schemeClr val="accent4">
              <a:hueOff val="-4565623"/>
              <a:satOff val="48042"/>
              <a:lumOff val="274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0116" tIns="310116" rIns="310116" bIns="310116" numCol="1" spcCol="1270" anchor="ctr" anchorCtr="0">
            <a:noAutofit/>
          </a:bodyPr>
          <a:lstStyle/>
          <a:p>
            <a:pPr lvl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200" dirty="0" smtClean="0"/>
              <a:t>Final</a:t>
            </a:r>
            <a:endParaRPr lang="cs-CZ" sz="4200" kern="1200" dirty="0"/>
          </a:p>
        </p:txBody>
      </p:sp>
      <p:sp>
        <p:nvSpPr>
          <p:cNvPr id="20" name="Freeform 19"/>
          <p:cNvSpPr/>
          <p:nvPr/>
        </p:nvSpPr>
        <p:spPr>
          <a:xfrm>
            <a:off x="916378" y="4890253"/>
            <a:ext cx="1295400" cy="1213968"/>
          </a:xfrm>
          <a:custGeom>
            <a:avLst/>
            <a:gdLst>
              <a:gd name="connsiteX0" fmla="*/ 0 w 1175287"/>
              <a:gd name="connsiteY0" fmla="*/ 587644 h 1175287"/>
              <a:gd name="connsiteX1" fmla="*/ 587644 w 1175287"/>
              <a:gd name="connsiteY1" fmla="*/ 0 h 1175287"/>
              <a:gd name="connsiteX2" fmla="*/ 1175288 w 1175287"/>
              <a:gd name="connsiteY2" fmla="*/ 587644 h 1175287"/>
              <a:gd name="connsiteX3" fmla="*/ 587644 w 1175287"/>
              <a:gd name="connsiteY3" fmla="*/ 1175288 h 1175287"/>
              <a:gd name="connsiteX4" fmla="*/ 0 w 1175287"/>
              <a:gd name="connsiteY4" fmla="*/ 587644 h 117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287" h="1175287">
                <a:moveTo>
                  <a:pt x="0" y="587644"/>
                </a:moveTo>
                <a:cubicBezTo>
                  <a:pt x="0" y="263097"/>
                  <a:pt x="263097" y="0"/>
                  <a:pt x="587644" y="0"/>
                </a:cubicBezTo>
                <a:cubicBezTo>
                  <a:pt x="912191" y="0"/>
                  <a:pt x="1175288" y="263097"/>
                  <a:pt x="1175288" y="587644"/>
                </a:cubicBezTo>
                <a:cubicBezTo>
                  <a:pt x="1175288" y="912191"/>
                  <a:pt x="912191" y="1175288"/>
                  <a:pt x="587644" y="1175288"/>
                </a:cubicBezTo>
                <a:cubicBezTo>
                  <a:pt x="263097" y="1175288"/>
                  <a:pt x="0" y="912191"/>
                  <a:pt x="0" y="587644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1521874"/>
              <a:satOff val="16014"/>
              <a:lumOff val="915"/>
              <a:alphaOff val="0"/>
            </a:schemeClr>
          </a:fillRef>
          <a:effectRef idx="0">
            <a:schemeClr val="accent4">
              <a:hueOff val="-1521874"/>
              <a:satOff val="16014"/>
              <a:lumOff val="91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2437" tIns="192437" rIns="192437" bIns="192437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 smtClean="0"/>
              <a:t>Log</a:t>
            </a:r>
            <a:endParaRPr lang="cs-CZ" sz="2600" kern="1200" dirty="0"/>
          </a:p>
        </p:txBody>
      </p:sp>
      <p:sp>
        <p:nvSpPr>
          <p:cNvPr id="21" name="Isosceles Triangle 20"/>
          <p:cNvSpPr/>
          <p:nvPr/>
        </p:nvSpPr>
        <p:spPr>
          <a:xfrm rot="13275251">
            <a:off x="1990477" y="4693467"/>
            <a:ext cx="308359" cy="241176"/>
          </a:xfrm>
          <a:prstGeom prst="triangl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8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b="0" dirty="0" smtClean="0"/>
              <a:t>Transformations</a:t>
            </a:r>
            <a:endParaRPr lang="cs-CZ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4284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4"/>
                </a:solidFill>
              </a:rPr>
              <a:t>F# Development Process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8833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F# Development Process</a:t>
            </a:r>
            <a:endParaRPr lang="cs-CZ" dirty="0"/>
          </a:p>
        </p:txBody>
      </p:sp>
      <p:sp>
        <p:nvSpPr>
          <p:cNvPr id="8" name="Freeform 7"/>
          <p:cNvSpPr/>
          <p:nvPr/>
        </p:nvSpPr>
        <p:spPr>
          <a:xfrm>
            <a:off x="536744" y="2543191"/>
            <a:ext cx="2870837" cy="1523429"/>
          </a:xfrm>
          <a:custGeom>
            <a:avLst/>
            <a:gdLst>
              <a:gd name="connsiteX0" fmla="*/ 0 w 2870837"/>
              <a:gd name="connsiteY0" fmla="*/ 152343 h 1523429"/>
              <a:gd name="connsiteX1" fmla="*/ 152343 w 2870837"/>
              <a:gd name="connsiteY1" fmla="*/ 0 h 1523429"/>
              <a:gd name="connsiteX2" fmla="*/ 2718494 w 2870837"/>
              <a:gd name="connsiteY2" fmla="*/ 0 h 1523429"/>
              <a:gd name="connsiteX3" fmla="*/ 2870837 w 2870837"/>
              <a:gd name="connsiteY3" fmla="*/ 152343 h 1523429"/>
              <a:gd name="connsiteX4" fmla="*/ 2870837 w 2870837"/>
              <a:gd name="connsiteY4" fmla="*/ 1371086 h 1523429"/>
              <a:gd name="connsiteX5" fmla="*/ 2718494 w 2870837"/>
              <a:gd name="connsiteY5" fmla="*/ 1523429 h 1523429"/>
              <a:gd name="connsiteX6" fmla="*/ 152343 w 2870837"/>
              <a:gd name="connsiteY6" fmla="*/ 1523429 h 1523429"/>
              <a:gd name="connsiteX7" fmla="*/ 0 w 2870837"/>
              <a:gd name="connsiteY7" fmla="*/ 1371086 h 1523429"/>
              <a:gd name="connsiteX8" fmla="*/ 0 w 2870837"/>
              <a:gd name="connsiteY8" fmla="*/ 152343 h 152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0837" h="1523429">
                <a:moveTo>
                  <a:pt x="0" y="152343"/>
                </a:moveTo>
                <a:cubicBezTo>
                  <a:pt x="0" y="68206"/>
                  <a:pt x="68206" y="0"/>
                  <a:pt x="152343" y="0"/>
                </a:cubicBezTo>
                <a:lnTo>
                  <a:pt x="2718494" y="0"/>
                </a:lnTo>
                <a:cubicBezTo>
                  <a:pt x="2802631" y="0"/>
                  <a:pt x="2870837" y="68206"/>
                  <a:pt x="2870837" y="152343"/>
                </a:cubicBezTo>
                <a:lnTo>
                  <a:pt x="2870837" y="1371086"/>
                </a:lnTo>
                <a:cubicBezTo>
                  <a:pt x="2870837" y="1455223"/>
                  <a:pt x="2802631" y="1523429"/>
                  <a:pt x="2718494" y="1523429"/>
                </a:cubicBezTo>
                <a:lnTo>
                  <a:pt x="152343" y="1523429"/>
                </a:lnTo>
                <a:cubicBezTo>
                  <a:pt x="68206" y="1523429"/>
                  <a:pt x="0" y="1455223"/>
                  <a:pt x="0" y="1371086"/>
                </a:cubicBezTo>
                <a:lnTo>
                  <a:pt x="0" y="15234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8704" tIns="298704" rIns="298704" bIns="667830" numCol="1" spcCol="1270" anchor="t" anchorCtr="0">
            <a:noAutofit/>
          </a:bodyPr>
          <a:lstStyle/>
          <a:p>
            <a:pPr lvl="0" algn="l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200" kern="1200" dirty="0" smtClean="0"/>
              <a:t>Prototype</a:t>
            </a:r>
            <a:endParaRPr lang="cs-CZ" sz="4200" kern="1200" dirty="0"/>
          </a:p>
        </p:txBody>
      </p:sp>
      <p:sp>
        <p:nvSpPr>
          <p:cNvPr id="9" name="Freeform 8"/>
          <p:cNvSpPr/>
          <p:nvPr/>
        </p:nvSpPr>
        <p:spPr>
          <a:xfrm>
            <a:off x="1124747" y="3558810"/>
            <a:ext cx="2870837" cy="1670400"/>
          </a:xfrm>
          <a:custGeom>
            <a:avLst/>
            <a:gdLst>
              <a:gd name="connsiteX0" fmla="*/ 0 w 2870837"/>
              <a:gd name="connsiteY0" fmla="*/ 167040 h 1670400"/>
              <a:gd name="connsiteX1" fmla="*/ 167040 w 2870837"/>
              <a:gd name="connsiteY1" fmla="*/ 0 h 1670400"/>
              <a:gd name="connsiteX2" fmla="*/ 2703797 w 2870837"/>
              <a:gd name="connsiteY2" fmla="*/ 0 h 1670400"/>
              <a:gd name="connsiteX3" fmla="*/ 2870837 w 2870837"/>
              <a:gd name="connsiteY3" fmla="*/ 167040 h 1670400"/>
              <a:gd name="connsiteX4" fmla="*/ 2870837 w 2870837"/>
              <a:gd name="connsiteY4" fmla="*/ 1503360 h 1670400"/>
              <a:gd name="connsiteX5" fmla="*/ 2703797 w 2870837"/>
              <a:gd name="connsiteY5" fmla="*/ 1670400 h 1670400"/>
              <a:gd name="connsiteX6" fmla="*/ 167040 w 2870837"/>
              <a:gd name="connsiteY6" fmla="*/ 1670400 h 1670400"/>
              <a:gd name="connsiteX7" fmla="*/ 0 w 2870837"/>
              <a:gd name="connsiteY7" fmla="*/ 1503360 h 1670400"/>
              <a:gd name="connsiteX8" fmla="*/ 0 w 2870837"/>
              <a:gd name="connsiteY8" fmla="*/ 167040 h 167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0837" h="1670400">
                <a:moveTo>
                  <a:pt x="0" y="167040"/>
                </a:moveTo>
                <a:cubicBezTo>
                  <a:pt x="0" y="74786"/>
                  <a:pt x="74786" y="0"/>
                  <a:pt x="167040" y="0"/>
                </a:cubicBezTo>
                <a:lnTo>
                  <a:pt x="2703797" y="0"/>
                </a:lnTo>
                <a:cubicBezTo>
                  <a:pt x="2796051" y="0"/>
                  <a:pt x="2870837" y="74786"/>
                  <a:pt x="2870837" y="167040"/>
                </a:cubicBezTo>
                <a:lnTo>
                  <a:pt x="2870837" y="1503360"/>
                </a:lnTo>
                <a:cubicBezTo>
                  <a:pt x="2870837" y="1595614"/>
                  <a:pt x="2796051" y="1670400"/>
                  <a:pt x="2703797" y="1670400"/>
                </a:cubicBezTo>
                <a:lnTo>
                  <a:pt x="167040" y="1670400"/>
                </a:lnTo>
                <a:cubicBezTo>
                  <a:pt x="74786" y="1670400"/>
                  <a:pt x="0" y="1595614"/>
                  <a:pt x="0" y="1503360"/>
                </a:cubicBezTo>
                <a:lnTo>
                  <a:pt x="0" y="167040"/>
                </a:lnTo>
                <a:close/>
              </a:path>
            </a:pathLst>
          </a:cu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7628" tIns="347628" rIns="347628" bIns="347628" numCol="1" spcCol="1270" anchor="ctr" anchorCtr="0">
            <a:noAutofit/>
          </a:bodyPr>
          <a:lstStyle/>
          <a:p>
            <a:pPr marL="0" lvl="1" algn="ctr" defTabSz="1866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4200" kern="1200" dirty="0" smtClean="0"/>
              <a:t>Think</a:t>
            </a:r>
            <a:endParaRPr lang="cs-CZ" sz="4200" kern="1200" dirty="0"/>
          </a:p>
        </p:txBody>
      </p:sp>
      <p:sp>
        <p:nvSpPr>
          <p:cNvPr id="10" name="Freeform 9"/>
          <p:cNvSpPr/>
          <p:nvPr/>
        </p:nvSpPr>
        <p:spPr>
          <a:xfrm>
            <a:off x="3842790" y="2693623"/>
            <a:ext cx="922642" cy="714755"/>
          </a:xfrm>
          <a:custGeom>
            <a:avLst/>
            <a:gdLst>
              <a:gd name="connsiteX0" fmla="*/ 0 w 922642"/>
              <a:gd name="connsiteY0" fmla="*/ 142951 h 714755"/>
              <a:gd name="connsiteX1" fmla="*/ 565265 w 922642"/>
              <a:gd name="connsiteY1" fmla="*/ 142951 h 714755"/>
              <a:gd name="connsiteX2" fmla="*/ 565265 w 922642"/>
              <a:gd name="connsiteY2" fmla="*/ 0 h 714755"/>
              <a:gd name="connsiteX3" fmla="*/ 922642 w 922642"/>
              <a:gd name="connsiteY3" fmla="*/ 357378 h 714755"/>
              <a:gd name="connsiteX4" fmla="*/ 565265 w 922642"/>
              <a:gd name="connsiteY4" fmla="*/ 714755 h 714755"/>
              <a:gd name="connsiteX5" fmla="*/ 565265 w 922642"/>
              <a:gd name="connsiteY5" fmla="*/ 571804 h 714755"/>
              <a:gd name="connsiteX6" fmla="*/ 0 w 922642"/>
              <a:gd name="connsiteY6" fmla="*/ 571804 h 714755"/>
              <a:gd name="connsiteX7" fmla="*/ 0 w 922642"/>
              <a:gd name="connsiteY7" fmla="*/ 142951 h 71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2642" h="714755">
                <a:moveTo>
                  <a:pt x="0" y="142951"/>
                </a:moveTo>
                <a:lnTo>
                  <a:pt x="565265" y="142951"/>
                </a:lnTo>
                <a:lnTo>
                  <a:pt x="565265" y="0"/>
                </a:lnTo>
                <a:lnTo>
                  <a:pt x="922642" y="357378"/>
                </a:lnTo>
                <a:lnTo>
                  <a:pt x="565265" y="714755"/>
                </a:lnTo>
                <a:lnTo>
                  <a:pt x="565265" y="571804"/>
                </a:lnTo>
                <a:lnTo>
                  <a:pt x="0" y="571804"/>
                </a:lnTo>
                <a:lnTo>
                  <a:pt x="0" y="142951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42951" rIns="214426" bIns="14295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cs-CZ" sz="2300" kern="1200"/>
          </a:p>
        </p:txBody>
      </p:sp>
      <p:sp>
        <p:nvSpPr>
          <p:cNvPr id="11" name="Freeform 10"/>
          <p:cNvSpPr/>
          <p:nvPr/>
        </p:nvSpPr>
        <p:spPr>
          <a:xfrm>
            <a:off x="5148415" y="2543191"/>
            <a:ext cx="2870837" cy="1523429"/>
          </a:xfrm>
          <a:custGeom>
            <a:avLst/>
            <a:gdLst>
              <a:gd name="connsiteX0" fmla="*/ 0 w 2870837"/>
              <a:gd name="connsiteY0" fmla="*/ 152343 h 1523429"/>
              <a:gd name="connsiteX1" fmla="*/ 152343 w 2870837"/>
              <a:gd name="connsiteY1" fmla="*/ 0 h 1523429"/>
              <a:gd name="connsiteX2" fmla="*/ 2718494 w 2870837"/>
              <a:gd name="connsiteY2" fmla="*/ 0 h 1523429"/>
              <a:gd name="connsiteX3" fmla="*/ 2870837 w 2870837"/>
              <a:gd name="connsiteY3" fmla="*/ 152343 h 1523429"/>
              <a:gd name="connsiteX4" fmla="*/ 2870837 w 2870837"/>
              <a:gd name="connsiteY4" fmla="*/ 1371086 h 1523429"/>
              <a:gd name="connsiteX5" fmla="*/ 2718494 w 2870837"/>
              <a:gd name="connsiteY5" fmla="*/ 1523429 h 1523429"/>
              <a:gd name="connsiteX6" fmla="*/ 152343 w 2870837"/>
              <a:gd name="connsiteY6" fmla="*/ 1523429 h 1523429"/>
              <a:gd name="connsiteX7" fmla="*/ 0 w 2870837"/>
              <a:gd name="connsiteY7" fmla="*/ 1371086 h 1523429"/>
              <a:gd name="connsiteX8" fmla="*/ 0 w 2870837"/>
              <a:gd name="connsiteY8" fmla="*/ 152343 h 152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0837" h="1523429">
                <a:moveTo>
                  <a:pt x="0" y="152343"/>
                </a:moveTo>
                <a:cubicBezTo>
                  <a:pt x="0" y="68206"/>
                  <a:pt x="68206" y="0"/>
                  <a:pt x="152343" y="0"/>
                </a:cubicBezTo>
                <a:lnTo>
                  <a:pt x="2718494" y="0"/>
                </a:lnTo>
                <a:cubicBezTo>
                  <a:pt x="2802631" y="0"/>
                  <a:pt x="2870837" y="68206"/>
                  <a:pt x="2870837" y="152343"/>
                </a:cubicBezTo>
                <a:lnTo>
                  <a:pt x="2870837" y="1371086"/>
                </a:lnTo>
                <a:cubicBezTo>
                  <a:pt x="2870837" y="1455223"/>
                  <a:pt x="2802631" y="1523429"/>
                  <a:pt x="2718494" y="1523429"/>
                </a:cubicBezTo>
                <a:lnTo>
                  <a:pt x="152343" y="1523429"/>
                </a:lnTo>
                <a:cubicBezTo>
                  <a:pt x="68206" y="1523429"/>
                  <a:pt x="0" y="1455223"/>
                  <a:pt x="0" y="1371086"/>
                </a:cubicBezTo>
                <a:lnTo>
                  <a:pt x="0" y="15234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4565623"/>
              <a:satOff val="48042"/>
              <a:lumOff val="2746"/>
              <a:alphaOff val="0"/>
            </a:schemeClr>
          </a:fillRef>
          <a:effectRef idx="0">
            <a:schemeClr val="accent4">
              <a:hueOff val="-4565623"/>
              <a:satOff val="48042"/>
              <a:lumOff val="274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8704" tIns="298704" rIns="298704" bIns="667830" numCol="1" spcCol="1270" anchor="t" anchorCtr="0">
            <a:noAutofit/>
          </a:bodyPr>
          <a:lstStyle/>
          <a:p>
            <a:pPr lvl="0" algn="l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200" kern="1200" dirty="0" smtClean="0"/>
              <a:t>Develop</a:t>
            </a:r>
            <a:endParaRPr lang="cs-CZ" sz="4200" kern="1200" dirty="0"/>
          </a:p>
        </p:txBody>
      </p:sp>
      <p:sp>
        <p:nvSpPr>
          <p:cNvPr id="12" name="Freeform 11"/>
          <p:cNvSpPr/>
          <p:nvPr/>
        </p:nvSpPr>
        <p:spPr>
          <a:xfrm>
            <a:off x="5736418" y="3558810"/>
            <a:ext cx="2870837" cy="1670400"/>
          </a:xfrm>
          <a:custGeom>
            <a:avLst/>
            <a:gdLst>
              <a:gd name="connsiteX0" fmla="*/ 0 w 2870837"/>
              <a:gd name="connsiteY0" fmla="*/ 167040 h 1670400"/>
              <a:gd name="connsiteX1" fmla="*/ 167040 w 2870837"/>
              <a:gd name="connsiteY1" fmla="*/ 0 h 1670400"/>
              <a:gd name="connsiteX2" fmla="*/ 2703797 w 2870837"/>
              <a:gd name="connsiteY2" fmla="*/ 0 h 1670400"/>
              <a:gd name="connsiteX3" fmla="*/ 2870837 w 2870837"/>
              <a:gd name="connsiteY3" fmla="*/ 167040 h 1670400"/>
              <a:gd name="connsiteX4" fmla="*/ 2870837 w 2870837"/>
              <a:gd name="connsiteY4" fmla="*/ 1503360 h 1670400"/>
              <a:gd name="connsiteX5" fmla="*/ 2703797 w 2870837"/>
              <a:gd name="connsiteY5" fmla="*/ 1670400 h 1670400"/>
              <a:gd name="connsiteX6" fmla="*/ 167040 w 2870837"/>
              <a:gd name="connsiteY6" fmla="*/ 1670400 h 1670400"/>
              <a:gd name="connsiteX7" fmla="*/ 0 w 2870837"/>
              <a:gd name="connsiteY7" fmla="*/ 1503360 h 1670400"/>
              <a:gd name="connsiteX8" fmla="*/ 0 w 2870837"/>
              <a:gd name="connsiteY8" fmla="*/ 167040 h 167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0837" h="1670400">
                <a:moveTo>
                  <a:pt x="0" y="167040"/>
                </a:moveTo>
                <a:cubicBezTo>
                  <a:pt x="0" y="74786"/>
                  <a:pt x="74786" y="0"/>
                  <a:pt x="167040" y="0"/>
                </a:cubicBezTo>
                <a:lnTo>
                  <a:pt x="2703797" y="0"/>
                </a:lnTo>
                <a:cubicBezTo>
                  <a:pt x="2796051" y="0"/>
                  <a:pt x="2870837" y="74786"/>
                  <a:pt x="2870837" y="167040"/>
                </a:cubicBezTo>
                <a:lnTo>
                  <a:pt x="2870837" y="1503360"/>
                </a:lnTo>
                <a:cubicBezTo>
                  <a:pt x="2870837" y="1595614"/>
                  <a:pt x="2796051" y="1670400"/>
                  <a:pt x="2703797" y="1670400"/>
                </a:cubicBezTo>
                <a:lnTo>
                  <a:pt x="167040" y="1670400"/>
                </a:lnTo>
                <a:cubicBezTo>
                  <a:pt x="74786" y="1670400"/>
                  <a:pt x="0" y="1595614"/>
                  <a:pt x="0" y="1503360"/>
                </a:cubicBezTo>
                <a:lnTo>
                  <a:pt x="0" y="167040"/>
                </a:lnTo>
                <a:close/>
              </a:path>
            </a:pathLst>
          </a:custGeom>
        </p:spPr>
        <p:style>
          <a:lnRef idx="2">
            <a:schemeClr val="accent4">
              <a:hueOff val="-4565623"/>
              <a:satOff val="48042"/>
              <a:lumOff val="2746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7628" tIns="347628" rIns="347628" bIns="347628" numCol="1" spcCol="1270" anchor="ctr" anchorCtr="0">
            <a:noAutofit/>
          </a:bodyPr>
          <a:lstStyle/>
          <a:p>
            <a:pPr marL="0" lvl="1" algn="ctr" defTabSz="1866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4200" kern="1200" dirty="0" smtClean="0"/>
              <a:t>Code</a:t>
            </a:r>
            <a:endParaRPr lang="cs-CZ" sz="4200" kern="1200" dirty="0"/>
          </a:p>
        </p:txBody>
      </p:sp>
    </p:spTree>
    <p:extLst>
      <p:ext uri="{BB962C8B-B14F-4D97-AF65-F5344CB8AC3E}">
        <p14:creationId xmlns:p14="http://schemas.microsoft.com/office/powerpoint/2010/main" val="235536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F# Development Process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4114800" cy="41449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Prototyping</a:t>
            </a:r>
          </a:p>
          <a:p>
            <a:pPr lvl="1"/>
            <a:r>
              <a:rPr lang="en-US" dirty="0" smtClean="0"/>
              <a:t>F</a:t>
            </a:r>
            <a:r>
              <a:rPr lang="en-US" dirty="0"/>
              <a:t># </a:t>
            </a:r>
            <a:r>
              <a:rPr lang="en-US" dirty="0" smtClean="0"/>
              <a:t>Interactive</a:t>
            </a:r>
            <a:endParaRPr lang="en-US" dirty="0"/>
          </a:p>
          <a:p>
            <a:r>
              <a:rPr lang="en-US" b="1" dirty="0" smtClean="0">
                <a:solidFill>
                  <a:schemeClr val="accent5"/>
                </a:solidFill>
              </a:rPr>
              <a:t>Interactive </a:t>
            </a:r>
            <a:r>
              <a:rPr lang="en-US" dirty="0" smtClean="0"/>
              <a:t>tests</a:t>
            </a:r>
            <a:endParaRPr lang="en-US" dirty="0" smtClean="0">
              <a:solidFill>
                <a:schemeClr val="accent5"/>
              </a:solidFill>
            </a:endParaRPr>
          </a:p>
          <a:p>
            <a:pPr lvl="1"/>
            <a:r>
              <a:rPr lang="en-US" b="1" dirty="0" smtClean="0">
                <a:solidFill>
                  <a:schemeClr val="accent4"/>
                </a:solidFill>
              </a:rPr>
              <a:t>Verify </a:t>
            </a:r>
            <a:r>
              <a:rPr lang="en-US" dirty="0" smtClean="0"/>
              <a:t>behavior </a:t>
            </a:r>
          </a:p>
          <a:p>
            <a:pPr lvl="1"/>
            <a:r>
              <a:rPr lang="en-US" b="1" dirty="0" smtClean="0">
                <a:solidFill>
                  <a:schemeClr val="accent4"/>
                </a:solidFill>
              </a:rPr>
              <a:t>Early </a:t>
            </a:r>
            <a:r>
              <a:rPr lang="en-US" dirty="0" smtClean="0"/>
              <a:t>as possible</a:t>
            </a:r>
          </a:p>
          <a:p>
            <a:pPr lvl="1"/>
            <a:r>
              <a:rPr lang="en-US" dirty="0" smtClean="0"/>
              <a:t>Turn to </a:t>
            </a:r>
            <a:r>
              <a:rPr lang="en-US" b="1" dirty="0" smtClean="0">
                <a:solidFill>
                  <a:schemeClr val="accent4"/>
                </a:solidFill>
              </a:rPr>
              <a:t>unit tests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4400" y="1981200"/>
            <a:ext cx="4114800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000"/>
              </a:spcBef>
              <a:spcAft>
                <a:spcPts val="3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accent5"/>
                </a:solidFill>
              </a:rPr>
              <a:t>Development</a:t>
            </a:r>
          </a:p>
          <a:p>
            <a:pPr lvl="1"/>
            <a:r>
              <a:rPr lang="en-US" dirty="0" smtClean="0"/>
              <a:t>.NET project</a:t>
            </a:r>
            <a:endParaRPr lang="en-US" dirty="0"/>
          </a:p>
          <a:p>
            <a:r>
              <a:rPr lang="en-US" b="1" dirty="0" smtClean="0">
                <a:solidFill>
                  <a:schemeClr val="accent5"/>
                </a:solidFill>
              </a:rPr>
              <a:t>Unit </a:t>
            </a:r>
            <a:r>
              <a:rPr lang="en-US" dirty="0" smtClean="0"/>
              <a:t>tests</a:t>
            </a:r>
          </a:p>
          <a:p>
            <a:pPr lvl="1"/>
            <a:r>
              <a:rPr lang="en-US" b="1" dirty="0" smtClean="0">
                <a:solidFill>
                  <a:schemeClr val="accent4"/>
                </a:solidFill>
              </a:rPr>
              <a:t>Test </a:t>
            </a:r>
            <a:r>
              <a:rPr lang="en-US" dirty="0" smtClean="0"/>
              <a:t>behavior</a:t>
            </a:r>
          </a:p>
          <a:p>
            <a:pPr lvl="1"/>
            <a:r>
              <a:rPr lang="en-US" b="1" dirty="0" smtClean="0">
                <a:solidFill>
                  <a:schemeClr val="accent4"/>
                </a:solidFill>
              </a:rPr>
              <a:t>Continuously </a:t>
            </a:r>
          </a:p>
          <a:p>
            <a:pPr lvl="1"/>
            <a:r>
              <a:rPr lang="en-US" dirty="0" err="1" smtClean="0"/>
              <a:t>NUnit</a:t>
            </a:r>
            <a:r>
              <a:rPr lang="en-US" dirty="0" smtClean="0"/>
              <a:t>, </a:t>
            </a:r>
            <a:r>
              <a:rPr lang="en-US" dirty="0" err="1" smtClean="0"/>
              <a:t>xUnit</a:t>
            </a:r>
            <a:r>
              <a:rPr lang="en-US" dirty="0" smtClean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54235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r>
              <a:rPr lang="en-US" dirty="0" smtClean="0"/>
              <a:t>: </a:t>
            </a:r>
            <a:r>
              <a:rPr lang="en-US" b="0" dirty="0" smtClean="0"/>
              <a:t>Testing and projects</a:t>
            </a:r>
            <a:endParaRPr lang="cs-CZ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3461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>
            <a:normAutofit/>
          </a:bodyPr>
          <a:lstStyle/>
          <a:p>
            <a:r>
              <a:rPr lang="en-US" dirty="0" smtClean="0"/>
              <a:t>Accessing </a:t>
            </a:r>
            <a:r>
              <a:rPr lang="en-US" b="1" dirty="0" smtClean="0">
                <a:solidFill>
                  <a:schemeClr val="accent4"/>
                </a:solidFill>
              </a:rPr>
              <a:t>data </a:t>
            </a:r>
            <a:r>
              <a:rPr lang="en-US" dirty="0" smtClean="0"/>
              <a:t>in F# 3.0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4649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3.0 </a:t>
            </a:r>
            <a:r>
              <a:rPr lang="en-US" b="1" dirty="0" smtClean="0">
                <a:solidFill>
                  <a:schemeClr val="accent4"/>
                </a:solidFill>
              </a:rPr>
              <a:t>Type Providers</a:t>
            </a:r>
            <a:endParaRPr lang="cs-CZ" b="1" dirty="0">
              <a:solidFill>
                <a:schemeClr val="accent4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of the </a:t>
            </a:r>
            <a:r>
              <a:rPr lang="en-US" b="1" dirty="0" smtClean="0">
                <a:solidFill>
                  <a:schemeClr val="accent5"/>
                </a:solidFill>
              </a:rPr>
              <a:t>data</a:t>
            </a:r>
          </a:p>
          <a:p>
            <a:pPr lvl="1"/>
            <a:r>
              <a:rPr lang="en-US" b="1" dirty="0" smtClean="0">
                <a:solidFill>
                  <a:schemeClr val="accent4"/>
                </a:solidFill>
              </a:rPr>
              <a:t>WSDL </a:t>
            </a:r>
            <a:r>
              <a:rPr lang="en-US" dirty="0" smtClean="0"/>
              <a:t>service, </a:t>
            </a:r>
            <a:r>
              <a:rPr lang="en-US" b="1" dirty="0" smtClean="0">
                <a:solidFill>
                  <a:schemeClr val="accent4"/>
                </a:solidFill>
              </a:rPr>
              <a:t>database </a:t>
            </a:r>
            <a:r>
              <a:rPr lang="en-US" dirty="0" smtClean="0"/>
              <a:t>schema</a:t>
            </a:r>
          </a:p>
          <a:p>
            <a:pPr lvl="1"/>
            <a:r>
              <a:rPr lang="en-US" b="1" dirty="0" smtClean="0">
                <a:solidFill>
                  <a:schemeClr val="accent4"/>
                </a:solidFill>
              </a:rPr>
              <a:t>Meta-data</a:t>
            </a:r>
            <a:r>
              <a:rPr lang="en-US" dirty="0" smtClean="0"/>
              <a:t> describe structure</a:t>
            </a:r>
          </a:p>
          <a:p>
            <a:r>
              <a:rPr lang="en-US" dirty="0" smtClean="0"/>
              <a:t>Language of the </a:t>
            </a:r>
            <a:r>
              <a:rPr lang="en-US" b="1" dirty="0" smtClean="0">
                <a:solidFill>
                  <a:schemeClr val="accent5"/>
                </a:solidFill>
              </a:rPr>
              <a:t>code</a:t>
            </a:r>
          </a:p>
          <a:p>
            <a:pPr lvl="1"/>
            <a:r>
              <a:rPr lang="en-US" dirty="0" smtClean="0"/>
              <a:t>C# </a:t>
            </a:r>
            <a:r>
              <a:rPr lang="en-US" b="1" dirty="0" smtClean="0">
                <a:solidFill>
                  <a:schemeClr val="accent4"/>
                </a:solidFill>
              </a:rPr>
              <a:t>classes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/>
              <a:t>or F# </a:t>
            </a:r>
            <a:r>
              <a:rPr lang="en-US" b="1" dirty="0" smtClean="0">
                <a:solidFill>
                  <a:schemeClr val="accent4"/>
                </a:solidFill>
              </a:rPr>
              <a:t>data types</a:t>
            </a:r>
          </a:p>
          <a:p>
            <a:r>
              <a:rPr lang="en-US" b="1" dirty="0" smtClean="0">
                <a:solidFill>
                  <a:schemeClr val="accent5"/>
                </a:solidFill>
              </a:rPr>
              <a:t>Languages do not understand the data!</a:t>
            </a:r>
            <a:endParaRPr lang="cs-CZ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96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3.0 </a:t>
            </a:r>
            <a:r>
              <a:rPr lang="en-US" b="1" dirty="0" smtClean="0">
                <a:solidFill>
                  <a:schemeClr val="accent4"/>
                </a:solidFill>
              </a:rPr>
              <a:t>Type Providers</a:t>
            </a:r>
            <a:endParaRPr lang="cs-CZ" b="1" dirty="0">
              <a:solidFill>
                <a:schemeClr val="accent4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pic>
        <p:nvPicPr>
          <p:cNvPr id="6" name="Picture 2" descr="http://stkarnick.com/culture/wp-content/uploads/2010/08/Babel-fi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10103" r="6641" b="13309"/>
          <a:stretch>
            <a:fillRect/>
          </a:stretch>
        </p:blipFill>
        <p:spPr bwMode="auto">
          <a:xfrm>
            <a:off x="1320800" y="1930077"/>
            <a:ext cx="6311900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534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r>
              <a:rPr lang="en-US" dirty="0" smtClean="0"/>
              <a:t>: </a:t>
            </a:r>
            <a:r>
              <a:rPr lang="en-US" b="0" dirty="0" smtClean="0"/>
              <a:t>Tesco web services</a:t>
            </a:r>
            <a:endParaRPr lang="cs-CZ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1437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About me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F# </a:t>
            </a:r>
            <a:r>
              <a:rPr lang="en-US" b="1" dirty="0" smtClean="0">
                <a:solidFill>
                  <a:schemeClr val="accent5"/>
                </a:solidFill>
              </a:rPr>
              <a:t>before it was cool</a:t>
            </a:r>
          </a:p>
          <a:p>
            <a:pPr lvl="1"/>
            <a:r>
              <a:rPr lang="en-US" dirty="0" smtClean="0"/>
              <a:t>Worked with the F# team</a:t>
            </a:r>
          </a:p>
          <a:p>
            <a:pPr lvl="1"/>
            <a:r>
              <a:rPr lang="en-US" dirty="0" smtClean="0"/>
              <a:t>Did some F# research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Wrote </a:t>
            </a:r>
            <a:r>
              <a:rPr lang="en-US" b="1" dirty="0" smtClean="0">
                <a:solidFill>
                  <a:schemeClr val="accent4"/>
                </a:solidFill>
              </a:rPr>
              <a:t>F# &amp; C# book</a:t>
            </a:r>
          </a:p>
          <a:p>
            <a:pPr lvl="1"/>
            <a:r>
              <a:rPr lang="en-US" dirty="0" smtClean="0"/>
              <a:t>Doing F# trainings</a:t>
            </a:r>
          </a:p>
          <a:p>
            <a:pPr lvl="1"/>
            <a:r>
              <a:rPr lang="en-US" dirty="0" smtClean="0"/>
              <a:t>… and more research</a:t>
            </a:r>
          </a:p>
          <a:p>
            <a:pPr lvl="1"/>
            <a:endParaRPr lang="cs-CZ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419600"/>
            <a:ext cx="2570932" cy="17539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280" y="6010653"/>
            <a:ext cx="2514600" cy="388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:\Tomas\Writing\Functional\cover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386" y="1828800"/>
            <a:ext cx="1741605" cy="21842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69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>
            <a:normAutofit/>
          </a:bodyPr>
          <a:lstStyle/>
          <a:p>
            <a:r>
              <a:rPr lang="en-US" dirty="0" smtClean="0"/>
              <a:t>Creating </a:t>
            </a:r>
            <a:r>
              <a:rPr lang="en-US" b="1" dirty="0" smtClean="0">
                <a:solidFill>
                  <a:schemeClr val="accent4"/>
                </a:solidFill>
              </a:rPr>
              <a:t>user interfaces </a:t>
            </a:r>
            <a:br>
              <a:rPr lang="en-US" b="1" dirty="0" smtClean="0">
                <a:solidFill>
                  <a:schemeClr val="accent4"/>
                </a:solidFill>
              </a:rPr>
            </a:br>
            <a:r>
              <a:rPr lang="en-US" dirty="0" smtClean="0"/>
              <a:t>with F# async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1109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programming</a:t>
            </a:r>
            <a:endParaRPr lang="cs-CZ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b="0" dirty="0" smtClean="0"/>
              <a:t>On the </a:t>
            </a:r>
            <a:r>
              <a:rPr lang="en-US" sz="3200" dirty="0" smtClean="0">
                <a:solidFill>
                  <a:schemeClr val="accent5"/>
                </a:solidFill>
              </a:rPr>
              <a:t>server-side</a:t>
            </a:r>
            <a:endParaRPr lang="cs-CZ" sz="3200" dirty="0">
              <a:solidFill>
                <a:schemeClr val="accent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b="0" dirty="0" smtClean="0"/>
              <a:t>On the </a:t>
            </a:r>
            <a:r>
              <a:rPr lang="en-US" sz="3200" dirty="0" smtClean="0">
                <a:solidFill>
                  <a:schemeClr val="accent4"/>
                </a:solidFill>
              </a:rPr>
              <a:t>client-side</a:t>
            </a:r>
            <a:endParaRPr lang="cs-CZ" sz="3200" dirty="0">
              <a:solidFill>
                <a:schemeClr val="accent4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cs-CZ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12322"/>
            <a:ext cx="3048000" cy="2643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 descr="http://www.elakiri.com/forum/picture.php?albumid=1561&amp;pictureid=63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48026"/>
            <a:ext cx="348615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06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programming</a:t>
            </a:r>
            <a:endParaRPr lang="cs-CZ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b="0" dirty="0" smtClean="0"/>
              <a:t>On the </a:t>
            </a:r>
            <a:r>
              <a:rPr lang="en-US" sz="3200" dirty="0" smtClean="0">
                <a:solidFill>
                  <a:schemeClr val="accent5"/>
                </a:solidFill>
              </a:rPr>
              <a:t>server-side</a:t>
            </a:r>
            <a:endParaRPr lang="cs-CZ" sz="3200" dirty="0">
              <a:solidFill>
                <a:schemeClr val="accent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2743200"/>
            <a:ext cx="4040188" cy="3382962"/>
          </a:xfrm>
        </p:spPr>
        <p:txBody>
          <a:bodyPr>
            <a:normAutofit/>
          </a:bodyPr>
          <a:lstStyle/>
          <a:p>
            <a:pPr marL="288000" indent="0">
              <a:buNone/>
            </a:pPr>
            <a:r>
              <a:rPr lang="en-US" sz="2800" dirty="0" smtClean="0"/>
              <a:t>Threads are </a:t>
            </a:r>
            <a:r>
              <a:rPr lang="en-US" sz="2800" b="1" dirty="0" smtClean="0">
                <a:solidFill>
                  <a:schemeClr val="accent4"/>
                </a:solidFill>
              </a:rPr>
              <a:t>expensive</a:t>
            </a:r>
          </a:p>
          <a:p>
            <a:pPr marL="288000" indent="0">
              <a:buNone/>
            </a:pPr>
            <a:r>
              <a:rPr lang="en-US" sz="2800" b="1" dirty="0" smtClean="0">
                <a:solidFill>
                  <a:schemeClr val="accent4"/>
                </a:solidFill>
              </a:rPr>
              <a:t>Scalability</a:t>
            </a:r>
            <a:r>
              <a:rPr lang="en-US" sz="2800" dirty="0" smtClean="0">
                <a:solidFill>
                  <a:schemeClr val="accent4"/>
                </a:solidFill>
              </a:rPr>
              <a:t> </a:t>
            </a:r>
            <a:r>
              <a:rPr lang="en-US" sz="2800" dirty="0" smtClean="0"/>
              <a:t>matters</a:t>
            </a:r>
            <a:endParaRPr lang="en-US" sz="2800" dirty="0"/>
          </a:p>
          <a:p>
            <a:pPr marL="288000" indent="0">
              <a:buNone/>
            </a:pPr>
            <a:endParaRPr lang="en-US" sz="2800" dirty="0" smtClean="0"/>
          </a:p>
          <a:p>
            <a:pPr marL="288000" indent="0">
              <a:buNone/>
            </a:pPr>
            <a:r>
              <a:rPr lang="en-US" sz="2800" b="1" dirty="0" smtClean="0">
                <a:solidFill>
                  <a:schemeClr val="accent4"/>
                </a:solidFill>
              </a:rPr>
              <a:t>Begin/End</a:t>
            </a:r>
            <a:r>
              <a:rPr lang="en-US" sz="2800" dirty="0" smtClean="0">
                <a:solidFill>
                  <a:schemeClr val="accent4"/>
                </a:solidFill>
              </a:rPr>
              <a:t> </a:t>
            </a:r>
            <a:r>
              <a:rPr lang="en-US" sz="2800" dirty="0" smtClean="0"/>
              <a:t>is hard</a:t>
            </a:r>
          </a:p>
          <a:p>
            <a:pPr marL="288000" indent="0">
              <a:buNone/>
            </a:pPr>
            <a:r>
              <a:rPr lang="en-US" sz="2800" dirty="0" smtClean="0"/>
              <a:t>Keep code readable</a:t>
            </a:r>
            <a:endParaRPr lang="en-US" sz="2800" b="1" dirty="0" smtClean="0">
              <a:solidFill>
                <a:schemeClr val="accent4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b="0" dirty="0" smtClean="0"/>
              <a:t>On the </a:t>
            </a:r>
            <a:r>
              <a:rPr lang="en-US" sz="3200" dirty="0" smtClean="0">
                <a:solidFill>
                  <a:schemeClr val="accent4"/>
                </a:solidFill>
              </a:rPr>
              <a:t>client-side</a:t>
            </a:r>
            <a:endParaRPr lang="cs-CZ" sz="3200" dirty="0">
              <a:solidFill>
                <a:schemeClr val="accent4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43200"/>
            <a:ext cx="4041775" cy="3382962"/>
          </a:xfrm>
        </p:spPr>
        <p:txBody>
          <a:bodyPr>
            <a:normAutofit/>
          </a:bodyPr>
          <a:lstStyle/>
          <a:p>
            <a:pPr marL="288000" indent="0">
              <a:buNone/>
            </a:pPr>
            <a:r>
              <a:rPr lang="en-US" sz="2800" dirty="0" smtClean="0"/>
              <a:t>Do </a:t>
            </a:r>
            <a:r>
              <a:rPr lang="en-US" sz="2800" b="1" dirty="0" smtClean="0">
                <a:solidFill>
                  <a:schemeClr val="accent5"/>
                </a:solidFill>
              </a:rPr>
              <a:t>not block</a:t>
            </a:r>
            <a:r>
              <a:rPr lang="en-US" sz="2800" b="1" dirty="0" smtClean="0"/>
              <a:t> </a:t>
            </a:r>
            <a:r>
              <a:rPr lang="en-US" sz="2800" dirty="0" smtClean="0"/>
              <a:t>the GUI</a:t>
            </a:r>
          </a:p>
          <a:p>
            <a:pPr marL="288000" indent="0">
              <a:buNone/>
            </a:pPr>
            <a:r>
              <a:rPr lang="en-US" sz="2800" b="1" dirty="0" smtClean="0">
                <a:solidFill>
                  <a:schemeClr val="accent5"/>
                </a:solidFill>
              </a:rPr>
              <a:t>Experience</a:t>
            </a:r>
            <a:r>
              <a:rPr lang="en-US" sz="2800" dirty="0" smtClean="0">
                <a:solidFill>
                  <a:schemeClr val="accent5"/>
                </a:solidFill>
              </a:rPr>
              <a:t> </a:t>
            </a:r>
            <a:r>
              <a:rPr lang="en-US" sz="2800" dirty="0" smtClean="0"/>
              <a:t>matters</a:t>
            </a:r>
          </a:p>
          <a:p>
            <a:pPr marL="288000" indent="0">
              <a:buNone/>
            </a:pPr>
            <a:endParaRPr lang="en-US" sz="2800" dirty="0"/>
          </a:p>
          <a:p>
            <a:pPr marL="288000" indent="0">
              <a:buNone/>
            </a:pPr>
            <a:r>
              <a:rPr lang="en-US" sz="2800" b="1" dirty="0" smtClean="0">
                <a:solidFill>
                  <a:schemeClr val="accent5"/>
                </a:solidFill>
              </a:rPr>
              <a:t>Events</a:t>
            </a:r>
            <a:r>
              <a:rPr lang="en-US" sz="2800" dirty="0" smtClean="0">
                <a:solidFill>
                  <a:schemeClr val="accent5"/>
                </a:solidFill>
              </a:rPr>
              <a:t> </a:t>
            </a:r>
            <a:r>
              <a:rPr lang="en-US" sz="2800" dirty="0" smtClean="0"/>
              <a:t>invert control</a:t>
            </a:r>
          </a:p>
          <a:p>
            <a:pPr marL="288000" indent="0">
              <a:buNone/>
            </a:pPr>
            <a:r>
              <a:rPr lang="en-US" sz="2800" dirty="0" smtClean="0"/>
              <a:t>Keep code readable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144286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</a:t>
            </a:r>
            <a:r>
              <a:rPr lang="en-US" b="1" smtClean="0">
                <a:solidFill>
                  <a:schemeClr val="accent4"/>
                </a:solidFill>
              </a:rPr>
              <a:t>Traffic Lights</a:t>
            </a:r>
            <a:endParaRPr lang="cs-CZ" b="1" dirty="0">
              <a:solidFill>
                <a:schemeClr val="accent4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b="1" dirty="0" smtClean="0">
                <a:solidFill>
                  <a:schemeClr val="accent5"/>
                </a:solidFill>
              </a:rPr>
              <a:t>mutable state</a:t>
            </a:r>
          </a:p>
          <a:p>
            <a:pPr lvl="1"/>
            <a:r>
              <a:rPr lang="en-US" dirty="0" smtClean="0"/>
              <a:t>Difficult to read</a:t>
            </a:r>
          </a:p>
          <a:p>
            <a:pPr lvl="1"/>
            <a:r>
              <a:rPr lang="en-US" dirty="0" smtClean="0"/>
              <a:t>What are the transitions?</a:t>
            </a:r>
          </a:p>
          <a:p>
            <a:r>
              <a:rPr lang="en-US" dirty="0"/>
              <a:t>Encoding </a:t>
            </a:r>
            <a:r>
              <a:rPr lang="en-US" b="1" dirty="0">
                <a:solidFill>
                  <a:schemeClr val="accent5"/>
                </a:solidFill>
              </a:rPr>
              <a:t>state machine</a:t>
            </a:r>
            <a:endParaRPr lang="cs-CZ" b="1" dirty="0">
              <a:solidFill>
                <a:schemeClr val="accent5"/>
              </a:solidFill>
            </a:endParaRPr>
          </a:p>
          <a:p>
            <a:pPr lvl="1"/>
            <a:r>
              <a:rPr lang="en-US" dirty="0" smtClean="0"/>
              <a:t>How to write this in code?</a:t>
            </a:r>
            <a:endParaRPr lang="cs-CZ" b="1" dirty="0">
              <a:solidFill>
                <a:schemeClr val="accent5"/>
              </a:solidFill>
            </a:endParaRPr>
          </a:p>
        </p:txBody>
      </p:sp>
      <p:pic>
        <p:nvPicPr>
          <p:cNvPr id="3074" name="Picture 2" descr="http://2.bp.blogspot.com/_uWy_q4nK1Ck/TOQ4awWaj1I/AAAAAAAAEdA/8yQ8wXldqtc/s1600/Traffic+Ligh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057400"/>
            <a:ext cx="2142744" cy="225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14454329"/>
              </p:ext>
            </p:extLst>
          </p:nvPr>
        </p:nvGraphicFramePr>
        <p:xfrm>
          <a:off x="1828800" y="5424487"/>
          <a:ext cx="5322746" cy="143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Visio" r:id="rId4" imgW="2105190" imgH="566378" progId="Visio.Drawing.11">
                  <p:embed/>
                </p:oleObj>
              </mc:Choice>
              <mc:Fallback>
                <p:oleObj name="Visio" r:id="rId4" imgW="2105190" imgH="566378" progId="Visio.Drawing.11">
                  <p:embed/>
                  <p:pic>
                    <p:nvPicPr>
                      <p:cNvPr id="0" name="Content Placeholder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424487"/>
                        <a:ext cx="5322746" cy="143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813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 and </a:t>
            </a:r>
            <a:r>
              <a:rPr lang="en-US" b="1" dirty="0" smtClean="0">
                <a:solidFill>
                  <a:schemeClr val="accent4"/>
                </a:solidFill>
              </a:rPr>
              <a:t>Traffic Lights</a:t>
            </a:r>
            <a:endParaRPr lang="cs-CZ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cycle of the </a:t>
            </a:r>
            <a:r>
              <a:rPr lang="en-US" b="1" dirty="0" smtClean="0">
                <a:solidFill>
                  <a:schemeClr val="accent5"/>
                </a:solidFill>
              </a:rPr>
              <a:t>state machine</a:t>
            </a:r>
            <a:endParaRPr lang="cs-CZ" b="1" dirty="0">
              <a:solidFill>
                <a:schemeClr val="accent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1600" y="3276600"/>
            <a:ext cx="6629401" cy="2372545"/>
          </a:xfrm>
          <a:prstGeom prst="rect">
            <a:avLst/>
          </a:prstGeom>
          <a:noFill/>
          <a:ln w="63500">
            <a:solidFill>
              <a:schemeClr val="accent5">
                <a:alpha val="70000"/>
              </a:schemeClr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async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let!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md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Async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AwaitEvent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MouseDown</a:t>
            </a:r>
            <a:endParaRPr lang="cs-CZ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display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greenLight</a:t>
            </a:r>
            <a:endParaRPr lang="cs-CZ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let!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md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Async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AwaitEvent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MouseDown</a:t>
            </a:r>
            <a:endParaRPr lang="cs-CZ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display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yellowLight</a:t>
            </a:r>
            <a:endParaRPr lang="cs-CZ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let!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md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Async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AwaitEvent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MouseDown</a:t>
            </a:r>
            <a:endParaRPr lang="cs-CZ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display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redLight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  <a:endParaRPr lang="cs-CZ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6387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 and </a:t>
            </a:r>
            <a:r>
              <a:rPr lang="en-US" b="1" dirty="0" smtClean="0">
                <a:solidFill>
                  <a:schemeClr val="accent4"/>
                </a:solidFill>
              </a:rPr>
              <a:t>Traffic Lights</a:t>
            </a:r>
            <a:endParaRPr lang="cs-CZ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/>
                </a:solidFill>
              </a:rPr>
              <a:t>Repeat </a:t>
            </a:r>
            <a:r>
              <a:rPr lang="en-US" dirty="0" smtClean="0"/>
              <a:t>the behavior forever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2971800"/>
            <a:ext cx="6629401" cy="2680322"/>
          </a:xfrm>
          <a:prstGeom prst="rect">
            <a:avLst/>
          </a:prstGeom>
          <a:noFill/>
          <a:ln w="63500">
            <a:solidFill>
              <a:schemeClr val="accent5">
                <a:alpha val="70000"/>
              </a:schemeClr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async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while true do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cs-CZ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cs-CZ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!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md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Async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AwaitEvent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MouseDown</a:t>
            </a:r>
            <a:endParaRPr lang="cs-CZ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display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greenLight</a:t>
            </a:r>
            <a:endParaRPr lang="cs-CZ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let!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md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Async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AwaitEvent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MouseDown</a:t>
            </a:r>
            <a:endParaRPr lang="cs-CZ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display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yellowLight</a:t>
            </a:r>
            <a:endParaRPr lang="cs-CZ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cs-CZ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!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md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Async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AwaitEvent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MouseDown</a:t>
            </a:r>
            <a:endParaRPr lang="cs-CZ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display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redLight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  <a:endParaRPr lang="cs-CZ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5747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 and </a:t>
            </a:r>
            <a:r>
              <a:rPr lang="en-US" b="1" dirty="0" smtClean="0">
                <a:solidFill>
                  <a:schemeClr val="accent4"/>
                </a:solidFill>
              </a:rPr>
              <a:t>Traffic Lights</a:t>
            </a:r>
            <a:endParaRPr lang="cs-CZ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b="1" dirty="0" smtClean="0">
                <a:solidFill>
                  <a:schemeClr val="accent5"/>
                </a:solidFill>
              </a:rPr>
              <a:t>code duplication </a:t>
            </a:r>
            <a:r>
              <a:rPr lang="en-US" dirty="0" smtClean="0"/>
              <a:t>using loops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2971800"/>
            <a:ext cx="7010400" cy="1756992"/>
          </a:xfrm>
          <a:prstGeom prst="rect">
            <a:avLst/>
          </a:prstGeom>
          <a:noFill/>
          <a:ln w="63500">
            <a:solidFill>
              <a:schemeClr val="accent5">
                <a:alpha val="70000"/>
              </a:schemeClr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async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while true do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[ </a:t>
            </a:r>
            <a:r>
              <a:rPr lang="en-US" sz="2000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green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2000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yellow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2000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red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endParaRPr lang="en-US" sz="20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cs-CZ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cs-CZ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!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md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Async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AwaitEvent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MouseDown</a:t>
            </a:r>
            <a:endParaRPr lang="cs-CZ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cs-CZ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display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cs-CZ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9911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r>
              <a:rPr lang="en-US" dirty="0" smtClean="0"/>
              <a:t>: </a:t>
            </a:r>
            <a:r>
              <a:rPr lang="en-US" b="0" dirty="0" smtClean="0"/>
              <a:t>Creating GUI</a:t>
            </a:r>
            <a:endParaRPr lang="cs-CZ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5458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Conclusions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9575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Turning to the Functional Side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prstTxWarp prst="textFadeUp">
              <a:avLst/>
            </a:prstTxWarp>
          </a:bodyPr>
          <a:lstStyle/>
          <a:p>
            <a:pPr algn="ctr">
              <a:spcBef>
                <a:spcPts val="1200"/>
              </a:spcBef>
            </a:pPr>
            <a:endParaRPr lang="en-US" dirty="0" smtClean="0"/>
          </a:p>
          <a:p>
            <a:pPr algn="ctr">
              <a:spcBef>
                <a:spcPts val="1200"/>
              </a:spcBef>
            </a:pPr>
            <a:r>
              <a:rPr lang="en-US" dirty="0" smtClean="0"/>
              <a:t>Domain on a </a:t>
            </a:r>
            <a:r>
              <a:rPr lang="en-US" b="1" dirty="0" smtClean="0">
                <a:solidFill>
                  <a:schemeClr val="accent5"/>
                </a:solidFill>
              </a:rPr>
              <a:t>single page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Start </a:t>
            </a:r>
            <a:r>
              <a:rPr lang="en-US" b="1" dirty="0" smtClean="0">
                <a:solidFill>
                  <a:schemeClr val="accent4"/>
                </a:solidFill>
              </a:rPr>
              <a:t>simple</a:t>
            </a:r>
            <a:r>
              <a:rPr lang="en-US" dirty="0" smtClean="0"/>
              <a:t>, end </a:t>
            </a:r>
            <a:r>
              <a:rPr lang="en-US" b="1" dirty="0" smtClean="0">
                <a:solidFill>
                  <a:schemeClr val="accent4"/>
                </a:solidFill>
              </a:rPr>
              <a:t>robust</a:t>
            </a:r>
          </a:p>
          <a:p>
            <a:pPr algn="ctr">
              <a:spcBef>
                <a:spcPts val="1200"/>
              </a:spcBef>
            </a:pPr>
            <a:r>
              <a:rPr lang="en-US" b="1" dirty="0" smtClean="0">
                <a:solidFill>
                  <a:schemeClr val="accent5"/>
                </a:solidFill>
              </a:rPr>
              <a:t>Async </a:t>
            </a:r>
            <a:r>
              <a:rPr lang="en-US" dirty="0" smtClean="0"/>
              <a:t>everywhere</a:t>
            </a:r>
          </a:p>
          <a:p>
            <a:pPr algn="ctr"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0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>
            <a:normAutofit/>
          </a:bodyPr>
          <a:lstStyle/>
          <a:p>
            <a:r>
              <a:rPr lang="en-US" dirty="0" smtClean="0"/>
              <a:t>Domain on a </a:t>
            </a:r>
            <a:r>
              <a:rPr lang="en-US" b="1" dirty="0" smtClean="0">
                <a:solidFill>
                  <a:schemeClr val="accent4"/>
                </a:solidFill>
              </a:rPr>
              <a:t>single page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7027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b="1" dirty="0" smtClean="0">
                <a:solidFill>
                  <a:schemeClr val="accent5"/>
                </a:solidFill>
              </a:rPr>
              <a:t>F#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in </a:t>
            </a:r>
            <a:r>
              <a:rPr lang="en-US" b="1" dirty="0" smtClean="0">
                <a:solidFill>
                  <a:schemeClr val="accent4"/>
                </a:solidFill>
              </a:rPr>
              <a:t>New York</a:t>
            </a:r>
            <a:endParaRPr lang="cs-CZ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6482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sz="3000" dirty="0" smtClean="0">
                <a:hlinkClick r:id="rId2"/>
              </a:rPr>
              <a:t>www.skillsmatter.com</a:t>
            </a:r>
            <a:r>
              <a:rPr lang="en-US" sz="3000" dirty="0" smtClean="0"/>
              <a:t> | </a:t>
            </a:r>
            <a:r>
              <a:rPr lang="en-US" sz="3000" dirty="0" smtClean="0">
                <a:hlinkClick r:id="rId3"/>
              </a:rPr>
              <a:t>tomas@tomasp.net</a:t>
            </a:r>
            <a:r>
              <a:rPr lang="en-US" sz="3000" dirty="0" smtClean="0"/>
              <a:t> </a:t>
            </a:r>
            <a:endParaRPr lang="en-US" sz="3000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098" name="Picture 2" descr="https://skillsmatter.com/custom/images/homepagebanner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00200"/>
            <a:ext cx="4876800" cy="1625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657600"/>
            <a:ext cx="4864925" cy="1539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241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/>
                </a:solidFill>
              </a:rPr>
              <a:t>Example: </a:t>
            </a:r>
            <a:r>
              <a:rPr lang="en-US" dirty="0" smtClean="0"/>
              <a:t>Checkout counter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</p:txBody>
      </p:sp>
      <p:pic>
        <p:nvPicPr>
          <p:cNvPr id="1026" name="Picture 2" descr="D:\Users\Tomas\AppData\Local\Microsoft\Windows\Temporary Internet Files\Temporary Internet Files\Content.IE5\3NLY6UWT\MC90023754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552681"/>
            <a:ext cx="4648200" cy="3390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80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b="0" dirty="0" smtClean="0"/>
              <a:t>Counter domain</a:t>
            </a:r>
            <a:endParaRPr lang="cs-CZ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7889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on a </a:t>
            </a:r>
            <a:r>
              <a:rPr lang="en-US" b="1" dirty="0" smtClean="0">
                <a:solidFill>
                  <a:schemeClr val="accent4"/>
                </a:solidFill>
              </a:rPr>
              <a:t>single page</a:t>
            </a:r>
            <a:endParaRPr lang="cs-CZ" b="1" dirty="0">
              <a:solidFill>
                <a:schemeClr val="accent4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5800" y="2287125"/>
            <a:ext cx="7924799" cy="3837912"/>
            <a:chOff x="685800" y="2287125"/>
            <a:chExt cx="7924799" cy="3837912"/>
          </a:xfrm>
        </p:grpSpPr>
        <p:sp>
          <p:nvSpPr>
            <p:cNvPr id="6" name="Freeform 5"/>
            <p:cNvSpPr/>
            <p:nvPr/>
          </p:nvSpPr>
          <p:spPr>
            <a:xfrm>
              <a:off x="3855719" y="2287125"/>
              <a:ext cx="4754880" cy="892537"/>
            </a:xfrm>
            <a:custGeom>
              <a:avLst/>
              <a:gdLst>
                <a:gd name="connsiteX0" fmla="*/ 0 w 4754880"/>
                <a:gd name="connsiteY0" fmla="*/ 111567 h 892537"/>
                <a:gd name="connsiteX1" fmla="*/ 4308612 w 4754880"/>
                <a:gd name="connsiteY1" fmla="*/ 111567 h 892537"/>
                <a:gd name="connsiteX2" fmla="*/ 4308612 w 4754880"/>
                <a:gd name="connsiteY2" fmla="*/ 0 h 892537"/>
                <a:gd name="connsiteX3" fmla="*/ 4754880 w 4754880"/>
                <a:gd name="connsiteY3" fmla="*/ 446269 h 892537"/>
                <a:gd name="connsiteX4" fmla="*/ 4308612 w 4754880"/>
                <a:gd name="connsiteY4" fmla="*/ 892537 h 892537"/>
                <a:gd name="connsiteX5" fmla="*/ 4308612 w 4754880"/>
                <a:gd name="connsiteY5" fmla="*/ 780970 h 892537"/>
                <a:gd name="connsiteX6" fmla="*/ 0 w 4754880"/>
                <a:gd name="connsiteY6" fmla="*/ 780970 h 892537"/>
                <a:gd name="connsiteX7" fmla="*/ 0 w 4754880"/>
                <a:gd name="connsiteY7" fmla="*/ 111567 h 892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54880" h="892537">
                  <a:moveTo>
                    <a:pt x="0" y="111567"/>
                  </a:moveTo>
                  <a:lnTo>
                    <a:pt x="4308612" y="111567"/>
                  </a:lnTo>
                  <a:lnTo>
                    <a:pt x="4308612" y="0"/>
                  </a:lnTo>
                  <a:lnTo>
                    <a:pt x="4754880" y="446269"/>
                  </a:lnTo>
                  <a:lnTo>
                    <a:pt x="4308612" y="892537"/>
                  </a:lnTo>
                  <a:lnTo>
                    <a:pt x="4308612" y="780970"/>
                  </a:lnTo>
                  <a:lnTo>
                    <a:pt x="0" y="780970"/>
                  </a:lnTo>
                  <a:lnTo>
                    <a:pt x="0" y="111567"/>
                  </a:lnTo>
                  <a:close/>
                </a:path>
              </a:pathLst>
            </a:cu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131887" rIns="355021" bIns="131887" numCol="1" spcCol="1270" anchor="ctr" anchorCtr="0">
              <a:noAutofit/>
            </a:bodyPr>
            <a:lstStyle/>
            <a:p>
              <a:pPr marL="0" lvl="1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3200" dirty="0"/>
                <a:t> </a:t>
              </a:r>
              <a:r>
                <a:rPr lang="en-US" sz="3200" dirty="0" smtClean="0"/>
                <a:t> </a:t>
              </a:r>
              <a:r>
                <a:rPr lang="en-US" sz="3200" kern="1200" dirty="0" smtClean="0"/>
                <a:t>Give name to a type</a:t>
              </a:r>
              <a:endParaRPr lang="cs-CZ" sz="3200" kern="1200" dirty="0"/>
            </a:p>
          </p:txBody>
        </p:sp>
        <p:sp>
          <p:nvSpPr>
            <p:cNvPr id="7" name="Freeform 6"/>
            <p:cNvSpPr/>
            <p:nvPr/>
          </p:nvSpPr>
          <p:spPr>
            <a:xfrm>
              <a:off x="685800" y="2287125"/>
              <a:ext cx="3169920" cy="892537"/>
            </a:xfrm>
            <a:custGeom>
              <a:avLst/>
              <a:gdLst>
                <a:gd name="connsiteX0" fmla="*/ 0 w 3169920"/>
                <a:gd name="connsiteY0" fmla="*/ 148759 h 892537"/>
                <a:gd name="connsiteX1" fmla="*/ 148759 w 3169920"/>
                <a:gd name="connsiteY1" fmla="*/ 0 h 892537"/>
                <a:gd name="connsiteX2" fmla="*/ 3021161 w 3169920"/>
                <a:gd name="connsiteY2" fmla="*/ 0 h 892537"/>
                <a:gd name="connsiteX3" fmla="*/ 3169920 w 3169920"/>
                <a:gd name="connsiteY3" fmla="*/ 148759 h 892537"/>
                <a:gd name="connsiteX4" fmla="*/ 3169920 w 3169920"/>
                <a:gd name="connsiteY4" fmla="*/ 743778 h 892537"/>
                <a:gd name="connsiteX5" fmla="*/ 3021161 w 3169920"/>
                <a:gd name="connsiteY5" fmla="*/ 892537 h 892537"/>
                <a:gd name="connsiteX6" fmla="*/ 148759 w 3169920"/>
                <a:gd name="connsiteY6" fmla="*/ 892537 h 892537"/>
                <a:gd name="connsiteX7" fmla="*/ 0 w 3169920"/>
                <a:gd name="connsiteY7" fmla="*/ 743778 h 892537"/>
                <a:gd name="connsiteX8" fmla="*/ 0 w 3169920"/>
                <a:gd name="connsiteY8" fmla="*/ 148759 h 892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69920" h="892537">
                  <a:moveTo>
                    <a:pt x="0" y="148759"/>
                  </a:moveTo>
                  <a:cubicBezTo>
                    <a:pt x="0" y="66602"/>
                    <a:pt x="66602" y="0"/>
                    <a:pt x="148759" y="0"/>
                  </a:cubicBezTo>
                  <a:lnTo>
                    <a:pt x="3021161" y="0"/>
                  </a:lnTo>
                  <a:cubicBezTo>
                    <a:pt x="3103318" y="0"/>
                    <a:pt x="3169920" y="66602"/>
                    <a:pt x="3169920" y="148759"/>
                  </a:cubicBezTo>
                  <a:lnTo>
                    <a:pt x="3169920" y="743778"/>
                  </a:lnTo>
                  <a:cubicBezTo>
                    <a:pt x="3169920" y="825935"/>
                    <a:pt x="3103318" y="892537"/>
                    <a:pt x="3021161" y="892537"/>
                  </a:cubicBezTo>
                  <a:lnTo>
                    <a:pt x="148759" y="892537"/>
                  </a:lnTo>
                  <a:cubicBezTo>
                    <a:pt x="66602" y="892537"/>
                    <a:pt x="0" y="825935"/>
                    <a:pt x="0" y="743778"/>
                  </a:cubicBezTo>
                  <a:lnTo>
                    <a:pt x="0" y="14875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5970" tIns="119770" rIns="195970" bIns="11977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kern="1200" dirty="0" smtClean="0"/>
                <a:t>Aliases</a:t>
              </a:r>
              <a:endParaRPr lang="cs-CZ" sz="40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3855719" y="3268916"/>
              <a:ext cx="4754880" cy="892537"/>
            </a:xfrm>
            <a:custGeom>
              <a:avLst/>
              <a:gdLst>
                <a:gd name="connsiteX0" fmla="*/ 0 w 4754880"/>
                <a:gd name="connsiteY0" fmla="*/ 111567 h 892537"/>
                <a:gd name="connsiteX1" fmla="*/ 4308612 w 4754880"/>
                <a:gd name="connsiteY1" fmla="*/ 111567 h 892537"/>
                <a:gd name="connsiteX2" fmla="*/ 4308612 w 4754880"/>
                <a:gd name="connsiteY2" fmla="*/ 0 h 892537"/>
                <a:gd name="connsiteX3" fmla="*/ 4754880 w 4754880"/>
                <a:gd name="connsiteY3" fmla="*/ 446269 h 892537"/>
                <a:gd name="connsiteX4" fmla="*/ 4308612 w 4754880"/>
                <a:gd name="connsiteY4" fmla="*/ 892537 h 892537"/>
                <a:gd name="connsiteX5" fmla="*/ 4308612 w 4754880"/>
                <a:gd name="connsiteY5" fmla="*/ 780970 h 892537"/>
                <a:gd name="connsiteX6" fmla="*/ 0 w 4754880"/>
                <a:gd name="connsiteY6" fmla="*/ 780970 h 892537"/>
                <a:gd name="connsiteX7" fmla="*/ 0 w 4754880"/>
                <a:gd name="connsiteY7" fmla="*/ 111567 h 892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54880" h="892537">
                  <a:moveTo>
                    <a:pt x="0" y="111567"/>
                  </a:moveTo>
                  <a:lnTo>
                    <a:pt x="4308612" y="111567"/>
                  </a:lnTo>
                  <a:lnTo>
                    <a:pt x="4308612" y="0"/>
                  </a:lnTo>
                  <a:lnTo>
                    <a:pt x="4754880" y="446269"/>
                  </a:lnTo>
                  <a:lnTo>
                    <a:pt x="4308612" y="892537"/>
                  </a:lnTo>
                  <a:lnTo>
                    <a:pt x="4308612" y="780970"/>
                  </a:lnTo>
                  <a:lnTo>
                    <a:pt x="0" y="780970"/>
                  </a:lnTo>
                  <a:lnTo>
                    <a:pt x="0" y="111567"/>
                  </a:lnTo>
                  <a:close/>
                </a:path>
              </a:pathLst>
            </a:custGeom>
          </p:spPr>
          <p:style>
            <a:lnRef idx="2">
              <a:schemeClr val="accent4">
                <a:tint val="40000"/>
                <a:alpha val="90000"/>
                <a:hueOff val="-1944639"/>
                <a:satOff val="16502"/>
                <a:lumOff val="1275"/>
                <a:alphaOff val="0"/>
              </a:schemeClr>
            </a:lnRef>
            <a:fillRef idx="1">
              <a:schemeClr val="accent4">
                <a:tint val="40000"/>
                <a:alpha val="90000"/>
                <a:hueOff val="-1944639"/>
                <a:satOff val="16502"/>
                <a:lumOff val="1275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-1944639"/>
                <a:satOff val="16502"/>
                <a:lumOff val="1275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131887" rIns="355021" bIns="131887" numCol="1" spcCol="1270" anchor="ctr" anchorCtr="0">
              <a:noAutofit/>
            </a:bodyPr>
            <a:lstStyle/>
            <a:p>
              <a:pPr marL="0" lvl="1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3200" kern="1200" dirty="0" smtClean="0"/>
                <a:t>  Combine multiple values</a:t>
              </a:r>
              <a:endParaRPr lang="cs-CZ" sz="3200" kern="1200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685800" y="3268916"/>
              <a:ext cx="3169920" cy="892537"/>
            </a:xfrm>
            <a:custGeom>
              <a:avLst/>
              <a:gdLst>
                <a:gd name="connsiteX0" fmla="*/ 0 w 3169920"/>
                <a:gd name="connsiteY0" fmla="*/ 148759 h 892537"/>
                <a:gd name="connsiteX1" fmla="*/ 148759 w 3169920"/>
                <a:gd name="connsiteY1" fmla="*/ 0 h 892537"/>
                <a:gd name="connsiteX2" fmla="*/ 3021161 w 3169920"/>
                <a:gd name="connsiteY2" fmla="*/ 0 h 892537"/>
                <a:gd name="connsiteX3" fmla="*/ 3169920 w 3169920"/>
                <a:gd name="connsiteY3" fmla="*/ 148759 h 892537"/>
                <a:gd name="connsiteX4" fmla="*/ 3169920 w 3169920"/>
                <a:gd name="connsiteY4" fmla="*/ 743778 h 892537"/>
                <a:gd name="connsiteX5" fmla="*/ 3021161 w 3169920"/>
                <a:gd name="connsiteY5" fmla="*/ 892537 h 892537"/>
                <a:gd name="connsiteX6" fmla="*/ 148759 w 3169920"/>
                <a:gd name="connsiteY6" fmla="*/ 892537 h 892537"/>
                <a:gd name="connsiteX7" fmla="*/ 0 w 3169920"/>
                <a:gd name="connsiteY7" fmla="*/ 743778 h 892537"/>
                <a:gd name="connsiteX8" fmla="*/ 0 w 3169920"/>
                <a:gd name="connsiteY8" fmla="*/ 148759 h 892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69920" h="892537">
                  <a:moveTo>
                    <a:pt x="0" y="148759"/>
                  </a:moveTo>
                  <a:cubicBezTo>
                    <a:pt x="0" y="66602"/>
                    <a:pt x="66602" y="0"/>
                    <a:pt x="148759" y="0"/>
                  </a:cubicBezTo>
                  <a:lnTo>
                    <a:pt x="3021161" y="0"/>
                  </a:lnTo>
                  <a:cubicBezTo>
                    <a:pt x="3103318" y="0"/>
                    <a:pt x="3169920" y="66602"/>
                    <a:pt x="3169920" y="148759"/>
                  </a:cubicBezTo>
                  <a:lnTo>
                    <a:pt x="3169920" y="743778"/>
                  </a:lnTo>
                  <a:cubicBezTo>
                    <a:pt x="3169920" y="825935"/>
                    <a:pt x="3103318" y="892537"/>
                    <a:pt x="3021161" y="892537"/>
                  </a:cubicBezTo>
                  <a:lnTo>
                    <a:pt x="148759" y="892537"/>
                  </a:lnTo>
                  <a:cubicBezTo>
                    <a:pt x="66602" y="892537"/>
                    <a:pt x="0" y="825935"/>
                    <a:pt x="0" y="743778"/>
                  </a:cubicBezTo>
                  <a:lnTo>
                    <a:pt x="0" y="14875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1521874"/>
                <a:satOff val="16014"/>
                <a:lumOff val="915"/>
                <a:alphaOff val="0"/>
              </a:schemeClr>
            </a:fillRef>
            <a:effectRef idx="0">
              <a:schemeClr val="accent4">
                <a:hueOff val="-1521874"/>
                <a:satOff val="16014"/>
                <a:lumOff val="9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5970" tIns="119770" rIns="195970" bIns="11977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kern="1200" dirty="0" smtClean="0"/>
                <a:t>Tuples</a:t>
              </a:r>
              <a:endParaRPr lang="cs-CZ" sz="4000" kern="12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3855719" y="4250708"/>
              <a:ext cx="4754880" cy="892537"/>
            </a:xfrm>
            <a:custGeom>
              <a:avLst/>
              <a:gdLst>
                <a:gd name="connsiteX0" fmla="*/ 0 w 4754880"/>
                <a:gd name="connsiteY0" fmla="*/ 111567 h 892537"/>
                <a:gd name="connsiteX1" fmla="*/ 4308612 w 4754880"/>
                <a:gd name="connsiteY1" fmla="*/ 111567 h 892537"/>
                <a:gd name="connsiteX2" fmla="*/ 4308612 w 4754880"/>
                <a:gd name="connsiteY2" fmla="*/ 0 h 892537"/>
                <a:gd name="connsiteX3" fmla="*/ 4754880 w 4754880"/>
                <a:gd name="connsiteY3" fmla="*/ 446269 h 892537"/>
                <a:gd name="connsiteX4" fmla="*/ 4308612 w 4754880"/>
                <a:gd name="connsiteY4" fmla="*/ 892537 h 892537"/>
                <a:gd name="connsiteX5" fmla="*/ 4308612 w 4754880"/>
                <a:gd name="connsiteY5" fmla="*/ 780970 h 892537"/>
                <a:gd name="connsiteX6" fmla="*/ 0 w 4754880"/>
                <a:gd name="connsiteY6" fmla="*/ 780970 h 892537"/>
                <a:gd name="connsiteX7" fmla="*/ 0 w 4754880"/>
                <a:gd name="connsiteY7" fmla="*/ 111567 h 892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54880" h="892537">
                  <a:moveTo>
                    <a:pt x="0" y="111567"/>
                  </a:moveTo>
                  <a:lnTo>
                    <a:pt x="4308612" y="111567"/>
                  </a:lnTo>
                  <a:lnTo>
                    <a:pt x="4308612" y="0"/>
                  </a:lnTo>
                  <a:lnTo>
                    <a:pt x="4754880" y="446269"/>
                  </a:lnTo>
                  <a:lnTo>
                    <a:pt x="4308612" y="892537"/>
                  </a:lnTo>
                  <a:lnTo>
                    <a:pt x="4308612" y="780970"/>
                  </a:lnTo>
                  <a:lnTo>
                    <a:pt x="0" y="780970"/>
                  </a:lnTo>
                  <a:lnTo>
                    <a:pt x="0" y="111567"/>
                  </a:lnTo>
                  <a:close/>
                </a:path>
              </a:pathLst>
            </a:custGeom>
          </p:spPr>
          <p:style>
            <a:lnRef idx="2">
              <a:schemeClr val="accent4">
                <a:tint val="40000"/>
                <a:alpha val="90000"/>
                <a:hueOff val="-3889278"/>
                <a:satOff val="33003"/>
                <a:lumOff val="2551"/>
                <a:alphaOff val="0"/>
              </a:schemeClr>
            </a:lnRef>
            <a:fillRef idx="1">
              <a:schemeClr val="accent4">
                <a:tint val="40000"/>
                <a:alpha val="90000"/>
                <a:hueOff val="-3889278"/>
                <a:satOff val="33003"/>
                <a:lumOff val="2551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-3889278"/>
                <a:satOff val="33003"/>
                <a:lumOff val="2551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131887" rIns="355021" bIns="131887" numCol="1" spcCol="1270" anchor="ctr" anchorCtr="0">
              <a:noAutofit/>
            </a:bodyPr>
            <a:lstStyle/>
            <a:p>
              <a:pPr marL="0" lvl="1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3200" kern="1200" dirty="0" smtClean="0"/>
                <a:t>  Choice between options</a:t>
              </a:r>
              <a:endParaRPr lang="cs-CZ" sz="32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685800" y="4250708"/>
              <a:ext cx="3169920" cy="892537"/>
            </a:xfrm>
            <a:custGeom>
              <a:avLst/>
              <a:gdLst>
                <a:gd name="connsiteX0" fmla="*/ 0 w 3169920"/>
                <a:gd name="connsiteY0" fmla="*/ 148759 h 892537"/>
                <a:gd name="connsiteX1" fmla="*/ 148759 w 3169920"/>
                <a:gd name="connsiteY1" fmla="*/ 0 h 892537"/>
                <a:gd name="connsiteX2" fmla="*/ 3021161 w 3169920"/>
                <a:gd name="connsiteY2" fmla="*/ 0 h 892537"/>
                <a:gd name="connsiteX3" fmla="*/ 3169920 w 3169920"/>
                <a:gd name="connsiteY3" fmla="*/ 148759 h 892537"/>
                <a:gd name="connsiteX4" fmla="*/ 3169920 w 3169920"/>
                <a:gd name="connsiteY4" fmla="*/ 743778 h 892537"/>
                <a:gd name="connsiteX5" fmla="*/ 3021161 w 3169920"/>
                <a:gd name="connsiteY5" fmla="*/ 892537 h 892537"/>
                <a:gd name="connsiteX6" fmla="*/ 148759 w 3169920"/>
                <a:gd name="connsiteY6" fmla="*/ 892537 h 892537"/>
                <a:gd name="connsiteX7" fmla="*/ 0 w 3169920"/>
                <a:gd name="connsiteY7" fmla="*/ 743778 h 892537"/>
                <a:gd name="connsiteX8" fmla="*/ 0 w 3169920"/>
                <a:gd name="connsiteY8" fmla="*/ 148759 h 892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69920" h="892537">
                  <a:moveTo>
                    <a:pt x="0" y="148759"/>
                  </a:moveTo>
                  <a:cubicBezTo>
                    <a:pt x="0" y="66602"/>
                    <a:pt x="66602" y="0"/>
                    <a:pt x="148759" y="0"/>
                  </a:cubicBezTo>
                  <a:lnTo>
                    <a:pt x="3021161" y="0"/>
                  </a:lnTo>
                  <a:cubicBezTo>
                    <a:pt x="3103318" y="0"/>
                    <a:pt x="3169920" y="66602"/>
                    <a:pt x="3169920" y="148759"/>
                  </a:cubicBezTo>
                  <a:lnTo>
                    <a:pt x="3169920" y="743778"/>
                  </a:lnTo>
                  <a:cubicBezTo>
                    <a:pt x="3169920" y="825935"/>
                    <a:pt x="3103318" y="892537"/>
                    <a:pt x="3021161" y="892537"/>
                  </a:cubicBezTo>
                  <a:lnTo>
                    <a:pt x="148759" y="892537"/>
                  </a:lnTo>
                  <a:cubicBezTo>
                    <a:pt x="66602" y="892537"/>
                    <a:pt x="0" y="825935"/>
                    <a:pt x="0" y="743778"/>
                  </a:cubicBezTo>
                  <a:lnTo>
                    <a:pt x="0" y="14875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3043749"/>
                <a:satOff val="32028"/>
                <a:lumOff val="1831"/>
                <a:alphaOff val="0"/>
              </a:schemeClr>
            </a:fillRef>
            <a:effectRef idx="0">
              <a:schemeClr val="accent4">
                <a:hueOff val="-3043749"/>
                <a:satOff val="32028"/>
                <a:lumOff val="183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5970" tIns="119770" rIns="195970" bIns="11977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kern="1200" dirty="0" smtClean="0"/>
                <a:t>Unions</a:t>
              </a:r>
              <a:endParaRPr lang="cs-CZ" sz="4000" kern="1200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3855719" y="5232500"/>
              <a:ext cx="4754880" cy="892537"/>
            </a:xfrm>
            <a:custGeom>
              <a:avLst/>
              <a:gdLst>
                <a:gd name="connsiteX0" fmla="*/ 0 w 4754880"/>
                <a:gd name="connsiteY0" fmla="*/ 111567 h 892537"/>
                <a:gd name="connsiteX1" fmla="*/ 4308612 w 4754880"/>
                <a:gd name="connsiteY1" fmla="*/ 111567 h 892537"/>
                <a:gd name="connsiteX2" fmla="*/ 4308612 w 4754880"/>
                <a:gd name="connsiteY2" fmla="*/ 0 h 892537"/>
                <a:gd name="connsiteX3" fmla="*/ 4754880 w 4754880"/>
                <a:gd name="connsiteY3" fmla="*/ 446269 h 892537"/>
                <a:gd name="connsiteX4" fmla="*/ 4308612 w 4754880"/>
                <a:gd name="connsiteY4" fmla="*/ 892537 h 892537"/>
                <a:gd name="connsiteX5" fmla="*/ 4308612 w 4754880"/>
                <a:gd name="connsiteY5" fmla="*/ 780970 h 892537"/>
                <a:gd name="connsiteX6" fmla="*/ 0 w 4754880"/>
                <a:gd name="connsiteY6" fmla="*/ 780970 h 892537"/>
                <a:gd name="connsiteX7" fmla="*/ 0 w 4754880"/>
                <a:gd name="connsiteY7" fmla="*/ 111567 h 892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54880" h="892537">
                  <a:moveTo>
                    <a:pt x="0" y="111567"/>
                  </a:moveTo>
                  <a:lnTo>
                    <a:pt x="4308612" y="111567"/>
                  </a:lnTo>
                  <a:lnTo>
                    <a:pt x="4308612" y="0"/>
                  </a:lnTo>
                  <a:lnTo>
                    <a:pt x="4754880" y="446269"/>
                  </a:lnTo>
                  <a:lnTo>
                    <a:pt x="4308612" y="892537"/>
                  </a:lnTo>
                  <a:lnTo>
                    <a:pt x="4308612" y="780970"/>
                  </a:lnTo>
                  <a:lnTo>
                    <a:pt x="0" y="780970"/>
                  </a:lnTo>
                  <a:lnTo>
                    <a:pt x="0" y="111567"/>
                  </a:lnTo>
                  <a:close/>
                </a:path>
              </a:pathLst>
            </a:custGeom>
          </p:spPr>
          <p:style>
            <a:lnRef idx="2">
              <a:schemeClr val="accent4">
                <a:tint val="40000"/>
                <a:alpha val="90000"/>
                <a:hueOff val="-5833917"/>
                <a:satOff val="49505"/>
                <a:lumOff val="3826"/>
                <a:alphaOff val="0"/>
              </a:schemeClr>
            </a:lnRef>
            <a:fillRef idx="1">
              <a:schemeClr val="accent4">
                <a:tint val="40000"/>
                <a:alpha val="90000"/>
                <a:hueOff val="-5833917"/>
                <a:satOff val="49505"/>
                <a:lumOff val="3826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-5833917"/>
                <a:satOff val="49505"/>
                <a:lumOff val="3826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131887" rIns="355021" bIns="131887" numCol="1" spcCol="1270" anchor="ctr" anchorCtr="0">
              <a:noAutofit/>
            </a:bodyPr>
            <a:lstStyle/>
            <a:p>
              <a:pPr marL="0" lvl="1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3200" kern="1200" dirty="0" smtClean="0"/>
                <a:t>  Collections of values</a:t>
              </a:r>
              <a:endParaRPr lang="cs-CZ" sz="32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685800" y="5232500"/>
              <a:ext cx="3169920" cy="892537"/>
            </a:xfrm>
            <a:custGeom>
              <a:avLst/>
              <a:gdLst>
                <a:gd name="connsiteX0" fmla="*/ 0 w 3169920"/>
                <a:gd name="connsiteY0" fmla="*/ 148759 h 892537"/>
                <a:gd name="connsiteX1" fmla="*/ 148759 w 3169920"/>
                <a:gd name="connsiteY1" fmla="*/ 0 h 892537"/>
                <a:gd name="connsiteX2" fmla="*/ 3021161 w 3169920"/>
                <a:gd name="connsiteY2" fmla="*/ 0 h 892537"/>
                <a:gd name="connsiteX3" fmla="*/ 3169920 w 3169920"/>
                <a:gd name="connsiteY3" fmla="*/ 148759 h 892537"/>
                <a:gd name="connsiteX4" fmla="*/ 3169920 w 3169920"/>
                <a:gd name="connsiteY4" fmla="*/ 743778 h 892537"/>
                <a:gd name="connsiteX5" fmla="*/ 3021161 w 3169920"/>
                <a:gd name="connsiteY5" fmla="*/ 892537 h 892537"/>
                <a:gd name="connsiteX6" fmla="*/ 148759 w 3169920"/>
                <a:gd name="connsiteY6" fmla="*/ 892537 h 892537"/>
                <a:gd name="connsiteX7" fmla="*/ 0 w 3169920"/>
                <a:gd name="connsiteY7" fmla="*/ 743778 h 892537"/>
                <a:gd name="connsiteX8" fmla="*/ 0 w 3169920"/>
                <a:gd name="connsiteY8" fmla="*/ 148759 h 892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69920" h="892537">
                  <a:moveTo>
                    <a:pt x="0" y="148759"/>
                  </a:moveTo>
                  <a:cubicBezTo>
                    <a:pt x="0" y="66602"/>
                    <a:pt x="66602" y="0"/>
                    <a:pt x="148759" y="0"/>
                  </a:cubicBezTo>
                  <a:lnTo>
                    <a:pt x="3021161" y="0"/>
                  </a:lnTo>
                  <a:cubicBezTo>
                    <a:pt x="3103318" y="0"/>
                    <a:pt x="3169920" y="66602"/>
                    <a:pt x="3169920" y="148759"/>
                  </a:cubicBezTo>
                  <a:lnTo>
                    <a:pt x="3169920" y="743778"/>
                  </a:lnTo>
                  <a:cubicBezTo>
                    <a:pt x="3169920" y="825935"/>
                    <a:pt x="3103318" y="892537"/>
                    <a:pt x="3021161" y="892537"/>
                  </a:cubicBezTo>
                  <a:lnTo>
                    <a:pt x="148759" y="892537"/>
                  </a:lnTo>
                  <a:cubicBezTo>
                    <a:pt x="66602" y="892537"/>
                    <a:pt x="0" y="825935"/>
                    <a:pt x="0" y="743778"/>
                  </a:cubicBezTo>
                  <a:lnTo>
                    <a:pt x="0" y="14875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4565623"/>
                <a:satOff val="48042"/>
                <a:lumOff val="2746"/>
                <a:alphaOff val="0"/>
              </a:schemeClr>
            </a:fillRef>
            <a:effectRef idx="0">
              <a:schemeClr val="accent4">
                <a:hueOff val="-4565623"/>
                <a:satOff val="48042"/>
                <a:lumOff val="274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5970" tIns="119770" rIns="195970" bIns="11977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kern="1200" dirty="0" smtClean="0"/>
                <a:t>Lists</a:t>
              </a:r>
              <a:endParaRPr lang="cs-CZ" sz="4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574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and functional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Class hierarchy</a:t>
            </a:r>
            <a:endParaRPr lang="cs-CZ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Adding </a:t>
            </a:r>
            <a:r>
              <a:rPr lang="en-US" sz="2800" b="1" dirty="0" smtClean="0">
                <a:solidFill>
                  <a:schemeClr val="accent4"/>
                </a:solidFill>
              </a:rPr>
              <a:t>functions</a:t>
            </a:r>
            <a:r>
              <a:rPr lang="en-US" sz="2800" dirty="0" smtClean="0"/>
              <a:t> difficult</a:t>
            </a:r>
          </a:p>
          <a:p>
            <a:pPr marL="0" indent="0">
              <a:buNone/>
            </a:pPr>
            <a:r>
              <a:rPr lang="en-US" sz="2800" dirty="0" smtClean="0"/>
              <a:t>Adding </a:t>
            </a:r>
            <a:r>
              <a:rPr lang="en-US" sz="2800" b="1" dirty="0" smtClean="0">
                <a:solidFill>
                  <a:schemeClr val="accent5"/>
                </a:solidFill>
              </a:rPr>
              <a:t>cases</a:t>
            </a:r>
            <a:r>
              <a:rPr lang="en-US" sz="2800" dirty="0" smtClean="0">
                <a:solidFill>
                  <a:schemeClr val="accent5"/>
                </a:solidFill>
              </a:rPr>
              <a:t> </a:t>
            </a:r>
            <a:r>
              <a:rPr lang="en-US" sz="2800" dirty="0" smtClean="0"/>
              <a:t>is easy</a:t>
            </a:r>
            <a:endParaRPr lang="cs-CZ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Discriminated union</a:t>
            </a:r>
            <a:endParaRPr lang="cs-CZ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smtClean="0"/>
              <a:t>Adding </a:t>
            </a:r>
            <a:r>
              <a:rPr lang="en-US" sz="2800" b="1" dirty="0" smtClean="0">
                <a:solidFill>
                  <a:schemeClr val="accent5"/>
                </a:solidFill>
              </a:rPr>
              <a:t>cases</a:t>
            </a:r>
            <a:r>
              <a:rPr lang="en-US" sz="2800" dirty="0" smtClean="0">
                <a:solidFill>
                  <a:schemeClr val="accent5"/>
                </a:solidFill>
              </a:rPr>
              <a:t> </a:t>
            </a:r>
            <a:r>
              <a:rPr lang="en-US" sz="2800" dirty="0" smtClean="0"/>
              <a:t>difficult</a:t>
            </a:r>
          </a:p>
          <a:p>
            <a:pPr marL="0" indent="0">
              <a:buNone/>
            </a:pPr>
            <a:r>
              <a:rPr lang="en-US" sz="2800" dirty="0" smtClean="0"/>
              <a:t>Adding </a:t>
            </a:r>
            <a:r>
              <a:rPr lang="en-US" sz="2800" b="1" dirty="0" smtClean="0">
                <a:solidFill>
                  <a:schemeClr val="accent4"/>
                </a:solidFill>
              </a:rPr>
              <a:t>functions</a:t>
            </a:r>
            <a:r>
              <a:rPr lang="en-US" sz="2800" dirty="0" smtClean="0"/>
              <a:t> is easy</a:t>
            </a:r>
            <a:endParaRPr lang="cs-CZ" sz="28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154542"/>
              </p:ext>
            </p:extLst>
          </p:nvPr>
        </p:nvGraphicFramePr>
        <p:xfrm>
          <a:off x="762000" y="2590800"/>
          <a:ext cx="3584575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Visio" r:id="rId3" imgW="2690820" imgH="1040292" progId="Visio.Drawing.11">
                  <p:embed/>
                </p:oleObj>
              </mc:Choice>
              <mc:Fallback>
                <p:oleObj name="Visio" r:id="rId3" imgW="2690820" imgH="1040292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90800"/>
                        <a:ext cx="3584575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48200" y="2787650"/>
            <a:ext cx="3886199" cy="12029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accent5">
                <a:alpha val="40000"/>
              </a:schemeClr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cs-CZ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48201" y="2818190"/>
            <a:ext cx="381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Schedule =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| Never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| Once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DateTime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| Repeat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DateTime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TimeSpan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03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Transforming </a:t>
            </a:r>
            <a:r>
              <a:rPr lang="en-US" dirty="0" smtClean="0"/>
              <a:t>between representations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2309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representations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4114800" cy="4144963"/>
          </a:xfrm>
        </p:spPr>
        <p:txBody>
          <a:bodyPr/>
          <a:lstStyle/>
          <a:p>
            <a:r>
              <a:rPr lang="en-US" b="1" dirty="0" smtClean="0"/>
              <a:t>While scanning</a:t>
            </a:r>
          </a:p>
          <a:p>
            <a:pPr lvl="1"/>
            <a:r>
              <a:rPr lang="en-US" dirty="0" smtClean="0"/>
              <a:t>List of </a:t>
            </a:r>
            <a:r>
              <a:rPr lang="en-US" b="1" dirty="0" smtClean="0">
                <a:solidFill>
                  <a:schemeClr val="accent5"/>
                </a:solidFill>
              </a:rPr>
              <a:t>operations</a:t>
            </a:r>
          </a:p>
          <a:p>
            <a:r>
              <a:rPr lang="en-US" dirty="0" smtClean="0"/>
              <a:t>Useful for</a:t>
            </a:r>
            <a:endParaRPr lang="en-US" b="1" dirty="0" smtClean="0">
              <a:solidFill>
                <a:schemeClr val="accent4"/>
              </a:solidFill>
            </a:endParaRPr>
          </a:p>
          <a:p>
            <a:pPr lvl="1"/>
            <a:r>
              <a:rPr lang="en-US" b="1" dirty="0" smtClean="0">
                <a:solidFill>
                  <a:schemeClr val="accent4"/>
                </a:solidFill>
              </a:rPr>
              <a:t>Fraud </a:t>
            </a:r>
            <a:r>
              <a:rPr lang="en-US" dirty="0" smtClean="0"/>
              <a:t>detection</a:t>
            </a:r>
          </a:p>
          <a:p>
            <a:pPr lvl="1"/>
            <a:r>
              <a:rPr lang="en-US" dirty="0" smtClean="0"/>
              <a:t>Simple </a:t>
            </a:r>
            <a:r>
              <a:rPr lang="en-US" b="1" dirty="0" smtClean="0">
                <a:solidFill>
                  <a:schemeClr val="accent4"/>
                </a:solidFill>
              </a:rPr>
              <a:t>construction</a:t>
            </a:r>
          </a:p>
          <a:p>
            <a:pPr lvl="1"/>
            <a:r>
              <a:rPr lang="en-US" b="1" dirty="0" smtClean="0">
                <a:solidFill>
                  <a:schemeClr val="accent4"/>
                </a:solidFill>
              </a:rPr>
              <a:t>Logging</a:t>
            </a:r>
            <a:r>
              <a:rPr lang="en-US" dirty="0" smtClean="0"/>
              <a:t> trades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4400" y="1981200"/>
            <a:ext cx="4114800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000"/>
              </a:spcBef>
              <a:spcAft>
                <a:spcPts val="3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Final receipt </a:t>
            </a:r>
          </a:p>
          <a:p>
            <a:pPr lvl="1"/>
            <a:r>
              <a:rPr lang="en-US" dirty="0" smtClean="0"/>
              <a:t>List of </a:t>
            </a:r>
            <a:r>
              <a:rPr lang="en-US" b="1" dirty="0" smtClean="0">
                <a:solidFill>
                  <a:schemeClr val="accent5"/>
                </a:solidFill>
              </a:rPr>
              <a:t>products</a:t>
            </a:r>
            <a:br>
              <a:rPr lang="en-US" b="1" dirty="0" smtClean="0">
                <a:solidFill>
                  <a:schemeClr val="accent5"/>
                </a:solidFill>
              </a:rPr>
            </a:br>
            <a:r>
              <a:rPr lang="en-US" b="1" dirty="0" smtClean="0">
                <a:solidFill>
                  <a:schemeClr val="accent5"/>
                </a:solidFill>
              </a:rPr>
              <a:t>and quantities</a:t>
            </a:r>
          </a:p>
          <a:p>
            <a:r>
              <a:rPr lang="en-US" dirty="0" smtClean="0"/>
              <a:t>Useful for</a:t>
            </a:r>
            <a:endParaRPr lang="en-US" b="1" dirty="0" smtClean="0">
              <a:solidFill>
                <a:schemeClr val="accent5"/>
              </a:solidFill>
            </a:endParaRPr>
          </a:p>
          <a:p>
            <a:pPr lvl="1"/>
            <a:r>
              <a:rPr lang="en-US" b="1" dirty="0" smtClean="0">
                <a:solidFill>
                  <a:schemeClr val="accent4"/>
                </a:solidFill>
              </a:rPr>
              <a:t>Print</a:t>
            </a:r>
            <a:r>
              <a:rPr lang="en-US" b="1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receipt</a:t>
            </a:r>
          </a:p>
          <a:p>
            <a:pPr lvl="1"/>
            <a:r>
              <a:rPr lang="en-US" dirty="0" smtClean="0"/>
              <a:t>Quantity </a:t>
            </a:r>
            <a:r>
              <a:rPr lang="en-US" b="1" dirty="0" smtClean="0">
                <a:solidFill>
                  <a:schemeClr val="accent4"/>
                </a:solidFill>
              </a:rPr>
              <a:t>discounts</a:t>
            </a:r>
            <a:endParaRPr lang="cs-CZ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98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ushpin BL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2450A8"/>
      </a:hlink>
      <a:folHlink>
        <a:srgbClr val="ED7D27"/>
      </a:folHlink>
    </a:clrScheme>
    <a:fontScheme name="Gill Sans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7749</TotalTime>
  <Words>515</Words>
  <Application>Microsoft Office PowerPoint</Application>
  <PresentationFormat>On-screen Show (4:3)</PresentationFormat>
  <Paragraphs>181</Paragraphs>
  <Slides>30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Microsoft Visio Drawing</vt:lpstr>
      <vt:lpstr>Developing F# Applications From Domain Model to User Interface</vt:lpstr>
      <vt:lpstr> About me</vt:lpstr>
      <vt:lpstr>Domain on a single page</vt:lpstr>
      <vt:lpstr>Example: Checkout counter</vt:lpstr>
      <vt:lpstr>Demo: Counter domain</vt:lpstr>
      <vt:lpstr>Domain on a single page</vt:lpstr>
      <vt:lpstr>Object-oriented and functional</vt:lpstr>
      <vt:lpstr>Transforming between representations</vt:lpstr>
      <vt:lpstr>Multiple representations</vt:lpstr>
      <vt:lpstr>Multiple representations</vt:lpstr>
      <vt:lpstr>Demo: Transformations</vt:lpstr>
      <vt:lpstr>The F# Development Process</vt:lpstr>
      <vt:lpstr>The F# Development Process</vt:lpstr>
      <vt:lpstr>The F# Development Process</vt:lpstr>
      <vt:lpstr>Demo: Testing and projects</vt:lpstr>
      <vt:lpstr>Accessing data in F# 3.0</vt:lpstr>
      <vt:lpstr>F# 3.0 Type Providers</vt:lpstr>
      <vt:lpstr>F# 3.0 Type Providers</vt:lpstr>
      <vt:lpstr>Demo: Tesco web services</vt:lpstr>
      <vt:lpstr>Creating user interfaces  with F# async</vt:lpstr>
      <vt:lpstr>Asynchronous programming</vt:lpstr>
      <vt:lpstr>Asynchronous programming</vt:lpstr>
      <vt:lpstr>Creating Traffic Lights</vt:lpstr>
      <vt:lpstr>Async and Traffic Lights</vt:lpstr>
      <vt:lpstr>Async and Traffic Lights</vt:lpstr>
      <vt:lpstr>Async and Traffic Lights</vt:lpstr>
      <vt:lpstr>Demo: Creating GUI</vt:lpstr>
      <vt:lpstr>Conclusions</vt:lpstr>
      <vt:lpstr>Turning to the Functional Side</vt:lpstr>
      <vt:lpstr>More F# in New York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Petricek</dc:creator>
  <cp:lastModifiedBy>Tomas Petricek</cp:lastModifiedBy>
  <cp:revision>177</cp:revision>
  <dcterms:created xsi:type="dcterms:W3CDTF">2012-02-29T16:21:29Z</dcterms:created>
  <dcterms:modified xsi:type="dcterms:W3CDTF">2012-04-25T21:29:19Z</dcterms:modified>
</cp:coreProperties>
</file>