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333" r:id="rId3"/>
    <p:sldId id="315" r:id="rId4"/>
    <p:sldId id="308" r:id="rId5"/>
    <p:sldId id="305" r:id="rId6"/>
    <p:sldId id="311" r:id="rId7"/>
    <p:sldId id="309" r:id="rId8"/>
    <p:sldId id="323" r:id="rId9"/>
    <p:sldId id="317" r:id="rId10"/>
    <p:sldId id="324" r:id="rId11"/>
    <p:sldId id="322" r:id="rId12"/>
    <p:sldId id="326" r:id="rId13"/>
    <p:sldId id="325" r:id="rId14"/>
    <p:sldId id="310" r:id="rId15"/>
    <p:sldId id="306" r:id="rId16"/>
    <p:sldId id="313" r:id="rId17"/>
    <p:sldId id="314" r:id="rId18"/>
    <p:sldId id="307" r:id="rId19"/>
    <p:sldId id="293" r:id="rId20"/>
    <p:sldId id="318" r:id="rId21"/>
    <p:sldId id="319" r:id="rId22"/>
    <p:sldId id="321" r:id="rId23"/>
    <p:sldId id="328" r:id="rId24"/>
    <p:sldId id="327" r:id="rId25"/>
    <p:sldId id="330" r:id="rId26"/>
    <p:sldId id="331" r:id="rId27"/>
    <p:sldId id="332" r:id="rId28"/>
    <p:sldId id="335" r:id="rId29"/>
    <p:sldId id="336" r:id="rId30"/>
    <p:sldId id="329" r:id="rId31"/>
    <p:sldId id="316" r:id="rId32"/>
    <p:sldId id="33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57" autoAdjust="0"/>
  </p:normalViewPr>
  <p:slideViewPr>
    <p:cSldViewPr>
      <p:cViewPr>
        <p:scale>
          <a:sx n="80" d="100"/>
          <a:sy n="80" d="100"/>
        </p:scale>
        <p:origin x="-12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20.4.2012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Show how to create some contracts &amp; how to test what can happen when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3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What are the time limits? When can any trade of the contract happen?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69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69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000"/>
              </a:spcBef>
              <a:spcAft>
                <a:spcPts val="3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60985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Domain-specific languages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4"/>
                </a:solidFill>
              </a:rPr>
              <a:t>finance </a:t>
            </a:r>
            <a:r>
              <a:rPr lang="en-US" dirty="0" smtClean="0"/>
              <a:t>in F#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of Cambridge</a:t>
            </a: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3"/>
                </a:solidFill>
              </a:rPr>
              <a:t>http://tomasp.net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example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b="1" dirty="0" smtClean="0">
                <a:solidFill>
                  <a:schemeClr val="accent3"/>
                </a:solidFill>
              </a:rPr>
              <a:t>after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until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specified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4"/>
                </a:solidFill>
              </a:rPr>
              <a:t>Repeatedly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compose trades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819400"/>
            <a:ext cx="62484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onDate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dt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after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dt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until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dt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645296"/>
            <a:ext cx="6248400" cy="1603104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repeatedly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start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span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times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[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..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times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-&gt;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  let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offs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TimeSpan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span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Ticks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int64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20002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onDate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+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offs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reduce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$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95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</a:t>
            </a:r>
            <a:r>
              <a:rPr lang="en-US" b="1" dirty="0" smtClean="0">
                <a:solidFill>
                  <a:schemeClr val="accent4"/>
                </a:solidFill>
              </a:rPr>
              <a:t>primitives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Captured as </a:t>
            </a:r>
            <a:r>
              <a:rPr lang="en-US" b="1" dirty="0">
                <a:solidFill>
                  <a:schemeClr val="accent3"/>
                </a:solidFill>
              </a:rPr>
              <a:t>discriminated union</a:t>
            </a:r>
            <a:endParaRPr lang="cs-CZ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</a:t>
            </a:r>
            <a:r>
              <a:rPr lang="en-US" b="1" dirty="0" smtClean="0">
                <a:solidFill>
                  <a:schemeClr val="accent4"/>
                </a:solidFill>
              </a:rPr>
              <a:t>processed </a:t>
            </a:r>
            <a:r>
              <a:rPr lang="en-US" dirty="0" smtClean="0"/>
              <a:t>in multiple ways</a:t>
            </a:r>
            <a:endParaRPr lang="en-US" dirty="0"/>
          </a:p>
          <a:p>
            <a:pPr lvl="1"/>
            <a:r>
              <a:rPr lang="en-US" dirty="0" smtClean="0"/>
              <a:t>Only handle </a:t>
            </a:r>
            <a:r>
              <a:rPr lang="en-US" b="1" dirty="0" smtClean="0">
                <a:solidFill>
                  <a:schemeClr val="accent4"/>
                </a:solidFill>
              </a:rPr>
              <a:t>five cases</a:t>
            </a:r>
            <a:r>
              <a:rPr lang="en-US" dirty="0" smtClean="0"/>
              <a:t>!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819400"/>
            <a:ext cx="6248400" cy="1880103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Trade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string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float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Opposite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After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Until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Combine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89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Processing contracts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6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discriminated unions</a:t>
            </a:r>
          </a:p>
          <a:p>
            <a:pPr lvl="1"/>
            <a:r>
              <a:rPr lang="en-US" dirty="0" smtClean="0"/>
              <a:t>Defines the </a:t>
            </a:r>
            <a:r>
              <a:rPr lang="en-US" b="1" dirty="0" smtClean="0">
                <a:solidFill>
                  <a:schemeClr val="accent3"/>
                </a:solidFill>
              </a:rPr>
              <a:t>language</a:t>
            </a:r>
          </a:p>
          <a:p>
            <a:pPr lvl="1"/>
            <a:r>
              <a:rPr lang="en-US" dirty="0" smtClean="0"/>
              <a:t>Limits the </a:t>
            </a:r>
            <a:r>
              <a:rPr lang="en-US" b="1" dirty="0" smtClean="0">
                <a:solidFill>
                  <a:schemeClr val="accent3"/>
                </a:solidFill>
              </a:rPr>
              <a:t>expressivity</a:t>
            </a:r>
          </a:p>
          <a:p>
            <a:pPr lvl="1"/>
            <a:r>
              <a:rPr lang="en-US" dirty="0" smtClean="0"/>
              <a:t>Simplify </a:t>
            </a:r>
            <a:r>
              <a:rPr lang="en-US" b="1" dirty="0" smtClean="0">
                <a:solidFill>
                  <a:schemeClr val="accent3"/>
                </a:solidFill>
              </a:rPr>
              <a:t>common</a:t>
            </a:r>
            <a:r>
              <a:rPr lang="en-US" dirty="0" smtClean="0"/>
              <a:t> uses</a:t>
            </a:r>
          </a:p>
          <a:p>
            <a:pPr lvl="1"/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accent3"/>
                </a:solidFill>
              </a:rPr>
              <a:t>processing</a:t>
            </a:r>
            <a:r>
              <a:rPr lang="en-US" dirty="0" smtClean="0"/>
              <a:t> functions</a:t>
            </a:r>
          </a:p>
          <a:p>
            <a:pPr>
              <a:spcBef>
                <a:spcPts val="4800"/>
              </a:spcBef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function values</a:t>
            </a:r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Second Example:</a:t>
            </a:r>
            <a:r>
              <a:rPr lang="en-US" dirty="0" smtClean="0"/>
              <a:t> Detecting patterns in price changes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94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Declining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1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95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3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48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71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6" y="2133600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Doman-specific language </a:t>
            </a:r>
            <a:r>
              <a:rPr lang="en-US" dirty="0" smtClean="0"/>
              <a:t>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classifiers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Declining </a:t>
            </a:r>
            <a:r>
              <a:rPr lang="en-US" dirty="0" smtClean="0"/>
              <a:t>price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Rising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Combinators for classifiers</a:t>
            </a:r>
          </a:p>
          <a:p>
            <a:pPr lvl="1"/>
            <a:r>
              <a:rPr lang="en-US" dirty="0" smtClean="0"/>
              <a:t>Average using </a:t>
            </a:r>
            <a:r>
              <a:rPr lang="en-US" b="1" dirty="0" smtClean="0">
                <a:solidFill>
                  <a:schemeClr val="accent3"/>
                </a:solidFill>
              </a:rPr>
              <a:t>regression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Sequence </a:t>
            </a:r>
            <a:r>
              <a:rPr lang="en-US" dirty="0" smtClean="0"/>
              <a:t>multiple patterns</a:t>
            </a:r>
          </a:p>
          <a:p>
            <a:pPr lvl="1"/>
            <a:r>
              <a:rPr lang="en-US" dirty="0" smtClean="0"/>
              <a:t>Check patterns in </a:t>
            </a:r>
            <a:r>
              <a:rPr lang="en-US" b="1" dirty="0" smtClean="0">
                <a:solidFill>
                  <a:schemeClr val="accent3"/>
                </a:solidFill>
              </a:rPr>
              <a:t>parallel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18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Classifier </a:t>
            </a:r>
            <a:r>
              <a:rPr lang="en-US" b="0" dirty="0" smtClean="0"/>
              <a:t>DSL</a:t>
            </a:r>
            <a:br>
              <a:rPr lang="en-US" b="0" dirty="0" smtClean="0"/>
            </a:br>
            <a:r>
              <a:rPr lang="en-US" b="0" u="sng" cap="none" dirty="0">
                <a:solidFill>
                  <a:schemeClr val="accent3"/>
                </a:solidFill>
              </a:rPr>
              <a:t>http://</a:t>
            </a:r>
            <a:r>
              <a:rPr lang="en-US" b="0" u="sng" cap="none" dirty="0" smtClean="0">
                <a:solidFill>
                  <a:schemeClr val="accent3"/>
                </a:solidFill>
              </a:rPr>
              <a:t>fssnip.net/bK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52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296025" cy="4295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14925"/>
            <a:ext cx="437197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6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for </a:t>
            </a:r>
            <a:r>
              <a:rPr lang="en-US" b="1" dirty="0" smtClean="0">
                <a:solidFill>
                  <a:schemeClr val="accent4"/>
                </a:solidFill>
              </a:rPr>
              <a:t>price patterns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ts val="6500"/>
              </a:spcBef>
            </a:pPr>
            <a:r>
              <a:rPr lang="en-US" sz="2600" dirty="0"/>
              <a:t>Conditions on </a:t>
            </a:r>
            <a:r>
              <a:rPr lang="en-US" sz="2600" b="1" dirty="0">
                <a:solidFill>
                  <a:schemeClr val="accent3"/>
                </a:solidFill>
              </a:rPr>
              <a:t>subsequent </a:t>
            </a:r>
            <a:r>
              <a:rPr lang="en-US" sz="2600" dirty="0"/>
              <a:t>parts</a:t>
            </a:r>
          </a:p>
          <a:p>
            <a:pPr>
              <a:spcBef>
                <a:spcPts val="6500"/>
              </a:spcBef>
            </a:pPr>
            <a:r>
              <a:rPr lang="en-US" sz="2600" dirty="0" smtClean="0"/>
              <a:t>Run classifier over </a:t>
            </a:r>
            <a:r>
              <a:rPr lang="en-US" sz="2600" b="1" dirty="0" smtClean="0">
                <a:solidFill>
                  <a:schemeClr val="accent3"/>
                </a:solidFill>
              </a:rPr>
              <a:t>linear regression</a:t>
            </a:r>
          </a:p>
          <a:p>
            <a:pPr>
              <a:spcBef>
                <a:spcPts val="6500"/>
              </a:spcBef>
            </a:pPr>
            <a:r>
              <a:rPr lang="en-US" sz="2600" dirty="0" smtClean="0"/>
              <a:t>Run </a:t>
            </a:r>
            <a:r>
              <a:rPr lang="en-US" sz="2600" b="1" dirty="0" smtClean="0">
                <a:solidFill>
                  <a:schemeClr val="accent3"/>
                </a:solidFill>
              </a:rPr>
              <a:t>two classifiers </a:t>
            </a:r>
            <a:r>
              <a:rPr lang="en-US" sz="2600" dirty="0" smtClean="0"/>
              <a:t>and combine values</a:t>
            </a:r>
            <a:endParaRPr lang="en-US" sz="2600" dirty="0"/>
          </a:p>
          <a:p>
            <a:pPr>
              <a:spcBef>
                <a:spcPts val="6500"/>
              </a:spcBef>
            </a:pPr>
            <a:r>
              <a:rPr lang="en-US" sz="2600" dirty="0" smtClean="0"/>
              <a:t>Check that </a:t>
            </a:r>
            <a:r>
              <a:rPr lang="en-US" sz="2600" b="1" dirty="0" smtClean="0">
                <a:solidFill>
                  <a:schemeClr val="accent3"/>
                </a:solidFill>
              </a:rPr>
              <a:t>both conditions </a:t>
            </a:r>
            <a:r>
              <a:rPr lang="en-US" sz="2600" dirty="0" smtClean="0"/>
              <a:t>hold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467292"/>
            <a:ext cx="6717049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regression declining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049" y="4762692"/>
            <a:ext cx="67056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pt-BR" dirty="0">
                <a:solidFill>
                  <a:srgbClr val="020002"/>
                </a:solidFill>
                <a:latin typeface="Consolas"/>
              </a:rPr>
              <a:t>both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minimum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maximum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l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h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h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0080"/>
                </a:solidFill>
                <a:latin typeface="Consolas"/>
              </a:rPr>
              <a:t>-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l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2049" y="6019800"/>
            <a:ext cx="67056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rgbClr val="020002"/>
                </a:solidFill>
                <a:latin typeface="Consolas"/>
              </a:rPr>
              <a:t>bothAnd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declining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inRange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20.0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25.0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srgbClr val="020002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870" y="2209800"/>
            <a:ext cx="67056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sequenceAnd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rising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declining</a:t>
            </a:r>
            <a:endParaRPr lang="en-US" dirty="0">
              <a:solidFill>
                <a:srgbClr val="02000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12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and Tasks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Double bottom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Change over regression</a:t>
            </a:r>
          </a:p>
          <a:p>
            <a:pPr lvl="1"/>
            <a:r>
              <a:rPr lang="en-US" dirty="0" smtClean="0"/>
              <a:t>Down–Up two times</a:t>
            </a:r>
          </a:p>
          <a:p>
            <a:pPr lvl="1"/>
            <a:endParaRPr lang="en-US" sz="1000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Declining fast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Declining over regression</a:t>
            </a:r>
          </a:p>
          <a:p>
            <a:pPr lvl="1"/>
            <a:r>
              <a:rPr lang="en-US" dirty="0" smtClean="0"/>
              <a:t>(Max – Min) &gt; 3 USD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87" y="19050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</a:t>
            </a:r>
            <a:r>
              <a:rPr lang="en-US" b="1" dirty="0" smtClean="0">
                <a:solidFill>
                  <a:schemeClr val="accent4"/>
                </a:solidFill>
              </a:rPr>
              <a:t>work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accent3"/>
                </a:solidFill>
              </a:rPr>
              <a:t>classifier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4"/>
                </a:solidFill>
              </a:rPr>
              <a:t>function value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Given data, calculate the result</a:t>
            </a:r>
          </a:p>
          <a:p>
            <a:pPr lvl="1"/>
            <a:r>
              <a:rPr lang="en-US" dirty="0" smtClean="0"/>
              <a:t>Generic – can produce anything</a:t>
            </a:r>
          </a:p>
          <a:p>
            <a:pPr lvl="1"/>
            <a:r>
              <a:rPr lang="en-US" dirty="0" smtClean="0"/>
              <a:t>Abstract – only internal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64870" y="2705292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ClassifyFunc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)[]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'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7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from simple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44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/>
              <a:t>Check </a:t>
            </a:r>
            <a:r>
              <a:rPr lang="en-US" sz="2800" b="1" dirty="0" smtClean="0">
                <a:solidFill>
                  <a:schemeClr val="accent4"/>
                </a:solidFill>
              </a:rPr>
              <a:t>multiple </a:t>
            </a:r>
            <a:r>
              <a:rPr lang="en-US" sz="2800" dirty="0" smtClean="0"/>
              <a:t>conditions</a:t>
            </a:r>
          </a:p>
          <a:p>
            <a:pPr>
              <a:spcBef>
                <a:spcPts val="2400"/>
              </a:spcBef>
            </a:pPr>
            <a:endParaRPr lang="en-US" sz="2800" dirty="0" smtClean="0"/>
          </a:p>
          <a:p>
            <a:pPr>
              <a:spcBef>
                <a:spcPts val="2400"/>
              </a:spcBef>
            </a:pPr>
            <a:r>
              <a:rPr lang="en-US" sz="2800" dirty="0" smtClean="0"/>
              <a:t>Calculate </a:t>
            </a:r>
            <a:r>
              <a:rPr lang="en-US" sz="2800" b="1" dirty="0" smtClean="0">
                <a:solidFill>
                  <a:schemeClr val="accent3"/>
                </a:solidFill>
              </a:rPr>
              <a:t>minimum </a:t>
            </a:r>
            <a:r>
              <a:rPr lang="en-US" sz="2800" dirty="0" smtClean="0"/>
              <a:t>value</a:t>
            </a:r>
          </a:p>
          <a:p>
            <a:pPr>
              <a:spcBef>
                <a:spcPts val="2400"/>
              </a:spcBef>
            </a:pPr>
            <a:endParaRPr lang="en-US" sz="2800" dirty="0" smtClean="0"/>
          </a:p>
          <a:p>
            <a:pPr>
              <a:spcBef>
                <a:spcPts val="2400"/>
              </a:spcBef>
            </a:pPr>
            <a:r>
              <a:rPr lang="en-US" sz="2800" dirty="0" smtClean="0"/>
              <a:t>All values are in a </a:t>
            </a:r>
            <a:r>
              <a:rPr lang="en-US" sz="2800" b="1" dirty="0" smtClean="0">
                <a:solidFill>
                  <a:schemeClr val="accent4"/>
                </a:solidFill>
              </a:rPr>
              <a:t>range</a:t>
            </a:r>
          </a:p>
          <a:p>
            <a:pPr>
              <a:spcBef>
                <a:spcPts val="2400"/>
              </a:spcBef>
            </a:pPr>
            <a:endParaRPr lang="cs-CZ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552493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inRange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bothAnd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atLeast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atMost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28293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bothAnd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both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&amp;&amp;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952293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minimum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reduce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Math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Round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60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discriminated unions</a:t>
            </a:r>
          </a:p>
          <a:p>
            <a:r>
              <a:rPr lang="en-US" dirty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function values</a:t>
            </a:r>
          </a:p>
          <a:p>
            <a:pPr lvl="1"/>
            <a:r>
              <a:rPr lang="en-US" dirty="0" smtClean="0"/>
              <a:t>Defines the </a:t>
            </a:r>
            <a:r>
              <a:rPr lang="en-US" b="1" dirty="0" smtClean="0">
                <a:solidFill>
                  <a:schemeClr val="accent3"/>
                </a:solidFill>
              </a:rPr>
              <a:t>representation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Unlimited</a:t>
            </a:r>
            <a:r>
              <a:rPr lang="en-US" dirty="0" smtClean="0"/>
              <a:t> expressivity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Run</a:t>
            </a:r>
            <a:r>
              <a:rPr lang="en-US" dirty="0" smtClean="0"/>
              <a:t> the function to evaluate</a:t>
            </a:r>
          </a:p>
        </p:txBody>
      </p:sp>
    </p:spTree>
    <p:extLst>
      <p:ext uri="{BB962C8B-B14F-4D97-AF65-F5344CB8AC3E}">
        <p14:creationId xmlns:p14="http://schemas.microsoft.com/office/powerpoint/2010/main" val="25359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Advanced </a:t>
            </a:r>
            <a:r>
              <a:rPr lang="en-US" b="1" dirty="0" smtClean="0">
                <a:solidFill>
                  <a:schemeClr val="accent3"/>
                </a:solidFill>
              </a:rPr>
              <a:t>domain-specific language </a:t>
            </a:r>
            <a:r>
              <a:rPr lang="en-US" dirty="0" smtClean="0"/>
              <a:t>topics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02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DSLs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Grammar </a:t>
            </a:r>
            <a:r>
              <a:rPr lang="en-US" dirty="0" smtClean="0"/>
              <a:t>for the language</a:t>
            </a:r>
          </a:p>
          <a:p>
            <a:pPr lvl="1"/>
            <a:r>
              <a:rPr lang="en-US" dirty="0" smtClean="0"/>
              <a:t>How to compose primitives?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Other benefits</a:t>
            </a:r>
          </a:p>
          <a:p>
            <a:pPr lvl="1"/>
            <a:r>
              <a:rPr lang="en-US" dirty="0" smtClean="0"/>
              <a:t>Editor </a:t>
            </a:r>
            <a:r>
              <a:rPr lang="en-US" b="1" dirty="0" smtClean="0">
                <a:solidFill>
                  <a:schemeClr val="accent3"/>
                </a:solidFill>
              </a:rPr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Useful </a:t>
            </a:r>
            <a:r>
              <a:rPr lang="en-US" b="1" dirty="0" smtClean="0">
                <a:solidFill>
                  <a:schemeClr val="accent3"/>
                </a:solidFill>
              </a:rPr>
              <a:t>documentation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971800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020002"/>
                </a:solidFill>
                <a:latin typeface="Consolas"/>
              </a:rPr>
              <a:t>average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cs-CZ" dirty="0">
              <a:solidFill>
                <a:srgbClr val="80008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695508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lessThan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bool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0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patterns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Repeating functions </a:t>
            </a:r>
            <a:r>
              <a:rPr lang="en-US" dirty="0" smtClean="0"/>
              <a:t>in DSLs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Map </a:t>
            </a:r>
            <a:r>
              <a:rPr lang="en-US" dirty="0" smtClean="0"/>
              <a:t>– transform the produced value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Merge </a:t>
            </a:r>
            <a:r>
              <a:rPr lang="en-US" dirty="0" smtClean="0"/>
              <a:t>– combine results of two tasks</a:t>
            </a:r>
          </a:p>
          <a:p>
            <a:pPr lvl="1"/>
            <a:endParaRPr lang="en-US" sz="4500" dirty="0"/>
          </a:p>
          <a:p>
            <a:r>
              <a:rPr lang="en-US" dirty="0" smtClean="0"/>
              <a:t>Simplify using them? With </a:t>
            </a:r>
            <a:r>
              <a:rPr lang="en-US" b="1" dirty="0" smtClean="0">
                <a:solidFill>
                  <a:schemeClr val="accent3"/>
                </a:solidFill>
              </a:rPr>
              <a:t>language syntax</a:t>
            </a:r>
            <a:r>
              <a:rPr lang="en-US" dirty="0" smtClean="0"/>
              <a:t>?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14892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fr-FR" dirty="0">
              <a:solidFill>
                <a:srgbClr val="80008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686492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T1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20002"/>
                </a:solidFill>
                <a:latin typeface="Consolas"/>
              </a:rPr>
              <a:t>Classifer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T2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020002"/>
                </a:solidFill>
                <a:latin typeface="Consolas"/>
              </a:rPr>
              <a:t>Classifer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T1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*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T2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19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Syntax </a:t>
            </a:r>
            <a:r>
              <a:rPr lang="en-US" dirty="0" smtClean="0"/>
              <a:t>for computations</a:t>
            </a:r>
          </a:p>
          <a:p>
            <a:pPr lvl="1"/>
            <a:r>
              <a:rPr lang="en-US" dirty="0" smtClean="0"/>
              <a:t>For types with </a:t>
            </a:r>
            <a:r>
              <a:rPr lang="en-US" b="1" dirty="0" smtClean="0">
                <a:solidFill>
                  <a:schemeClr val="accent3"/>
                </a:solidFill>
              </a:rPr>
              <a:t>certain operations</a:t>
            </a:r>
          </a:p>
          <a:p>
            <a:pPr lvl="1"/>
            <a:r>
              <a:rPr lang="en-US" dirty="0" smtClean="0"/>
              <a:t>Aka </a:t>
            </a:r>
            <a:r>
              <a:rPr lang="en-US" b="1" dirty="0" smtClean="0">
                <a:solidFill>
                  <a:schemeClr val="accent3"/>
                </a:solidFill>
              </a:rPr>
              <a:t>monads </a:t>
            </a:r>
            <a:r>
              <a:rPr lang="en-US" dirty="0" smtClean="0"/>
              <a:t>in Haskell</a:t>
            </a:r>
          </a:p>
          <a:p>
            <a:r>
              <a:rPr lang="en-US" dirty="0" smtClean="0"/>
              <a:t>Declining without fluctuation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586877"/>
            <a:ext cx="4419600" cy="1603104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20002"/>
                </a:solidFill>
                <a:latin typeface="Consolas"/>
              </a:rPr>
              <a:t>classify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lLo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rHi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sequence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minimum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maximum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down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declining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down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&amp;&amp;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lLo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rHi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 }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99857"/>
            <a:ext cx="3048000" cy="217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 </a:t>
            </a:r>
            <a:r>
              <a:rPr lang="en-US" b="0" dirty="0" smtClean="0"/>
              <a:t>Contract “Monad”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90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pic>
        <p:nvPicPr>
          <p:cNvPr id="2050" name="Picture 2" descr="C:\Tomas\Writing\Functional\cove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44" y="1219200"/>
            <a:ext cx="3337956" cy="418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52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Domain-specific languages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Choose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3"/>
                </a:solidFill>
              </a:rPr>
              <a:t>class </a:t>
            </a:r>
            <a:r>
              <a:rPr lang="en-US" dirty="0" smtClean="0"/>
              <a:t>of problems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simple </a:t>
            </a:r>
            <a:r>
              <a:rPr lang="en-US" b="1" dirty="0" smtClean="0">
                <a:solidFill>
                  <a:schemeClr val="accent3"/>
                </a:solidFill>
              </a:rPr>
              <a:t>primitives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powerful </a:t>
            </a:r>
            <a:r>
              <a:rPr lang="en-US" b="1" dirty="0" smtClean="0">
                <a:solidFill>
                  <a:schemeClr val="accent3"/>
                </a:solidFill>
              </a:rPr>
              <a:t>composition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/>
                </a:solidFill>
              </a:rPr>
              <a:t>F# language</a:t>
            </a:r>
            <a:endParaRPr lang="en-US" b="1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Discriminated unions</a:t>
            </a:r>
          </a:p>
          <a:p>
            <a:pPr lvl="1"/>
            <a:r>
              <a:rPr lang="en-US" dirty="0" smtClean="0"/>
              <a:t>Typed functional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75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b="1" dirty="0" smtClean="0">
                <a:solidFill>
                  <a:schemeClr val="accent3"/>
                </a:solidFill>
              </a:rPr>
              <a:t>F#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4"/>
                </a:solidFill>
              </a:rPr>
              <a:t>New York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Contact: </a:t>
            </a:r>
            <a:r>
              <a:rPr lang="en-US" dirty="0" smtClean="0">
                <a:hlinkClick r:id="rId2"/>
              </a:rPr>
              <a:t>tomas@tomasp.net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skillsmatter.com/custom/images/homepage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876800" cy="162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97564"/>
            <a:ext cx="4864925" cy="153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4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b="1" dirty="0" smtClean="0">
                <a:solidFill>
                  <a:schemeClr val="accent4"/>
                </a:solidFill>
              </a:rPr>
              <a:t>domain-specific languages </a:t>
            </a:r>
            <a:r>
              <a:rPr lang="en-US" dirty="0" smtClean="0"/>
              <a:t>and why?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0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Language for solving </a:t>
            </a:r>
            <a:r>
              <a:rPr lang="en-US" b="1" dirty="0" smtClean="0">
                <a:solidFill>
                  <a:schemeClr val="accent4"/>
                </a:solidFill>
              </a:rPr>
              <a:t>specific problems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Contrast with </a:t>
            </a:r>
            <a:r>
              <a:rPr lang="en-US" b="1" dirty="0" smtClean="0">
                <a:solidFill>
                  <a:schemeClr val="accent3"/>
                </a:solidFill>
              </a:rPr>
              <a:t>general purpose languages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endParaRPr lang="cs-CZ" b="1" dirty="0">
              <a:solidFill>
                <a:schemeClr val="accent4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68" y="2686278"/>
            <a:ext cx="3094050" cy="241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669726"/>
            <a:ext cx="4583449" cy="495108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cube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02296"/>
            <a:ext cx="4583449" cy="1603104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cylinder </a:t>
            </a:r>
            <a:endParaRPr lang="en-US" dirty="0" smtClean="0">
              <a:solidFill>
                <a:srgbClr val="02000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translate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0.0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0.0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Goldenrod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$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cone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DarkRed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29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class of problems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Create a language</a:t>
            </a:r>
            <a:r>
              <a:rPr lang="en-US" dirty="0" smtClean="0"/>
              <a:t> for the class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Use language </a:t>
            </a:r>
            <a:r>
              <a:rPr lang="en-US" dirty="0" smtClean="0"/>
              <a:t>to solve them</a:t>
            </a:r>
          </a:p>
          <a:p>
            <a:r>
              <a:rPr lang="en-US" dirty="0" smtClean="0"/>
              <a:t>Functional languages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Internal DSL </a:t>
            </a:r>
            <a:r>
              <a:rPr lang="en-US" dirty="0" smtClean="0"/>
              <a:t>is just an </a:t>
            </a:r>
            <a:r>
              <a:rPr lang="en-US" b="1" dirty="0" smtClean="0">
                <a:solidFill>
                  <a:schemeClr val="accent3"/>
                </a:solidFill>
              </a:rPr>
              <a:t>F# </a:t>
            </a:r>
            <a:r>
              <a:rPr lang="en-US" b="1" dirty="0" smtClean="0">
                <a:solidFill>
                  <a:schemeClr val="accent3"/>
                </a:solidFill>
              </a:rPr>
              <a:t>library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Flexible </a:t>
            </a:r>
            <a:r>
              <a:rPr lang="en-US" b="1" dirty="0" smtClean="0">
                <a:solidFill>
                  <a:schemeClr val="accent4"/>
                </a:solidFill>
              </a:rPr>
              <a:t>syntax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type </a:t>
            </a:r>
            <a:r>
              <a:rPr lang="en-US" b="1" dirty="0" smtClean="0">
                <a:solidFill>
                  <a:schemeClr val="accent4"/>
                </a:solidFill>
              </a:rPr>
              <a:t>checking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External DSL </a:t>
            </a:r>
            <a:r>
              <a:rPr lang="en-US" dirty="0"/>
              <a:t>is a stand-alone </a:t>
            </a:r>
            <a:r>
              <a:rPr lang="en-US" dirty="0" err="1"/>
              <a:t>langauge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First Example:</a:t>
            </a:r>
            <a:r>
              <a:rPr lang="en-US" dirty="0" smtClean="0"/>
              <a:t> Modeling </a:t>
            </a:r>
            <a:br>
              <a:rPr lang="en-US" dirty="0" smtClean="0"/>
            </a:br>
            <a:r>
              <a:rPr lang="en-US" dirty="0" smtClean="0"/>
              <a:t>financial contracts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7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Financial Contracts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b="1" dirty="0">
                <a:solidFill>
                  <a:schemeClr val="accent3"/>
                </a:solidFill>
              </a:rPr>
              <a:t>contracts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4"/>
                </a:solidFill>
              </a:rPr>
              <a:t>simple primitives</a:t>
            </a:r>
            <a:endParaRPr lang="cs-CZ" b="1" dirty="0">
              <a:solidFill>
                <a:schemeClr val="accent4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What can happen on a specific date?</a:t>
            </a:r>
          </a:p>
          <a:p>
            <a:pPr lvl="1"/>
            <a:r>
              <a:rPr lang="en-US" dirty="0" smtClean="0"/>
              <a:t>Valuation and risk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872098"/>
            <a:ext cx="6248400" cy="215710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itcontract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sellOn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(</a:t>
            </a:r>
            <a:r>
              <a:rPr lang="nn-NO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2012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4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30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)) (</a:t>
            </a:r>
            <a:r>
              <a:rPr lang="nn-NO" dirty="0">
                <a:solidFill>
                  <a:srgbClr val="808000"/>
                </a:solidFill>
                <a:latin typeface="Consolas"/>
              </a:rPr>
              <a:t>"MSFT"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23.0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 </a:t>
            </a:r>
            <a:r>
              <a:rPr lang="nn-NO" dirty="0">
                <a:solidFill>
                  <a:srgbClr val="800080"/>
                </a:solidFill>
                <a:latin typeface="Consolas"/>
              </a:rPr>
              <a:t>$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purchaseRepeatedly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2012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4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23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))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TimeSpan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FromDays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7.0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))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"AAPL"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220.0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1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Modeling </a:t>
            </a:r>
            <a:r>
              <a:rPr lang="en-US" b="0" dirty="0" smtClean="0"/>
              <a:t>Contracts</a:t>
            </a:r>
            <a:br>
              <a:rPr lang="en-US" b="0" dirty="0" smtClean="0"/>
            </a:br>
            <a:r>
              <a:rPr lang="en-US" sz="3600" b="0" u="sng" cap="none" dirty="0" smtClean="0">
                <a:solidFill>
                  <a:schemeClr val="accent3"/>
                </a:solidFill>
              </a:rPr>
              <a:t>http://fssnip.net/bJ</a:t>
            </a:r>
            <a:endParaRPr lang="cs-CZ" sz="3600" b="0" u="sng" cap="none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5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</TotalTime>
  <Words>777</Words>
  <Application>Microsoft Office PowerPoint</Application>
  <PresentationFormat>On-screen Show (4:3)</PresentationFormat>
  <Paragraphs>193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Domain-specific languages  for finance in F#</vt:lpstr>
      <vt:lpstr> </vt:lpstr>
      <vt:lpstr> </vt:lpstr>
      <vt:lpstr>What are domain-specific languages and why?</vt:lpstr>
      <vt:lpstr>Domain-specific languages</vt:lpstr>
      <vt:lpstr>Domain-specific languages</vt:lpstr>
      <vt:lpstr>First Example: Modeling  financial contracts</vt:lpstr>
      <vt:lpstr>Modeling Financial Contracts</vt:lpstr>
      <vt:lpstr>Demo: Modeling Contracts http://fssnip.net/bJ</vt:lpstr>
      <vt:lpstr>Simplifying the example</vt:lpstr>
      <vt:lpstr>What are the primitives?</vt:lpstr>
      <vt:lpstr>Demo: Processing contracts</vt:lpstr>
      <vt:lpstr>Domain-specific languages</vt:lpstr>
      <vt:lpstr>Second Example: Detecting patterns in price changes</vt:lpstr>
      <vt:lpstr>Declining pattern</vt:lpstr>
      <vt:lpstr>Rounding top pattern</vt:lpstr>
      <vt:lpstr>Multiple bottom pattern</vt:lpstr>
      <vt:lpstr>Doman-specific language approach</vt:lpstr>
      <vt:lpstr>Demo: Classifier DSL http://fssnip.net/bK</vt:lpstr>
      <vt:lpstr>DSL for price patterns</vt:lpstr>
      <vt:lpstr>Demos and Tasks</vt:lpstr>
      <vt:lpstr>How does it work?</vt:lpstr>
      <vt:lpstr>Complex from simple</vt:lpstr>
      <vt:lpstr>Domain-specific languages</vt:lpstr>
      <vt:lpstr>Advanced domain-specific language topics</vt:lpstr>
      <vt:lpstr>Types and DSLs</vt:lpstr>
      <vt:lpstr>Repeating patterns</vt:lpstr>
      <vt:lpstr>Computation expressions</vt:lpstr>
      <vt:lpstr>Demo: Contract “Monad”</vt:lpstr>
      <vt:lpstr>Conclusions</vt:lpstr>
      <vt:lpstr>Conclusions</vt:lpstr>
      <vt:lpstr>More F# in New York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155</cp:revision>
  <dcterms:created xsi:type="dcterms:W3CDTF">2012-02-29T16:21:29Z</dcterms:created>
  <dcterms:modified xsi:type="dcterms:W3CDTF">2012-04-21T15:32:36Z</dcterms:modified>
</cp:coreProperties>
</file>