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6" r:id="rId2"/>
    <p:sldId id="338" r:id="rId3"/>
    <p:sldId id="308" r:id="rId4"/>
    <p:sldId id="305" r:id="rId5"/>
    <p:sldId id="311" r:id="rId6"/>
    <p:sldId id="309" r:id="rId7"/>
    <p:sldId id="323" r:id="rId8"/>
    <p:sldId id="317" r:id="rId9"/>
    <p:sldId id="324" r:id="rId10"/>
    <p:sldId id="322" r:id="rId11"/>
    <p:sldId id="326" r:id="rId12"/>
    <p:sldId id="325" r:id="rId13"/>
    <p:sldId id="310" r:id="rId14"/>
    <p:sldId id="306" r:id="rId15"/>
    <p:sldId id="313" r:id="rId16"/>
    <p:sldId id="314" r:id="rId17"/>
    <p:sldId id="307" r:id="rId18"/>
    <p:sldId id="293" r:id="rId19"/>
    <p:sldId id="318" r:id="rId20"/>
    <p:sldId id="319" r:id="rId21"/>
    <p:sldId id="321" r:id="rId22"/>
    <p:sldId id="328" r:id="rId23"/>
    <p:sldId id="327" r:id="rId24"/>
    <p:sldId id="330" r:id="rId25"/>
    <p:sldId id="331" r:id="rId26"/>
    <p:sldId id="332" r:id="rId27"/>
    <p:sldId id="335" r:id="rId28"/>
    <p:sldId id="336" r:id="rId29"/>
    <p:sldId id="329" r:id="rId30"/>
    <p:sldId id="31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957" autoAdjust="0"/>
  </p:normalViewPr>
  <p:slideViewPr>
    <p:cSldViewPr>
      <p:cViewPr>
        <p:scale>
          <a:sx n="80" d="100"/>
          <a:sy n="80" d="100"/>
        </p:scale>
        <p:origin x="-126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CE038-53B5-499C-B0E0-E312DCF7E711}" type="datetimeFigureOut">
              <a:rPr lang="cs-CZ" smtClean="0"/>
              <a:t>14.5.2012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B8AFC-D6B3-4ABA-9EA9-FDE095F210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006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Show how to create some contracts &amp; how to test what can happen when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2342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What are the time limits? When can any trade of the contract happen?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5693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7589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569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0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5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76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9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>
            <a:lvl1pPr marL="0" indent="0">
              <a:spcBef>
                <a:spcPts val="3000"/>
              </a:spcBef>
              <a:spcAft>
                <a:spcPts val="300"/>
              </a:spcAft>
              <a:buFontTx/>
              <a:buNone/>
              <a:defRPr sz="3400">
                <a:solidFill>
                  <a:schemeClr val="tx1"/>
                </a:solidFill>
              </a:defRPr>
            </a:lvl1pPr>
            <a:lvl2pPr marL="360000" indent="0">
              <a:spcBef>
                <a:spcPts val="300"/>
              </a:spcBef>
              <a:buFontTx/>
              <a:buNone/>
              <a:defRPr sz="3000"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637"/>
            <a:ext cx="8229600" cy="4525963"/>
          </a:xfrm>
        </p:spPr>
        <p:txBody>
          <a:bodyPr/>
          <a:lstStyle>
            <a:lvl1pPr marL="0" indent="0">
              <a:spcBef>
                <a:spcPts val="1800"/>
              </a:spcBef>
              <a:buFontTx/>
              <a:buNone/>
              <a:defRPr sz="3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-274320">
              <a:spcBef>
                <a:spcPts val="300"/>
              </a:spcBef>
              <a:buFont typeface="Wingdings" pitchFamily="2" charset="2"/>
              <a:buChar char="§"/>
              <a:defRPr sz="2600"/>
            </a:lvl2pPr>
            <a:lvl3pPr marL="685800" indent="0">
              <a:buFontTx/>
              <a:buNone/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5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3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1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1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0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6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3689-EA21-4870-97E4-1E93FA434258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tomas@tomasp.net" TargetMode="External"/><Relationship Id="rId2" Type="http://schemas.openxmlformats.org/officeDocument/2006/relationships/hyperlink" Target="http://www.skillsmatt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2609850"/>
          </a:xfrm>
        </p:spPr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Domain-specific languages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b="1" dirty="0" smtClean="0">
                <a:solidFill>
                  <a:schemeClr val="accent4"/>
                </a:solidFill>
              </a:rPr>
              <a:t>finance </a:t>
            </a:r>
            <a:r>
              <a:rPr lang="en-US" dirty="0" smtClean="0"/>
              <a:t>in F#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1143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Tomas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Petricek</a:t>
            </a:r>
            <a:b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 smtClean="0">
                <a:solidFill>
                  <a:schemeClr val="accent3"/>
                </a:solidFill>
              </a:rPr>
              <a:t>http</a:t>
            </a:r>
            <a:r>
              <a:rPr lang="en-US" sz="2800" dirty="0" smtClean="0">
                <a:solidFill>
                  <a:schemeClr val="accent3"/>
                </a:solidFill>
              </a:rPr>
              <a:t>://tomasp.net</a:t>
            </a:r>
            <a:endParaRPr lang="en-US" sz="2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3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</a:t>
            </a:r>
            <a:r>
              <a:rPr lang="en-US" b="1" dirty="0" smtClean="0">
                <a:solidFill>
                  <a:schemeClr val="accent4"/>
                </a:solidFill>
              </a:rPr>
              <a:t>primitives</a:t>
            </a:r>
            <a:r>
              <a:rPr lang="en-US" dirty="0" smtClean="0"/>
              <a:t>?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Captured as </a:t>
            </a:r>
            <a:r>
              <a:rPr lang="en-US" b="1" dirty="0">
                <a:solidFill>
                  <a:schemeClr val="accent3"/>
                </a:solidFill>
              </a:rPr>
              <a:t>discriminated union</a:t>
            </a:r>
            <a:endParaRPr lang="cs-CZ" b="1" dirty="0">
              <a:solidFill>
                <a:schemeClr val="accent3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Can be </a:t>
            </a:r>
            <a:r>
              <a:rPr lang="en-US" b="1" dirty="0" smtClean="0">
                <a:solidFill>
                  <a:schemeClr val="accent4"/>
                </a:solidFill>
              </a:rPr>
              <a:t>processed </a:t>
            </a:r>
            <a:r>
              <a:rPr lang="en-US" dirty="0" smtClean="0"/>
              <a:t>in multiple ways</a:t>
            </a:r>
            <a:endParaRPr lang="en-US" dirty="0"/>
          </a:p>
          <a:p>
            <a:pPr lvl="1"/>
            <a:r>
              <a:rPr lang="en-US" dirty="0" smtClean="0"/>
              <a:t>Only handle </a:t>
            </a:r>
            <a:r>
              <a:rPr lang="en-US" b="1" dirty="0" smtClean="0">
                <a:solidFill>
                  <a:schemeClr val="accent4"/>
                </a:solidFill>
              </a:rPr>
              <a:t>five cases</a:t>
            </a:r>
            <a:r>
              <a:rPr lang="en-US" dirty="0" smtClean="0"/>
              <a:t>!</a:t>
            </a:r>
            <a:endParaRPr lang="cs-CZ" b="1" dirty="0">
              <a:solidFill>
                <a:schemeClr val="accent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2819400"/>
            <a:ext cx="6248400" cy="1880103"/>
          </a:xfrm>
          <a:prstGeom prst="rect">
            <a:avLst/>
          </a:prstGeom>
          <a:noFill/>
          <a:ln w="63500">
            <a:solidFill>
              <a:schemeClr val="accent5">
                <a:alpha val="70000"/>
              </a:schemeClr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/>
              </a:rPr>
              <a:t>type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Contract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|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Trade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of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string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*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float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|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Opposite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of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Contract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|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After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of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DateTime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*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Contract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|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Until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of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DateTime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*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Contract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|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Combine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of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Contract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*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Contract</a:t>
            </a:r>
            <a:endParaRPr lang="cs-CZ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8897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b="0" dirty="0" smtClean="0"/>
              <a:t>Processing contracts</a:t>
            </a:r>
            <a:endParaRPr lang="cs-CZ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5601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Domain-specific languages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b="1" dirty="0" smtClean="0">
                <a:solidFill>
                  <a:schemeClr val="accent4"/>
                </a:solidFill>
              </a:rPr>
              <a:t>discriminated unions</a:t>
            </a:r>
          </a:p>
          <a:p>
            <a:pPr lvl="1"/>
            <a:r>
              <a:rPr lang="en-US" dirty="0" smtClean="0"/>
              <a:t>Defines the </a:t>
            </a:r>
            <a:r>
              <a:rPr lang="en-US" b="1" dirty="0" smtClean="0">
                <a:solidFill>
                  <a:schemeClr val="accent3"/>
                </a:solidFill>
              </a:rPr>
              <a:t>language</a:t>
            </a:r>
          </a:p>
          <a:p>
            <a:pPr lvl="1"/>
            <a:r>
              <a:rPr lang="en-US" dirty="0" smtClean="0"/>
              <a:t>Limits the </a:t>
            </a:r>
            <a:r>
              <a:rPr lang="en-US" b="1" dirty="0" smtClean="0">
                <a:solidFill>
                  <a:schemeClr val="accent3"/>
                </a:solidFill>
              </a:rPr>
              <a:t>expressivity</a:t>
            </a:r>
          </a:p>
          <a:p>
            <a:pPr lvl="1"/>
            <a:r>
              <a:rPr lang="en-US" dirty="0" smtClean="0"/>
              <a:t>Simplify </a:t>
            </a:r>
            <a:r>
              <a:rPr lang="en-US" b="1" dirty="0" smtClean="0">
                <a:solidFill>
                  <a:schemeClr val="accent3"/>
                </a:solidFill>
              </a:rPr>
              <a:t>common</a:t>
            </a:r>
            <a:r>
              <a:rPr lang="en-US" dirty="0" smtClean="0"/>
              <a:t> uses</a:t>
            </a:r>
          </a:p>
          <a:p>
            <a:pPr lvl="1"/>
            <a:r>
              <a:rPr lang="en-US" dirty="0" smtClean="0"/>
              <a:t>Multiple </a:t>
            </a:r>
            <a:r>
              <a:rPr lang="en-US" b="1" dirty="0" smtClean="0">
                <a:solidFill>
                  <a:schemeClr val="accent3"/>
                </a:solidFill>
              </a:rPr>
              <a:t>processing</a:t>
            </a:r>
            <a:r>
              <a:rPr lang="en-US" dirty="0" smtClean="0"/>
              <a:t> functions</a:t>
            </a:r>
          </a:p>
          <a:p>
            <a:pPr>
              <a:spcBef>
                <a:spcPts val="4800"/>
              </a:spcBef>
            </a:pPr>
            <a:r>
              <a:rPr lang="en-US" dirty="0" smtClean="0"/>
              <a:t>Using </a:t>
            </a:r>
            <a:r>
              <a:rPr lang="en-US" b="1" dirty="0" smtClean="0">
                <a:solidFill>
                  <a:schemeClr val="accent4"/>
                </a:solidFill>
              </a:rPr>
              <a:t>function values</a:t>
            </a:r>
            <a:endParaRPr lang="cs-CZ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08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Second Example:</a:t>
            </a:r>
            <a:r>
              <a:rPr lang="en-US" dirty="0" smtClean="0"/>
              <a:t> Detecting patterns in price changes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4943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Declining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/>
              <a:t>pattern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00941"/>
            <a:ext cx="5619750" cy="401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895600" y="3352800"/>
            <a:ext cx="3657600" cy="21336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87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Rounding top </a:t>
            </a:r>
            <a:r>
              <a:rPr lang="en-US" dirty="0" smtClean="0"/>
              <a:t>pattern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00943"/>
            <a:ext cx="5593080" cy="3995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648200" y="2971800"/>
            <a:ext cx="1981200" cy="19812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971800" y="2971800"/>
            <a:ext cx="1676400" cy="19812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27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Multiple bottom </a:t>
            </a:r>
            <a:r>
              <a:rPr lang="en-US" dirty="0" smtClean="0"/>
              <a:t>pattern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096" y="2133600"/>
            <a:ext cx="5505104" cy="3932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800600" y="4191000"/>
            <a:ext cx="838200" cy="132607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962400" y="4191000"/>
            <a:ext cx="838200" cy="132607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90800" y="3657600"/>
            <a:ext cx="1409700" cy="185947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638800" y="4267200"/>
            <a:ext cx="1295400" cy="124987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27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Doman-specific language </a:t>
            </a:r>
            <a:r>
              <a:rPr lang="en-US" dirty="0" smtClean="0"/>
              <a:t>approach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Primitive classifiers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Declining </a:t>
            </a:r>
            <a:r>
              <a:rPr lang="en-US" dirty="0" smtClean="0"/>
              <a:t>price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Rising </a:t>
            </a:r>
            <a:r>
              <a:rPr lang="en-US" dirty="0" smtClean="0"/>
              <a:t>price</a:t>
            </a:r>
          </a:p>
          <a:p>
            <a:r>
              <a:rPr lang="en-US" dirty="0" smtClean="0"/>
              <a:t>Combinators for classifiers</a:t>
            </a:r>
          </a:p>
          <a:p>
            <a:pPr lvl="1"/>
            <a:r>
              <a:rPr lang="en-US" dirty="0" smtClean="0"/>
              <a:t>Average using </a:t>
            </a:r>
            <a:r>
              <a:rPr lang="en-US" b="1" dirty="0" smtClean="0">
                <a:solidFill>
                  <a:schemeClr val="accent3"/>
                </a:solidFill>
              </a:rPr>
              <a:t>regression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Sequence </a:t>
            </a:r>
            <a:r>
              <a:rPr lang="en-US" dirty="0" smtClean="0"/>
              <a:t>multiple patterns</a:t>
            </a:r>
          </a:p>
          <a:p>
            <a:pPr lvl="1"/>
            <a:r>
              <a:rPr lang="en-US" dirty="0" smtClean="0"/>
              <a:t>Check patterns in </a:t>
            </a:r>
            <a:r>
              <a:rPr lang="en-US" b="1" dirty="0" smtClean="0">
                <a:solidFill>
                  <a:schemeClr val="accent3"/>
                </a:solidFill>
              </a:rPr>
              <a:t>parallel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2187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b="0" dirty="0" smtClean="0"/>
              <a:t>Classifier DSL</a:t>
            </a:r>
            <a:br>
              <a:rPr lang="en-US" b="0" dirty="0" smtClean="0"/>
            </a:br>
            <a:r>
              <a:rPr lang="en-US" b="0" u="sng" cap="none" dirty="0">
                <a:solidFill>
                  <a:schemeClr val="accent3"/>
                </a:solidFill>
              </a:rPr>
              <a:t>http://</a:t>
            </a:r>
            <a:r>
              <a:rPr lang="en-US" b="0" u="sng" cap="none" dirty="0" smtClean="0">
                <a:solidFill>
                  <a:schemeClr val="accent3"/>
                </a:solidFill>
              </a:rPr>
              <a:t>fssnip.net/bK</a:t>
            </a:r>
            <a:endParaRPr lang="cs-CZ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8520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DSL for </a:t>
            </a:r>
            <a:r>
              <a:rPr lang="en-US" b="1" dirty="0" smtClean="0">
                <a:solidFill>
                  <a:schemeClr val="accent4"/>
                </a:solidFill>
              </a:rPr>
              <a:t>price patterns</a:t>
            </a:r>
            <a:endParaRPr lang="cs-CZ" b="1" dirty="0">
              <a:solidFill>
                <a:schemeClr val="accent4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029200"/>
          </a:xfrm>
        </p:spPr>
        <p:txBody>
          <a:bodyPr>
            <a:normAutofit/>
          </a:bodyPr>
          <a:lstStyle/>
          <a:p>
            <a:pPr>
              <a:spcBef>
                <a:spcPts val="6500"/>
              </a:spcBef>
            </a:pPr>
            <a:r>
              <a:rPr lang="en-US" sz="2600" dirty="0"/>
              <a:t>Conditions on </a:t>
            </a:r>
            <a:r>
              <a:rPr lang="en-US" sz="2600" b="1" dirty="0">
                <a:solidFill>
                  <a:schemeClr val="accent3"/>
                </a:solidFill>
              </a:rPr>
              <a:t>subsequent </a:t>
            </a:r>
            <a:r>
              <a:rPr lang="en-US" sz="2600" dirty="0"/>
              <a:t>parts</a:t>
            </a:r>
          </a:p>
          <a:p>
            <a:pPr>
              <a:spcBef>
                <a:spcPts val="6500"/>
              </a:spcBef>
            </a:pPr>
            <a:r>
              <a:rPr lang="en-US" sz="2600" dirty="0" smtClean="0"/>
              <a:t>Run classifier over </a:t>
            </a:r>
            <a:r>
              <a:rPr lang="en-US" sz="2600" b="1" dirty="0" smtClean="0">
                <a:solidFill>
                  <a:schemeClr val="accent3"/>
                </a:solidFill>
              </a:rPr>
              <a:t>linear regression</a:t>
            </a:r>
          </a:p>
          <a:p>
            <a:pPr>
              <a:spcBef>
                <a:spcPts val="6500"/>
              </a:spcBef>
            </a:pPr>
            <a:r>
              <a:rPr lang="en-US" sz="2600" dirty="0" smtClean="0"/>
              <a:t>Run </a:t>
            </a:r>
            <a:r>
              <a:rPr lang="en-US" sz="2600" b="1" dirty="0" smtClean="0">
                <a:solidFill>
                  <a:schemeClr val="accent3"/>
                </a:solidFill>
              </a:rPr>
              <a:t>two classifiers </a:t>
            </a:r>
            <a:r>
              <a:rPr lang="en-US" sz="2600" dirty="0" smtClean="0"/>
              <a:t>and combine values</a:t>
            </a:r>
            <a:endParaRPr lang="en-US" sz="2600" dirty="0"/>
          </a:p>
          <a:p>
            <a:pPr>
              <a:spcBef>
                <a:spcPts val="6500"/>
              </a:spcBef>
            </a:pPr>
            <a:r>
              <a:rPr lang="en-US" sz="2600" dirty="0" smtClean="0"/>
              <a:t>Check that </a:t>
            </a:r>
            <a:r>
              <a:rPr lang="en-US" sz="2600" b="1" dirty="0" smtClean="0">
                <a:solidFill>
                  <a:schemeClr val="accent3"/>
                </a:solidFill>
              </a:rPr>
              <a:t>both conditions </a:t>
            </a:r>
            <a:r>
              <a:rPr lang="en-US" sz="2600" dirty="0" smtClean="0"/>
              <a:t>hold</a:t>
            </a:r>
            <a:endParaRPr lang="en-US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3467292"/>
            <a:ext cx="6717049" cy="495108"/>
          </a:xfrm>
          <a:prstGeom prst="rect">
            <a:avLst/>
          </a:prstGeom>
          <a:noFill/>
          <a:ln w="63500">
            <a:solidFill>
              <a:schemeClr val="accent5">
                <a:alpha val="40000"/>
              </a:schemeClr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regression declining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2049" y="4762692"/>
            <a:ext cx="6705600" cy="495108"/>
          </a:xfrm>
          <a:prstGeom prst="rect">
            <a:avLst/>
          </a:prstGeom>
          <a:noFill/>
          <a:ln w="63500">
            <a:solidFill>
              <a:schemeClr val="accent5">
                <a:alpha val="40000"/>
              </a:schemeClr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pt-BR" dirty="0">
                <a:solidFill>
                  <a:srgbClr val="020002"/>
                </a:solidFill>
                <a:latin typeface="Consolas"/>
              </a:rPr>
              <a:t>both</a:t>
            </a:r>
            <a:r>
              <a:rPr lang="pt-BR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dirty="0">
                <a:solidFill>
                  <a:srgbClr val="020002"/>
                </a:solidFill>
                <a:latin typeface="Consolas"/>
              </a:rPr>
              <a:t>minimum</a:t>
            </a:r>
            <a:r>
              <a:rPr lang="pt-BR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dirty="0">
                <a:solidFill>
                  <a:srgbClr val="020002"/>
                </a:solidFill>
                <a:latin typeface="Consolas"/>
              </a:rPr>
              <a:t>maximum</a:t>
            </a:r>
            <a:r>
              <a:rPr lang="pt-BR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dirty="0">
                <a:solidFill>
                  <a:srgbClr val="800080"/>
                </a:solidFill>
                <a:latin typeface="Consolas"/>
              </a:rPr>
              <a:t>|&gt;</a:t>
            </a:r>
            <a:r>
              <a:rPr lang="pt-BR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dirty="0">
                <a:solidFill>
                  <a:srgbClr val="020002"/>
                </a:solidFill>
                <a:latin typeface="Consolas"/>
              </a:rPr>
              <a:t>map</a:t>
            </a:r>
            <a:r>
              <a:rPr lang="pt-BR" dirty="0">
                <a:solidFill>
                  <a:prstClr val="black"/>
                </a:solidFill>
                <a:latin typeface="Consolas"/>
              </a:rPr>
              <a:t> (</a:t>
            </a:r>
            <a:r>
              <a:rPr lang="pt-BR" dirty="0">
                <a:solidFill>
                  <a:srgbClr val="0000FF"/>
                </a:solidFill>
                <a:latin typeface="Consolas"/>
              </a:rPr>
              <a:t>fun</a:t>
            </a:r>
            <a:r>
              <a:rPr lang="pt-BR" dirty="0">
                <a:solidFill>
                  <a:prstClr val="black"/>
                </a:solidFill>
                <a:latin typeface="Consolas"/>
              </a:rPr>
              <a:t> (</a:t>
            </a:r>
            <a:r>
              <a:rPr lang="pt-BR" dirty="0">
                <a:solidFill>
                  <a:srgbClr val="020002"/>
                </a:solidFill>
                <a:latin typeface="Consolas"/>
              </a:rPr>
              <a:t>l</a:t>
            </a:r>
            <a:r>
              <a:rPr lang="pt-BR" dirty="0">
                <a:solidFill>
                  <a:prstClr val="black"/>
                </a:solidFill>
                <a:latin typeface="Consolas"/>
              </a:rPr>
              <a:t>, </a:t>
            </a:r>
            <a:r>
              <a:rPr lang="pt-BR" dirty="0">
                <a:solidFill>
                  <a:srgbClr val="020002"/>
                </a:solidFill>
                <a:latin typeface="Consolas"/>
              </a:rPr>
              <a:t>h</a:t>
            </a:r>
            <a:r>
              <a:rPr lang="pt-BR" dirty="0">
                <a:solidFill>
                  <a:prstClr val="black"/>
                </a:solidFill>
                <a:latin typeface="Consolas"/>
              </a:rPr>
              <a:t>) </a:t>
            </a:r>
            <a:r>
              <a:rPr lang="pt-BR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pt-BR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dirty="0">
                <a:solidFill>
                  <a:srgbClr val="020002"/>
                </a:solidFill>
                <a:latin typeface="Consolas"/>
              </a:rPr>
              <a:t>h</a:t>
            </a:r>
            <a:r>
              <a:rPr lang="pt-BR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dirty="0">
                <a:solidFill>
                  <a:srgbClr val="800080"/>
                </a:solidFill>
                <a:latin typeface="Consolas"/>
              </a:rPr>
              <a:t>-</a:t>
            </a:r>
            <a:r>
              <a:rPr lang="pt-BR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dirty="0">
                <a:solidFill>
                  <a:srgbClr val="020002"/>
                </a:solidFill>
                <a:latin typeface="Consolas"/>
              </a:rPr>
              <a:t>l</a:t>
            </a:r>
            <a:r>
              <a:rPr lang="pt-BR" dirty="0">
                <a:solidFill>
                  <a:prstClr val="black"/>
                </a:solidFill>
                <a:latin typeface="Consolas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2049" y="6019800"/>
            <a:ext cx="6705600" cy="495108"/>
          </a:xfrm>
          <a:prstGeom prst="rect">
            <a:avLst/>
          </a:prstGeom>
          <a:noFill/>
          <a:ln w="63500">
            <a:solidFill>
              <a:schemeClr val="accent5">
                <a:alpha val="40000"/>
              </a:schemeClr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 err="1">
                <a:solidFill>
                  <a:srgbClr val="020002"/>
                </a:solidFill>
                <a:latin typeface="Consolas"/>
              </a:rPr>
              <a:t>bothAnd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declining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20002"/>
                </a:solidFill>
                <a:latin typeface="Consolas"/>
              </a:rPr>
              <a:t>inRange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20.0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25.0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</a:t>
            </a:r>
            <a:endParaRPr lang="en-US" dirty="0">
              <a:solidFill>
                <a:srgbClr val="020002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4870" y="2209800"/>
            <a:ext cx="6705600" cy="495108"/>
          </a:xfrm>
          <a:prstGeom prst="rect">
            <a:avLst/>
          </a:prstGeom>
          <a:noFill/>
          <a:ln w="63500">
            <a:solidFill>
              <a:schemeClr val="accent5">
                <a:alpha val="40000"/>
              </a:schemeClr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 err="1" smtClean="0">
                <a:solidFill>
                  <a:srgbClr val="020002"/>
                </a:solidFill>
                <a:latin typeface="Consolas"/>
              </a:rPr>
              <a:t>sequenceAnd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rising 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declining</a:t>
            </a:r>
            <a:endParaRPr lang="en-US" dirty="0">
              <a:solidFill>
                <a:srgbClr val="020002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6128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b="1" dirty="0" smtClean="0">
                <a:solidFill>
                  <a:schemeClr val="accent3"/>
                </a:solidFill>
              </a:rPr>
              <a:t>F#</a:t>
            </a:r>
            <a:r>
              <a:rPr lang="en-US" dirty="0" smtClean="0"/>
              <a:t> in </a:t>
            </a:r>
            <a:r>
              <a:rPr lang="en-US" b="1" dirty="0" smtClean="0">
                <a:solidFill>
                  <a:schemeClr val="accent4"/>
                </a:solidFill>
              </a:rPr>
              <a:t>London</a:t>
            </a:r>
            <a:endParaRPr lang="cs-CZ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6482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sz="3000" dirty="0" smtClean="0">
                <a:hlinkClick r:id="rId2"/>
              </a:rPr>
              <a:t>http://skillsmatter.com</a:t>
            </a:r>
            <a:r>
              <a:rPr lang="en-US" sz="3000" dirty="0" smtClean="0"/>
              <a:t> | </a:t>
            </a:r>
            <a:r>
              <a:rPr lang="en-US" sz="3000" dirty="0" smtClean="0">
                <a:hlinkClick r:id="rId3"/>
              </a:rPr>
              <a:t>tomas@tomasp.net</a:t>
            </a:r>
            <a:r>
              <a:rPr lang="en-US" sz="3000" dirty="0" smtClean="0"/>
              <a:t> </a:t>
            </a:r>
            <a:endParaRPr lang="en-US" sz="3000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934" y="3810000"/>
            <a:ext cx="4676157" cy="15613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600200"/>
            <a:ext cx="4819650" cy="800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2590800"/>
            <a:ext cx="4848349" cy="791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513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 and Tasks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Double bottom </a:t>
            </a:r>
            <a:r>
              <a:rPr lang="en-US" dirty="0" smtClean="0"/>
              <a:t>pattern</a:t>
            </a:r>
          </a:p>
          <a:p>
            <a:pPr lvl="1"/>
            <a:r>
              <a:rPr lang="en-US" dirty="0" smtClean="0"/>
              <a:t>Change over regression</a:t>
            </a:r>
          </a:p>
          <a:p>
            <a:pPr lvl="1"/>
            <a:r>
              <a:rPr lang="en-US" dirty="0" smtClean="0"/>
              <a:t>Down–Up two times</a:t>
            </a:r>
          </a:p>
          <a:p>
            <a:pPr lvl="1"/>
            <a:endParaRPr lang="en-US" sz="1000" dirty="0" smtClean="0"/>
          </a:p>
          <a:p>
            <a:r>
              <a:rPr lang="en-US" b="1" dirty="0" smtClean="0">
                <a:solidFill>
                  <a:schemeClr val="accent4"/>
                </a:solidFill>
              </a:rPr>
              <a:t>Declining fast </a:t>
            </a:r>
            <a:r>
              <a:rPr lang="en-US" dirty="0" smtClean="0"/>
              <a:t>pattern</a:t>
            </a:r>
          </a:p>
          <a:p>
            <a:pPr lvl="1"/>
            <a:r>
              <a:rPr lang="en-US" dirty="0" smtClean="0"/>
              <a:t>Declining over regression</a:t>
            </a:r>
          </a:p>
          <a:p>
            <a:pPr lvl="1"/>
            <a:r>
              <a:rPr lang="en-US" dirty="0" smtClean="0"/>
              <a:t>(Max – Min) &gt; 3 USD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267200"/>
            <a:ext cx="298704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387" y="1905000"/>
            <a:ext cx="298704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196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</a:t>
            </a:r>
            <a:r>
              <a:rPr lang="en-US" b="1" dirty="0" smtClean="0">
                <a:solidFill>
                  <a:schemeClr val="accent4"/>
                </a:solidFill>
              </a:rPr>
              <a:t>work</a:t>
            </a:r>
            <a:r>
              <a:rPr lang="en-US" dirty="0" smtClean="0"/>
              <a:t>?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b="1" dirty="0" smtClean="0">
                <a:solidFill>
                  <a:schemeClr val="accent3"/>
                </a:solidFill>
              </a:rPr>
              <a:t>classifier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4"/>
                </a:solidFill>
              </a:rPr>
              <a:t>function value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Given data, calculate the result</a:t>
            </a:r>
          </a:p>
          <a:p>
            <a:pPr lvl="1"/>
            <a:r>
              <a:rPr lang="en-US" dirty="0" smtClean="0"/>
              <a:t>Generic – can produce anything</a:t>
            </a:r>
          </a:p>
          <a:p>
            <a:pPr lvl="1"/>
            <a:r>
              <a:rPr lang="en-US" dirty="0" smtClean="0"/>
              <a:t>Abstract – only internal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964870" y="2705292"/>
            <a:ext cx="6705600" cy="772107"/>
          </a:xfrm>
          <a:prstGeom prst="rect">
            <a:avLst/>
          </a:prstGeom>
          <a:noFill/>
          <a:ln w="63500">
            <a:solidFill>
              <a:schemeClr val="accent5">
                <a:alpha val="70000"/>
              </a:schemeClr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/>
              </a:rPr>
              <a:t>type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Classifier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&lt;'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T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&gt;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20002"/>
                </a:solidFill>
                <a:latin typeface="Consolas"/>
              </a:rPr>
              <a:t>ClassifyFunc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of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((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DateTime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*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float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)[]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'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475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from simple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44963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2800" dirty="0" smtClean="0"/>
              <a:t>Check </a:t>
            </a:r>
            <a:r>
              <a:rPr lang="en-US" sz="2800" b="1" dirty="0" smtClean="0">
                <a:solidFill>
                  <a:schemeClr val="accent4"/>
                </a:solidFill>
              </a:rPr>
              <a:t>multiple </a:t>
            </a:r>
            <a:r>
              <a:rPr lang="en-US" sz="2800" dirty="0" smtClean="0"/>
              <a:t>conditions</a:t>
            </a:r>
          </a:p>
          <a:p>
            <a:pPr>
              <a:spcBef>
                <a:spcPts val="2400"/>
              </a:spcBef>
            </a:pPr>
            <a:endParaRPr lang="en-US" sz="2800" dirty="0" smtClean="0"/>
          </a:p>
          <a:p>
            <a:pPr>
              <a:spcBef>
                <a:spcPts val="2400"/>
              </a:spcBef>
            </a:pPr>
            <a:r>
              <a:rPr lang="en-US" sz="2800" dirty="0" smtClean="0"/>
              <a:t>Calculate </a:t>
            </a:r>
            <a:r>
              <a:rPr lang="en-US" sz="2800" b="1" dirty="0" smtClean="0">
                <a:solidFill>
                  <a:schemeClr val="accent3"/>
                </a:solidFill>
              </a:rPr>
              <a:t>minimum </a:t>
            </a:r>
            <a:r>
              <a:rPr lang="en-US" sz="2800" dirty="0" smtClean="0"/>
              <a:t>value</a:t>
            </a:r>
          </a:p>
          <a:p>
            <a:pPr>
              <a:spcBef>
                <a:spcPts val="2400"/>
              </a:spcBef>
            </a:pPr>
            <a:endParaRPr lang="en-US" sz="2800" dirty="0" smtClean="0"/>
          </a:p>
          <a:p>
            <a:pPr>
              <a:spcBef>
                <a:spcPts val="2400"/>
              </a:spcBef>
            </a:pPr>
            <a:r>
              <a:rPr lang="en-US" sz="2800" dirty="0" smtClean="0"/>
              <a:t>All values are in a </a:t>
            </a:r>
            <a:r>
              <a:rPr lang="en-US" sz="2800" b="1" dirty="0" smtClean="0">
                <a:solidFill>
                  <a:schemeClr val="accent4"/>
                </a:solidFill>
              </a:rPr>
              <a:t>range</a:t>
            </a:r>
          </a:p>
          <a:p>
            <a:pPr>
              <a:spcBef>
                <a:spcPts val="2400"/>
              </a:spcBef>
            </a:pPr>
            <a:endParaRPr lang="cs-CZ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5552493"/>
            <a:ext cx="6705600" cy="772107"/>
          </a:xfrm>
          <a:prstGeom prst="rect">
            <a:avLst/>
          </a:prstGeom>
          <a:noFill/>
          <a:ln w="63500">
            <a:solidFill>
              <a:schemeClr val="accent5">
                <a:alpha val="70000"/>
              </a:schemeClr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inRange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min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max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bothAnd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atLeast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min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 (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atMost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max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2428293"/>
            <a:ext cx="6705600" cy="772107"/>
          </a:xfrm>
          <a:prstGeom prst="rect">
            <a:avLst/>
          </a:prstGeom>
          <a:noFill/>
          <a:ln w="63500">
            <a:solidFill>
              <a:schemeClr val="accent5">
                <a:alpha val="70000"/>
              </a:schemeClr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bothAnd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b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both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b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|&gt;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map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b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&amp;&amp;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b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3952293"/>
            <a:ext cx="6705600" cy="772107"/>
          </a:xfrm>
          <a:prstGeom prst="rect">
            <a:avLst/>
          </a:prstGeom>
          <a:noFill/>
          <a:ln w="63500">
            <a:solidFill>
              <a:schemeClr val="accent5">
                <a:alpha val="70000"/>
              </a:schemeClr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minimum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reduce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min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|&gt;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map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(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fun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v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Math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Round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v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, </a:t>
            </a:r>
            <a:r>
              <a:rPr lang="cs-CZ" dirty="0">
                <a:solidFill>
                  <a:srgbClr val="008000"/>
                </a:solidFill>
                <a:latin typeface="Consolas"/>
              </a:rPr>
              <a:t>2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460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Domain-specific languages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b="1" dirty="0" smtClean="0">
                <a:solidFill>
                  <a:schemeClr val="accent4"/>
                </a:solidFill>
              </a:rPr>
              <a:t>discriminated unions</a:t>
            </a:r>
          </a:p>
          <a:p>
            <a:r>
              <a:rPr lang="en-US" dirty="0"/>
              <a:t>Using </a:t>
            </a:r>
            <a:r>
              <a:rPr lang="en-US" b="1" dirty="0" smtClean="0">
                <a:solidFill>
                  <a:schemeClr val="accent4"/>
                </a:solidFill>
              </a:rPr>
              <a:t>function values</a:t>
            </a:r>
          </a:p>
          <a:p>
            <a:pPr lvl="1"/>
            <a:r>
              <a:rPr lang="en-US" dirty="0" smtClean="0"/>
              <a:t>Defines the </a:t>
            </a:r>
            <a:r>
              <a:rPr lang="en-US" b="1" dirty="0" smtClean="0">
                <a:solidFill>
                  <a:schemeClr val="accent3"/>
                </a:solidFill>
              </a:rPr>
              <a:t>representation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Unlimited</a:t>
            </a:r>
            <a:r>
              <a:rPr lang="en-US" dirty="0" smtClean="0"/>
              <a:t> expressivity</a:t>
            </a:r>
            <a:endParaRPr lang="en-US" b="1" dirty="0" smtClean="0">
              <a:solidFill>
                <a:schemeClr val="accent3"/>
              </a:solidFill>
            </a:endParaRP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Run</a:t>
            </a:r>
            <a:r>
              <a:rPr lang="en-US" dirty="0" smtClean="0"/>
              <a:t> the function to evaluate</a:t>
            </a:r>
          </a:p>
        </p:txBody>
      </p:sp>
    </p:spTree>
    <p:extLst>
      <p:ext uri="{BB962C8B-B14F-4D97-AF65-F5344CB8AC3E}">
        <p14:creationId xmlns:p14="http://schemas.microsoft.com/office/powerpoint/2010/main" val="253590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rmAutofit/>
          </a:bodyPr>
          <a:lstStyle/>
          <a:p>
            <a:r>
              <a:rPr lang="en-US" dirty="0" smtClean="0"/>
              <a:t>Advanced </a:t>
            </a:r>
            <a:r>
              <a:rPr lang="en-US" b="1" dirty="0" smtClean="0">
                <a:solidFill>
                  <a:schemeClr val="accent3"/>
                </a:solidFill>
              </a:rPr>
              <a:t>domain-specific language </a:t>
            </a:r>
            <a:r>
              <a:rPr lang="en-US" dirty="0" smtClean="0"/>
              <a:t>topics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1026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and DSLs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Grammar </a:t>
            </a:r>
            <a:r>
              <a:rPr lang="en-US" dirty="0" smtClean="0"/>
              <a:t>for the language</a:t>
            </a:r>
          </a:p>
          <a:p>
            <a:pPr lvl="1"/>
            <a:r>
              <a:rPr lang="en-US" dirty="0" smtClean="0"/>
              <a:t>How to compose primitives?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Other benefits</a:t>
            </a:r>
          </a:p>
          <a:p>
            <a:pPr lvl="1"/>
            <a:r>
              <a:rPr lang="en-US" dirty="0" smtClean="0"/>
              <a:t>Editor </a:t>
            </a:r>
            <a:r>
              <a:rPr lang="en-US" b="1" dirty="0" smtClean="0">
                <a:solidFill>
                  <a:schemeClr val="accent3"/>
                </a:solidFill>
              </a:rPr>
              <a:t>IntelliSense</a:t>
            </a:r>
            <a:endParaRPr lang="en-US" dirty="0" smtClean="0"/>
          </a:p>
          <a:p>
            <a:pPr lvl="1"/>
            <a:r>
              <a:rPr lang="en-US" dirty="0" smtClean="0"/>
              <a:t>Useful </a:t>
            </a:r>
            <a:r>
              <a:rPr lang="en-US" b="1" dirty="0" smtClean="0">
                <a:solidFill>
                  <a:schemeClr val="accent3"/>
                </a:solidFill>
              </a:rPr>
              <a:t>documentation</a:t>
            </a:r>
            <a:endParaRPr lang="cs-CZ" b="1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2971800"/>
            <a:ext cx="7543800" cy="495108"/>
          </a:xfrm>
          <a:prstGeom prst="rect">
            <a:avLst/>
          </a:prstGeom>
          <a:noFill/>
          <a:ln w="63500">
            <a:solidFill>
              <a:schemeClr val="accent5">
                <a:alpha val="40000"/>
              </a:schemeClr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 smtClean="0">
                <a:solidFill>
                  <a:srgbClr val="020002"/>
                </a:solidFill>
                <a:latin typeface="Consolas"/>
              </a:rPr>
              <a:t>average 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: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Classifier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&lt;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float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&gt;</a:t>
            </a:r>
            <a:endParaRPr lang="cs-CZ" dirty="0">
              <a:solidFill>
                <a:srgbClr val="800080"/>
              </a:solidFill>
              <a:latin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3695508"/>
            <a:ext cx="7543800" cy="495108"/>
          </a:xfrm>
          <a:prstGeom prst="rect">
            <a:avLst/>
          </a:prstGeom>
          <a:noFill/>
          <a:ln w="63500">
            <a:solidFill>
              <a:schemeClr val="accent5">
                <a:alpha val="40000"/>
              </a:schemeClr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dirty="0" smtClean="0">
                <a:solidFill>
                  <a:srgbClr val="020002"/>
                </a:solidFill>
                <a:latin typeface="Consolas"/>
              </a:rPr>
              <a:t>lessThan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: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float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Classifier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float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&gt;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Classifier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bool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906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Repeating patterns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Repeating functions </a:t>
            </a:r>
            <a:r>
              <a:rPr lang="en-US" dirty="0" smtClean="0"/>
              <a:t>in DSLs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Map </a:t>
            </a:r>
            <a:r>
              <a:rPr lang="en-US" dirty="0" smtClean="0"/>
              <a:t>– transform the produced value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Merge </a:t>
            </a:r>
            <a:r>
              <a:rPr lang="en-US" dirty="0" smtClean="0"/>
              <a:t>– combine results of two tasks</a:t>
            </a:r>
          </a:p>
          <a:p>
            <a:pPr lvl="1"/>
            <a:endParaRPr lang="en-US" sz="4500" dirty="0"/>
          </a:p>
          <a:p>
            <a:r>
              <a:rPr lang="en-US" dirty="0" smtClean="0"/>
              <a:t>Simplify using them? With </a:t>
            </a:r>
            <a:r>
              <a:rPr lang="en-US" b="1" dirty="0" smtClean="0">
                <a:solidFill>
                  <a:schemeClr val="accent3"/>
                </a:solidFill>
              </a:rPr>
              <a:t>language syntax</a:t>
            </a:r>
            <a:r>
              <a:rPr lang="en-US" dirty="0" smtClean="0"/>
              <a:t>?</a:t>
            </a:r>
            <a:endParaRPr lang="cs-CZ" b="1" dirty="0">
              <a:solidFill>
                <a:schemeClr val="accent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3314892"/>
            <a:ext cx="7543800" cy="495108"/>
          </a:xfrm>
          <a:prstGeom prst="rect">
            <a:avLst/>
          </a:prstGeom>
          <a:noFill/>
          <a:ln w="63500">
            <a:solidFill>
              <a:schemeClr val="accent5">
                <a:alpha val="40000"/>
              </a:schemeClr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fr-FR" dirty="0" smtClean="0">
                <a:solidFill>
                  <a:srgbClr val="800080"/>
                </a:solidFill>
                <a:latin typeface="Consolas"/>
              </a:rPr>
              <a:t>'</a:t>
            </a:r>
            <a:r>
              <a:rPr lang="fr-FR" dirty="0" smtClean="0">
                <a:solidFill>
                  <a:srgbClr val="020002"/>
                </a:solidFill>
                <a:latin typeface="Consolas"/>
              </a:rPr>
              <a:t>T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-&gt;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800080"/>
                </a:solidFill>
                <a:latin typeface="Consolas"/>
              </a:rPr>
              <a:t>'</a:t>
            </a:r>
            <a:r>
              <a:rPr lang="fr-FR" dirty="0" smtClean="0">
                <a:solidFill>
                  <a:srgbClr val="020002"/>
                </a:solidFill>
                <a:latin typeface="Consolas"/>
              </a:rPr>
              <a:t>R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-&gt;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020002"/>
                </a:solidFill>
                <a:latin typeface="Consolas"/>
              </a:rPr>
              <a:t>Classifier</a:t>
            </a:r>
            <a:r>
              <a:rPr lang="fr-FR" dirty="0" smtClean="0">
                <a:solidFill>
                  <a:srgbClr val="800080"/>
                </a:solidFill>
                <a:latin typeface="Consolas"/>
              </a:rPr>
              <a:t>&lt;'</a:t>
            </a:r>
            <a:r>
              <a:rPr lang="fr-FR" dirty="0" smtClean="0">
                <a:solidFill>
                  <a:srgbClr val="020002"/>
                </a:solidFill>
                <a:latin typeface="Consolas"/>
              </a:rPr>
              <a:t>T</a:t>
            </a:r>
            <a:r>
              <a:rPr lang="fr-FR" dirty="0" smtClean="0">
                <a:solidFill>
                  <a:srgbClr val="800080"/>
                </a:solidFill>
                <a:latin typeface="Consolas"/>
              </a:rPr>
              <a:t>&gt;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-&gt;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020002"/>
                </a:solidFill>
                <a:latin typeface="Consolas"/>
              </a:rPr>
              <a:t>Classifier</a:t>
            </a:r>
            <a:r>
              <a:rPr lang="fr-FR" dirty="0" smtClean="0">
                <a:solidFill>
                  <a:srgbClr val="800080"/>
                </a:solidFill>
                <a:latin typeface="Consolas"/>
              </a:rPr>
              <a:t>&lt;'</a:t>
            </a:r>
            <a:r>
              <a:rPr lang="fr-FR" dirty="0" smtClean="0">
                <a:solidFill>
                  <a:srgbClr val="020002"/>
                </a:solidFill>
                <a:latin typeface="Consolas"/>
              </a:rPr>
              <a:t>R</a:t>
            </a:r>
            <a:r>
              <a:rPr lang="fr-FR" dirty="0" smtClean="0">
                <a:solidFill>
                  <a:srgbClr val="800080"/>
                </a:solidFill>
                <a:latin typeface="Consolas"/>
              </a:rPr>
              <a:t>&gt;</a:t>
            </a:r>
            <a:endParaRPr lang="fr-FR" dirty="0">
              <a:solidFill>
                <a:srgbClr val="800080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4686492"/>
            <a:ext cx="7543800" cy="495108"/>
          </a:xfrm>
          <a:prstGeom prst="rect">
            <a:avLst/>
          </a:prstGeom>
          <a:noFill/>
          <a:ln w="63500">
            <a:solidFill>
              <a:schemeClr val="accent5">
                <a:alpha val="40000"/>
              </a:schemeClr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smtClean="0">
                <a:solidFill>
                  <a:srgbClr val="020002"/>
                </a:solidFill>
                <a:latin typeface="Consolas"/>
              </a:rPr>
              <a:t>Classifier</a:t>
            </a:r>
            <a:r>
              <a:rPr lang="fr-FR" dirty="0">
                <a:solidFill>
                  <a:srgbClr val="800080"/>
                </a:solidFill>
                <a:latin typeface="Consolas"/>
              </a:rPr>
              <a:t>&lt;'</a:t>
            </a:r>
            <a:r>
              <a:rPr lang="fr-FR" dirty="0">
                <a:solidFill>
                  <a:srgbClr val="020002"/>
                </a:solidFill>
                <a:latin typeface="Consolas"/>
              </a:rPr>
              <a:t>T1</a:t>
            </a:r>
            <a:r>
              <a:rPr lang="fr-FR" dirty="0">
                <a:solidFill>
                  <a:srgbClr val="800080"/>
                </a:solidFill>
                <a:latin typeface="Consolas"/>
              </a:rPr>
              <a:t>&gt;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020002"/>
                </a:solidFill>
                <a:latin typeface="Consolas"/>
              </a:rPr>
              <a:t>Classifer</a:t>
            </a:r>
            <a:r>
              <a:rPr lang="fr-FR" dirty="0">
                <a:solidFill>
                  <a:srgbClr val="800080"/>
                </a:solidFill>
                <a:latin typeface="Consolas"/>
              </a:rPr>
              <a:t>&lt;'</a:t>
            </a:r>
            <a:r>
              <a:rPr lang="fr-FR" dirty="0">
                <a:solidFill>
                  <a:srgbClr val="020002"/>
                </a:solidFill>
                <a:latin typeface="Consolas"/>
              </a:rPr>
              <a:t>T2</a:t>
            </a:r>
            <a:r>
              <a:rPr lang="fr-FR" dirty="0">
                <a:solidFill>
                  <a:srgbClr val="800080"/>
                </a:solidFill>
                <a:latin typeface="Consolas"/>
              </a:rPr>
              <a:t>&gt;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020002"/>
                </a:solidFill>
                <a:latin typeface="Consolas"/>
              </a:rPr>
              <a:t>Classifer</a:t>
            </a:r>
            <a:r>
              <a:rPr lang="fr-FR" dirty="0" smtClean="0">
                <a:solidFill>
                  <a:srgbClr val="800080"/>
                </a:solidFill>
                <a:latin typeface="Consolas"/>
              </a:rPr>
              <a:t>&lt;</a:t>
            </a:r>
            <a:r>
              <a:rPr lang="fr-FR" dirty="0">
                <a:solidFill>
                  <a:srgbClr val="800080"/>
                </a:solidFill>
                <a:latin typeface="Consolas"/>
              </a:rPr>
              <a:t>'</a:t>
            </a:r>
            <a:r>
              <a:rPr lang="fr-FR" dirty="0">
                <a:solidFill>
                  <a:srgbClr val="020002"/>
                </a:solidFill>
                <a:latin typeface="Consolas"/>
              </a:rPr>
              <a:t>T1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>
                <a:solidFill>
                  <a:srgbClr val="800080"/>
                </a:solidFill>
                <a:latin typeface="Consolas"/>
              </a:rPr>
              <a:t>*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>
                <a:solidFill>
                  <a:srgbClr val="800080"/>
                </a:solidFill>
                <a:latin typeface="Consolas"/>
              </a:rPr>
              <a:t>'</a:t>
            </a:r>
            <a:r>
              <a:rPr lang="fr-FR" dirty="0">
                <a:solidFill>
                  <a:srgbClr val="020002"/>
                </a:solidFill>
                <a:latin typeface="Consolas"/>
              </a:rPr>
              <a:t>T2</a:t>
            </a:r>
            <a:r>
              <a:rPr lang="fr-FR" dirty="0">
                <a:solidFill>
                  <a:srgbClr val="800080"/>
                </a:solidFill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2195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expressions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1449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Syntax </a:t>
            </a:r>
            <a:r>
              <a:rPr lang="en-US" dirty="0" smtClean="0"/>
              <a:t>for computations</a:t>
            </a:r>
          </a:p>
          <a:p>
            <a:pPr lvl="1"/>
            <a:r>
              <a:rPr lang="en-US" dirty="0" smtClean="0"/>
              <a:t>For types with </a:t>
            </a:r>
            <a:r>
              <a:rPr lang="en-US" b="1" dirty="0" smtClean="0">
                <a:solidFill>
                  <a:schemeClr val="accent3"/>
                </a:solidFill>
              </a:rPr>
              <a:t>certain operations</a:t>
            </a:r>
          </a:p>
          <a:p>
            <a:pPr lvl="1"/>
            <a:r>
              <a:rPr lang="en-US" dirty="0" smtClean="0"/>
              <a:t>Aka </a:t>
            </a:r>
            <a:r>
              <a:rPr lang="en-US" b="1" dirty="0" smtClean="0">
                <a:solidFill>
                  <a:schemeClr val="accent3"/>
                </a:solidFill>
              </a:rPr>
              <a:t>monads </a:t>
            </a:r>
            <a:r>
              <a:rPr lang="en-US" dirty="0" smtClean="0"/>
              <a:t>in Haskell</a:t>
            </a:r>
          </a:p>
          <a:p>
            <a:r>
              <a:rPr lang="en-US" dirty="0" smtClean="0"/>
              <a:t>Declining without fluctuation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0" y="4586877"/>
            <a:ext cx="4419600" cy="1603104"/>
          </a:xfrm>
          <a:prstGeom prst="rect">
            <a:avLst/>
          </a:prstGeom>
          <a:noFill/>
          <a:ln w="63500">
            <a:solidFill>
              <a:schemeClr val="accent5">
                <a:alpha val="70000"/>
              </a:schemeClr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dirty="0">
                <a:solidFill>
                  <a:srgbClr val="020002"/>
                </a:solidFill>
                <a:latin typeface="Consolas"/>
              </a:rPr>
              <a:t>classify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{ </a:t>
            </a: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let!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20002"/>
                </a:solidFill>
                <a:latin typeface="Consolas"/>
              </a:rPr>
              <a:t>lLo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, </a:t>
            </a:r>
            <a:r>
              <a:rPr lang="en-US" dirty="0" err="1" smtClean="0">
                <a:solidFill>
                  <a:srgbClr val="020002"/>
                </a:solidFill>
                <a:latin typeface="Consolas"/>
              </a:rPr>
              <a:t>rHi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sequence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minimum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maximum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let!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down 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declining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down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&amp;&amp;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lLo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800080"/>
                </a:solidFill>
                <a:latin typeface="Consolas"/>
              </a:rPr>
              <a:t>&gt;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20002"/>
                </a:solidFill>
                <a:latin typeface="Consolas"/>
              </a:rPr>
              <a:t>rHi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) }</a:t>
            </a:r>
            <a:endParaRPr lang="cs-CZ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299857"/>
            <a:ext cx="3048000" cy="2177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85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b="0" dirty="0" smtClean="0"/>
              <a:t>Classifier “Monad</a:t>
            </a:r>
            <a:r>
              <a:rPr lang="en-US" b="0" dirty="0" smtClean="0"/>
              <a:t>”</a:t>
            </a:r>
            <a:endParaRPr lang="cs-CZ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7901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Conclusions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7524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rmAutofit/>
          </a:bodyPr>
          <a:lstStyle/>
          <a:p>
            <a:r>
              <a:rPr lang="en-US" dirty="0" smtClean="0"/>
              <a:t>What are </a:t>
            </a:r>
            <a:r>
              <a:rPr lang="en-US" b="1" dirty="0" smtClean="0">
                <a:solidFill>
                  <a:schemeClr val="accent4"/>
                </a:solidFill>
              </a:rPr>
              <a:t>domain-specific languages </a:t>
            </a:r>
            <a:r>
              <a:rPr lang="en-US" dirty="0" smtClean="0"/>
              <a:t>and why?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7027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Conclusions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Domain-specific languages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Choose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3"/>
                </a:solidFill>
              </a:rPr>
              <a:t>class </a:t>
            </a:r>
            <a:r>
              <a:rPr lang="en-US" dirty="0" smtClean="0"/>
              <a:t>of problems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Design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simple </a:t>
            </a:r>
            <a:r>
              <a:rPr lang="en-US" b="1" dirty="0" smtClean="0">
                <a:solidFill>
                  <a:schemeClr val="accent3"/>
                </a:solidFill>
              </a:rPr>
              <a:t>primitives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Use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powerful </a:t>
            </a:r>
            <a:r>
              <a:rPr lang="en-US" b="1" dirty="0" smtClean="0">
                <a:solidFill>
                  <a:schemeClr val="accent3"/>
                </a:solidFill>
              </a:rPr>
              <a:t>composition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4"/>
                </a:solidFill>
              </a:rPr>
              <a:t>F# language</a:t>
            </a:r>
          </a:p>
          <a:p>
            <a:pPr lvl="1"/>
            <a:r>
              <a:rPr lang="en-US" dirty="0" smtClean="0"/>
              <a:t>Discriminated unions</a:t>
            </a:r>
          </a:p>
          <a:p>
            <a:pPr lvl="1"/>
            <a:r>
              <a:rPr lang="en-US" dirty="0" smtClean="0"/>
              <a:t>Typed functional style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6750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Domain-specific languages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Language for solving </a:t>
            </a:r>
            <a:r>
              <a:rPr lang="en-US" b="1" dirty="0" smtClean="0">
                <a:solidFill>
                  <a:schemeClr val="accent4"/>
                </a:solidFill>
              </a:rPr>
              <a:t>specific problems</a:t>
            </a:r>
          </a:p>
          <a:p>
            <a:endParaRPr lang="en-US" b="1" dirty="0" smtClean="0">
              <a:solidFill>
                <a:schemeClr val="accent4"/>
              </a:solidFill>
            </a:endParaRPr>
          </a:p>
          <a:p>
            <a:endParaRPr lang="en-US" b="1" dirty="0">
              <a:solidFill>
                <a:schemeClr val="accent4"/>
              </a:solidFill>
            </a:endParaRPr>
          </a:p>
          <a:p>
            <a:endParaRPr lang="en-US" b="1" dirty="0" smtClean="0">
              <a:solidFill>
                <a:schemeClr val="accent4"/>
              </a:solidFill>
            </a:endParaRPr>
          </a:p>
          <a:p>
            <a:r>
              <a:rPr lang="en-US" dirty="0" smtClean="0"/>
              <a:t>Contrast with </a:t>
            </a:r>
            <a:r>
              <a:rPr lang="en-US" b="1" dirty="0" smtClean="0">
                <a:solidFill>
                  <a:schemeClr val="accent3"/>
                </a:solidFill>
              </a:rPr>
              <a:t>general purpose languages</a:t>
            </a:r>
            <a:endParaRPr lang="en-US" b="1" dirty="0">
              <a:solidFill>
                <a:schemeClr val="accent3"/>
              </a:solidFill>
            </a:endParaRPr>
          </a:p>
          <a:p>
            <a:endParaRPr lang="en-US" b="1" dirty="0" smtClean="0">
              <a:solidFill>
                <a:schemeClr val="accent4"/>
              </a:solidFill>
            </a:endParaRPr>
          </a:p>
          <a:p>
            <a:endParaRPr lang="cs-CZ" b="1" dirty="0">
              <a:solidFill>
                <a:schemeClr val="accent4"/>
              </a:solidFill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068" y="2686278"/>
            <a:ext cx="3094050" cy="2419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2669726"/>
            <a:ext cx="4583449" cy="495108"/>
          </a:xfrm>
          <a:prstGeom prst="rect">
            <a:avLst/>
          </a:prstGeom>
          <a:noFill/>
          <a:ln w="63500">
            <a:solidFill>
              <a:schemeClr val="accent5">
                <a:alpha val="70000"/>
              </a:schemeClr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Fun</a:t>
            </a:r>
            <a:r>
              <a:rPr lang="cs-CZ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cube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3502296"/>
            <a:ext cx="4583449" cy="1603104"/>
          </a:xfrm>
          <a:prstGeom prst="rect">
            <a:avLst/>
          </a:prstGeom>
          <a:noFill/>
          <a:ln w="63500">
            <a:solidFill>
              <a:schemeClr val="accent5">
                <a:alpha val="70000"/>
              </a:schemeClr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Fun</a:t>
            </a:r>
            <a:r>
              <a:rPr lang="cs-CZ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cylinder </a:t>
            </a:r>
            <a:endParaRPr lang="en-US" dirty="0" smtClean="0">
              <a:solidFill>
                <a:srgbClr val="020002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|&gt;</a:t>
            </a:r>
            <a:r>
              <a:rPr lang="en-US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Fun</a:t>
            </a:r>
            <a:r>
              <a:rPr lang="cs-CZ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translate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0.0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0.0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1.0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|&gt;</a:t>
            </a:r>
            <a:r>
              <a:rPr lang="en-US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Fun</a:t>
            </a:r>
            <a:r>
              <a:rPr lang="cs-CZ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cs-CZ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Goldenrod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$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Fun</a:t>
            </a:r>
            <a:r>
              <a:rPr lang="cs-CZ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cone</a:t>
            </a:r>
            <a:r>
              <a:rPr lang="en-US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US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|&gt;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Fun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DarkRed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3294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Domain-specific languages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a class of problems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Create a language</a:t>
            </a:r>
            <a:r>
              <a:rPr lang="en-US" dirty="0" smtClean="0"/>
              <a:t> for the class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Use language </a:t>
            </a:r>
            <a:r>
              <a:rPr lang="en-US" dirty="0" smtClean="0"/>
              <a:t>to solve them</a:t>
            </a:r>
          </a:p>
          <a:p>
            <a:r>
              <a:rPr lang="en-US" dirty="0" smtClean="0"/>
              <a:t>Functional languages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Internal DSL </a:t>
            </a:r>
            <a:r>
              <a:rPr lang="en-US" dirty="0" smtClean="0"/>
              <a:t>is just an </a:t>
            </a:r>
            <a:r>
              <a:rPr lang="en-US" b="1" dirty="0" smtClean="0">
                <a:solidFill>
                  <a:schemeClr val="accent3"/>
                </a:solidFill>
              </a:rPr>
              <a:t>F# library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Flexible syntax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4"/>
                </a:solidFill>
              </a:rPr>
              <a:t>type checking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External DSL </a:t>
            </a:r>
            <a:r>
              <a:rPr lang="en-US" dirty="0"/>
              <a:t>is a stand-alone </a:t>
            </a:r>
            <a:r>
              <a:rPr lang="en-US" dirty="0" err="1"/>
              <a:t>langauge</a:t>
            </a:r>
            <a:endParaRPr lang="en-US" b="1" dirty="0">
              <a:solidFill>
                <a:schemeClr val="accent3"/>
              </a:solidFill>
            </a:endParaRPr>
          </a:p>
          <a:p>
            <a:pPr lvl="1"/>
            <a:endParaRPr lang="cs-CZ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66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First Example:</a:t>
            </a:r>
            <a:r>
              <a:rPr lang="en-US" dirty="0" smtClean="0"/>
              <a:t> Modeling </a:t>
            </a:r>
            <a:br>
              <a:rPr lang="en-US" dirty="0" smtClean="0"/>
            </a:br>
            <a:r>
              <a:rPr lang="en-US" dirty="0" smtClean="0"/>
              <a:t>financial contracts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878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Financial Contracts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/>
              <a:t>Write </a:t>
            </a:r>
            <a:r>
              <a:rPr lang="en-US" b="1" dirty="0">
                <a:solidFill>
                  <a:schemeClr val="accent3"/>
                </a:solidFill>
              </a:rPr>
              <a:t>contracts</a:t>
            </a:r>
            <a:r>
              <a:rPr lang="en-US" b="1" dirty="0"/>
              <a:t> </a:t>
            </a:r>
            <a:r>
              <a:rPr lang="en-US" dirty="0"/>
              <a:t>using </a:t>
            </a:r>
            <a:r>
              <a:rPr lang="en-US" b="1" dirty="0">
                <a:solidFill>
                  <a:schemeClr val="accent4"/>
                </a:solidFill>
              </a:rPr>
              <a:t>simple primitives</a:t>
            </a:r>
            <a:endParaRPr lang="cs-CZ" b="1" dirty="0">
              <a:solidFill>
                <a:schemeClr val="accent4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What can happen on a specific date?</a:t>
            </a:r>
          </a:p>
          <a:p>
            <a:pPr lvl="1"/>
            <a:r>
              <a:rPr lang="en-US" dirty="0" smtClean="0"/>
              <a:t>Valuation and risk assessment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0" y="2872098"/>
            <a:ext cx="6248400" cy="2157102"/>
          </a:xfrm>
          <a:prstGeom prst="rect">
            <a:avLst/>
          </a:prstGeom>
          <a:noFill/>
          <a:ln w="63500">
            <a:solidFill>
              <a:schemeClr val="accent5">
                <a:alpha val="70000"/>
              </a:schemeClr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itcontract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  </a:t>
            </a: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sellOn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 (</a:t>
            </a:r>
            <a:r>
              <a:rPr lang="nn-NO" dirty="0">
                <a:solidFill>
                  <a:srgbClr val="020002"/>
                </a:solidFill>
                <a:latin typeface="Consolas"/>
              </a:rPr>
              <a:t>DateTime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(</a:t>
            </a:r>
            <a:r>
              <a:rPr lang="nn-NO" dirty="0">
                <a:solidFill>
                  <a:srgbClr val="008000"/>
                </a:solidFill>
                <a:latin typeface="Consolas"/>
              </a:rPr>
              <a:t>2012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, </a:t>
            </a:r>
            <a:r>
              <a:rPr lang="nn-NO" dirty="0">
                <a:solidFill>
                  <a:srgbClr val="008000"/>
                </a:solidFill>
                <a:latin typeface="Consolas"/>
              </a:rPr>
              <a:t>4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, </a:t>
            </a:r>
            <a:r>
              <a:rPr lang="nn-NO" dirty="0">
                <a:solidFill>
                  <a:srgbClr val="008000"/>
                </a:solidFill>
                <a:latin typeface="Consolas"/>
              </a:rPr>
              <a:t>30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)) (</a:t>
            </a:r>
            <a:r>
              <a:rPr lang="nn-NO" dirty="0">
                <a:solidFill>
                  <a:srgbClr val="808000"/>
                </a:solidFill>
                <a:latin typeface="Consolas"/>
              </a:rPr>
              <a:t>"MSFT"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, </a:t>
            </a:r>
            <a:r>
              <a:rPr lang="nn-NO" dirty="0">
                <a:solidFill>
                  <a:srgbClr val="008000"/>
                </a:solidFill>
                <a:latin typeface="Consolas"/>
              </a:rPr>
              <a:t>23.0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) </a:t>
            </a:r>
            <a:r>
              <a:rPr lang="nn-NO" dirty="0">
                <a:solidFill>
                  <a:srgbClr val="800080"/>
                </a:solidFill>
                <a:latin typeface="Consolas"/>
              </a:rPr>
              <a:t>$</a:t>
            </a:r>
            <a:endParaRPr lang="nn-NO" dirty="0">
              <a:solidFill>
                <a:prstClr val="black"/>
              </a:solidFill>
              <a:latin typeface="Consolas"/>
            </a:endParaRP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purchaseRepeatedly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   (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DateTime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>
                <a:solidFill>
                  <a:srgbClr val="008000"/>
                </a:solidFill>
                <a:latin typeface="Consolas"/>
              </a:rPr>
              <a:t>2012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, </a:t>
            </a:r>
            <a:r>
              <a:rPr lang="cs-CZ" dirty="0">
                <a:solidFill>
                  <a:srgbClr val="008000"/>
                </a:solidFill>
                <a:latin typeface="Consolas"/>
              </a:rPr>
              <a:t>4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, </a:t>
            </a:r>
            <a:r>
              <a:rPr lang="cs-CZ" dirty="0">
                <a:solidFill>
                  <a:srgbClr val="008000"/>
                </a:solidFill>
                <a:latin typeface="Consolas"/>
              </a:rPr>
              <a:t>23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))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TimeSpan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FromDays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>
                <a:solidFill>
                  <a:srgbClr val="008000"/>
                </a:solidFill>
                <a:latin typeface="Consolas"/>
              </a:rPr>
              <a:t>7.0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)) </a:t>
            </a: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cs-CZ" dirty="0">
                <a:solidFill>
                  <a:srgbClr val="008000"/>
                </a:solidFill>
                <a:latin typeface="Consolas"/>
              </a:rPr>
              <a:t>10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(</a:t>
            </a:r>
            <a:r>
              <a:rPr lang="cs-CZ" dirty="0">
                <a:solidFill>
                  <a:srgbClr val="808000"/>
                </a:solidFill>
                <a:latin typeface="Consolas"/>
              </a:rPr>
              <a:t>"AAPL"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, </a:t>
            </a:r>
            <a:r>
              <a:rPr lang="cs-CZ" dirty="0">
                <a:solidFill>
                  <a:srgbClr val="008000"/>
                </a:solidFill>
                <a:latin typeface="Consolas"/>
              </a:rPr>
              <a:t>220.0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517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b="0" dirty="0" smtClean="0"/>
              <a:t>Modeling Contracts</a:t>
            </a:r>
            <a:br>
              <a:rPr lang="en-US" b="0" dirty="0" smtClean="0"/>
            </a:br>
            <a:r>
              <a:rPr lang="en-US" sz="3600" b="0" u="sng" cap="none" dirty="0" smtClean="0">
                <a:solidFill>
                  <a:schemeClr val="accent3"/>
                </a:solidFill>
              </a:rPr>
              <a:t>http://fssnip.net/bJ</a:t>
            </a:r>
            <a:endParaRPr lang="cs-CZ" sz="3600" b="0" u="sng" cap="none" dirty="0">
              <a:solidFill>
                <a:schemeClr val="accent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8547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the example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Date </a:t>
            </a:r>
            <a:r>
              <a:rPr lang="en-US" b="1" dirty="0" smtClean="0">
                <a:solidFill>
                  <a:schemeClr val="accent3"/>
                </a:solidFill>
              </a:rPr>
              <a:t>after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4"/>
                </a:solidFill>
              </a:rPr>
              <a:t>until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/>
              <a:t>specified</a:t>
            </a:r>
          </a:p>
          <a:p>
            <a:endParaRPr lang="en-US" dirty="0"/>
          </a:p>
          <a:p>
            <a:r>
              <a:rPr lang="en-US" b="1" dirty="0" smtClean="0">
                <a:solidFill>
                  <a:schemeClr val="accent4"/>
                </a:solidFill>
              </a:rPr>
              <a:t>Repeatedly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/>
              <a:t>compose trades</a:t>
            </a:r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2819400"/>
            <a:ext cx="6248400" cy="772107"/>
          </a:xfrm>
          <a:prstGeom prst="rect">
            <a:avLst/>
          </a:prstGeom>
          <a:noFill/>
          <a:ln w="63500">
            <a:solidFill>
              <a:schemeClr val="accent5">
                <a:alpha val="70000"/>
              </a:schemeClr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onDate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dt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contract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after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20002"/>
                </a:solidFill>
                <a:latin typeface="Consolas"/>
              </a:rPr>
              <a:t>dt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until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20002"/>
                </a:solidFill>
                <a:latin typeface="Consolas"/>
              </a:rPr>
              <a:t>dt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contract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</a:t>
            </a:r>
            <a:endParaRPr lang="cs-CZ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4645296"/>
            <a:ext cx="6248400" cy="1603104"/>
          </a:xfrm>
          <a:prstGeom prst="rect">
            <a:avLst/>
          </a:prstGeom>
          <a:noFill/>
          <a:ln w="63500">
            <a:solidFill>
              <a:schemeClr val="accent5">
                <a:alpha val="70000"/>
              </a:schemeClr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repeatedly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start</a:t>
            </a:r>
            <a:r>
              <a:rPr lang="en-US" dirty="0" smtClean="0">
                <a:solidFill>
                  <a:srgbClr val="80008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span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times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contract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[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800080"/>
                </a:solidFill>
                <a:latin typeface="Consolas"/>
              </a:rPr>
              <a:t>..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times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-&gt; 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    let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offs 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=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TimeSpan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span</a:t>
            </a:r>
            <a:r>
              <a:rPr lang="en-US" dirty="0" err="1">
                <a:solidFill>
                  <a:srgbClr val="80008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20002"/>
                </a:solidFill>
                <a:latin typeface="Consolas"/>
              </a:rPr>
              <a:t>Ticks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*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int64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srgbClr val="020002"/>
                </a:solidFill>
                <a:latin typeface="Consolas"/>
              </a:rPr>
              <a:t>      </a:t>
            </a:r>
            <a:r>
              <a:rPr lang="en-US" dirty="0" err="1" smtClean="0">
                <a:solidFill>
                  <a:srgbClr val="020002"/>
                </a:solidFill>
                <a:latin typeface="Consolas"/>
              </a:rPr>
              <a:t>onDate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start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800080"/>
                </a:solidFill>
                <a:latin typeface="Consolas"/>
              </a:rPr>
              <a:t>+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offs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contract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]</a:t>
            </a: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|&gt;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Seq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reduce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$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)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2950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7532</TotalTime>
  <Words>768</Words>
  <Application>Microsoft Office PowerPoint</Application>
  <PresentationFormat>On-screen Show (4:3)</PresentationFormat>
  <Paragraphs>187</Paragraphs>
  <Slides>30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Domain-specific languages  for finance in F#</vt:lpstr>
      <vt:lpstr>More F# in London</vt:lpstr>
      <vt:lpstr>What are domain-specific languages and why?</vt:lpstr>
      <vt:lpstr>Domain-specific languages</vt:lpstr>
      <vt:lpstr>Domain-specific languages</vt:lpstr>
      <vt:lpstr>First Example: Modeling  financial contracts</vt:lpstr>
      <vt:lpstr>Modeling Financial Contracts</vt:lpstr>
      <vt:lpstr>Demo: Modeling Contracts http://fssnip.net/bJ</vt:lpstr>
      <vt:lpstr>Simplifying the example</vt:lpstr>
      <vt:lpstr>What are the primitives?</vt:lpstr>
      <vt:lpstr>Demo: Processing contracts</vt:lpstr>
      <vt:lpstr>Domain-specific languages</vt:lpstr>
      <vt:lpstr>Second Example: Detecting patterns in price changes</vt:lpstr>
      <vt:lpstr>Declining pattern</vt:lpstr>
      <vt:lpstr>Rounding top pattern</vt:lpstr>
      <vt:lpstr>Multiple bottom pattern</vt:lpstr>
      <vt:lpstr>Doman-specific language approach</vt:lpstr>
      <vt:lpstr>Demo: Classifier DSL http://fssnip.net/bK</vt:lpstr>
      <vt:lpstr>DSL for price patterns</vt:lpstr>
      <vt:lpstr>Demos and Tasks</vt:lpstr>
      <vt:lpstr>How does it work?</vt:lpstr>
      <vt:lpstr>Complex from simple</vt:lpstr>
      <vt:lpstr>Domain-specific languages</vt:lpstr>
      <vt:lpstr>Advanced domain-specific language topics</vt:lpstr>
      <vt:lpstr>Types and DSLs</vt:lpstr>
      <vt:lpstr>Repeating patterns</vt:lpstr>
      <vt:lpstr>Computation expressions</vt:lpstr>
      <vt:lpstr>Demo: Classifier “Monad”</vt:lpstr>
      <vt:lpstr>Conclusions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159</cp:revision>
  <dcterms:created xsi:type="dcterms:W3CDTF">2012-02-29T16:21:29Z</dcterms:created>
  <dcterms:modified xsi:type="dcterms:W3CDTF">2012-05-14T18:31:44Z</dcterms:modified>
</cp:coreProperties>
</file>