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3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0" r:id="rId9"/>
    <p:sldId id="271" r:id="rId10"/>
    <p:sldId id="272" r:id="rId11"/>
    <p:sldId id="269" r:id="rId12"/>
    <p:sldId id="268" r:id="rId13"/>
    <p:sldId id="273" r:id="rId14"/>
    <p:sldId id="274" r:id="rId15"/>
    <p:sldId id="279" r:id="rId16"/>
    <p:sldId id="275" r:id="rId17"/>
    <p:sldId id="280" r:id="rId18"/>
    <p:sldId id="282" r:id="rId19"/>
    <p:sldId id="284" r:id="rId20"/>
    <p:sldId id="283" r:id="rId21"/>
    <p:sldId id="262" r:id="rId22"/>
    <p:sldId id="276" r:id="rId23"/>
    <p:sldId id="281" r:id="rId24"/>
    <p:sldId id="277" r:id="rId25"/>
    <p:sldId id="265" r:id="rId26"/>
    <p:sldId id="264" r:id="rId27"/>
    <p:sldId id="278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24.11.2010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omaspetricek" TargetMode="External"/><Relationship Id="rId2" Type="http://schemas.openxmlformats.org/officeDocument/2006/relationships/hyperlink" Target="http://tomasp.net/blo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://functional-programming.net/" TargetMode="External"/><Relationship Id="rId4" Type="http://schemas.openxmlformats.org/officeDocument/2006/relationships/hyperlink" Target="http://twitter.com/tomaspetrice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Concurrent programming with Agents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3000" b="1" dirty="0"/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  <a:hlinkClick r:id="rId2"/>
              </a:rPr>
              <a:t>http://tomasp.net/blog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>
                <a:latin typeface="Calibri" pitchFamily="34" charset="0"/>
                <a:cs typeface="Calibri" pitchFamily="34" charset="0"/>
              </a:rPr>
            </a:br>
            <a:r>
              <a:rPr lang="en-US" sz="2400" b="1" dirty="0" smtClean="0">
                <a:latin typeface="Calibri" pitchFamily="34" charset="0"/>
                <a:cs typeface="Calibri" pitchFamily="34" charset="0"/>
                <a:hlinkClick r:id="rId3"/>
              </a:rPr>
              <a:t>http://twitter.com/tomaspetricek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8827" y="51219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Encapsulating agent into an object</a:t>
            </a:r>
          </a:p>
          <a:p>
            <a:r>
              <a:rPr lang="en-US" dirty="0" smtClean="0"/>
              <a:t>Exposing chat room via HTTP</a:t>
            </a:r>
            <a:endParaRPr lang="en-US" dirty="0"/>
          </a:p>
        </p:txBody>
      </p:sp>
      <p:pic>
        <p:nvPicPr>
          <p:cNvPr id="3074" name="Picture 2" descr="C:\Users\Tomas\AppData\Local\Microsoft\Windows\Temporary Internet Files\Content.IE5\TR3GEF5L\MC90007871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63" y="903511"/>
            <a:ext cx="715986" cy="254536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agent’s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654629"/>
            <a:ext cx="8147957" cy="46117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Asynchronous calls from F#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	</a:t>
            </a:r>
          </a:p>
          <a:p>
            <a:r>
              <a:rPr lang="en-US" sz="2500" dirty="0" smtClean="0"/>
              <a:t>Synchronous calls from F# (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r>
              <a:rPr lang="en-US" sz="2500" dirty="0" smtClean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	</a:t>
            </a:r>
          </a:p>
          <a:p>
            <a:r>
              <a:rPr lang="en-US" sz="2500" dirty="0" smtClean="0"/>
              <a:t>Asynchronous calls from C# (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task based</a:t>
            </a:r>
            <a:r>
              <a:rPr lang="en-US" sz="2500" dirty="0" smtClean="0"/>
              <a:t>)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077674" y="2161790"/>
            <a:ext cx="72553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x.AsyncGetContent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agent.PostAndAsyncReply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GetContent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678" y="3528992"/>
            <a:ext cx="72553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x.GetContent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agent.PostAndReply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GetContent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timeout)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788" y="4889738"/>
            <a:ext cx="7391412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x.GetContentAsync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 </a:t>
            </a:r>
          </a:p>
          <a:p>
            <a:pPr marL="0" lvl="1"/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Async.StartAsTask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agent.PostAndAsyncReply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GetContent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1"/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x.GetContentAsync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cancellationToken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 </a:t>
            </a:r>
          </a:p>
          <a:p>
            <a:pPr marL="0" lvl="1"/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Async.StartAsTask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agent.PostAndAsyncReply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GetContent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cancellationToken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cancellationToken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agents</a:t>
            </a:r>
          </a:p>
          <a:p>
            <a:r>
              <a:rPr lang="en-US" b="1" dirty="0" smtClean="0"/>
              <a:t>Inside </a:t>
            </a:r>
            <a:r>
              <a:rPr lang="en-US" b="1" dirty="0"/>
              <a:t>agent’s brain</a:t>
            </a:r>
          </a:p>
          <a:p>
            <a:r>
              <a:rPr lang="en-US" dirty="0"/>
              <a:t>Inter-agent communication</a:t>
            </a:r>
          </a:p>
          <a:p>
            <a:r>
              <a:rPr lang="en-US" dirty="0" smtClean="0"/>
              <a:t>Reusable agents</a:t>
            </a:r>
          </a:p>
          <a:p>
            <a:r>
              <a:rPr lang="en-US" dirty="0" smtClean="0"/>
              <a:t>Intelligence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Inside agent’s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081" y="1699067"/>
            <a:ext cx="8188205" cy="3681412"/>
          </a:xfrm>
        </p:spPr>
        <p:txBody>
          <a:bodyPr/>
          <a:lstStyle/>
          <a:p>
            <a:pPr lvl="0"/>
            <a:r>
              <a:rPr lang="en-US" sz="2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Single state</a:t>
            </a:r>
          </a:p>
          <a:p>
            <a:pPr lvl="1"/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Accept and react </a:t>
            </a:r>
            <a: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to all messages</a:t>
            </a:r>
          </a:p>
          <a:p>
            <a:pPr lvl="1"/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sz="29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Example:  </a:t>
            </a:r>
            <a:r>
              <a:rPr lang="en-US" sz="2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Twitter status agent with pause</a:t>
            </a:r>
          </a:p>
        </p:txBody>
      </p:sp>
      <p:sp useBgFill="1">
        <p:nvSpPr>
          <p:cNvPr id="4" name="Rectangle 3"/>
          <p:cNvSpPr/>
          <p:nvPr/>
        </p:nvSpPr>
        <p:spPr>
          <a:xfrm>
            <a:off x="2485815" y="5075671"/>
            <a:ext cx="298666" cy="300127"/>
          </a:xfrm>
          <a:prstGeom prst="rect">
            <a:avLst/>
          </a:prstGeom>
          <a:ln w="889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5037009" y="5108329"/>
            <a:ext cx="298666" cy="300127"/>
          </a:xfrm>
          <a:prstGeom prst="rect">
            <a:avLst/>
          </a:prstGeom>
          <a:ln w="889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754091" y="5532736"/>
            <a:ext cx="2068287" cy="251379"/>
          </a:xfrm>
          <a:custGeom>
            <a:avLst/>
            <a:gdLst>
              <a:gd name="connsiteX0" fmla="*/ 0 w 1502229"/>
              <a:gd name="connsiteY0" fmla="*/ 0 h 231557"/>
              <a:gd name="connsiteX1" fmla="*/ 391886 w 1502229"/>
              <a:gd name="connsiteY1" fmla="*/ 195943 h 231557"/>
              <a:gd name="connsiteX2" fmla="*/ 1088572 w 1502229"/>
              <a:gd name="connsiteY2" fmla="*/ 217714 h 231557"/>
              <a:gd name="connsiteX3" fmla="*/ 1502229 w 1502229"/>
              <a:gd name="connsiteY3" fmla="*/ 43543 h 2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9" h="231557">
                <a:moveTo>
                  <a:pt x="0" y="0"/>
                </a:moveTo>
                <a:cubicBezTo>
                  <a:pt x="105228" y="79828"/>
                  <a:pt x="210457" y="159657"/>
                  <a:pt x="391886" y="195943"/>
                </a:cubicBezTo>
                <a:cubicBezTo>
                  <a:pt x="573315" y="232229"/>
                  <a:pt x="903515" y="243114"/>
                  <a:pt x="1088572" y="217714"/>
                </a:cubicBezTo>
                <a:cubicBezTo>
                  <a:pt x="1273629" y="192314"/>
                  <a:pt x="1387929" y="117928"/>
                  <a:pt x="1502229" y="43543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Freeform 23"/>
          <p:cNvSpPr/>
          <p:nvPr/>
        </p:nvSpPr>
        <p:spPr>
          <a:xfrm rot="10800000">
            <a:off x="2754092" y="4726450"/>
            <a:ext cx="2261979" cy="257596"/>
          </a:xfrm>
          <a:custGeom>
            <a:avLst/>
            <a:gdLst>
              <a:gd name="connsiteX0" fmla="*/ 0 w 1502229"/>
              <a:gd name="connsiteY0" fmla="*/ 0 h 231557"/>
              <a:gd name="connsiteX1" fmla="*/ 391886 w 1502229"/>
              <a:gd name="connsiteY1" fmla="*/ 195943 h 231557"/>
              <a:gd name="connsiteX2" fmla="*/ 1088572 w 1502229"/>
              <a:gd name="connsiteY2" fmla="*/ 217714 h 231557"/>
              <a:gd name="connsiteX3" fmla="*/ 1502229 w 1502229"/>
              <a:gd name="connsiteY3" fmla="*/ 43543 h 2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9" h="231557">
                <a:moveTo>
                  <a:pt x="0" y="0"/>
                </a:moveTo>
                <a:cubicBezTo>
                  <a:pt x="105228" y="79828"/>
                  <a:pt x="210457" y="159657"/>
                  <a:pt x="391886" y="195943"/>
                </a:cubicBezTo>
                <a:cubicBezTo>
                  <a:pt x="573315" y="232229"/>
                  <a:pt x="903515" y="243114"/>
                  <a:pt x="1088572" y="217714"/>
                </a:cubicBezTo>
                <a:cubicBezTo>
                  <a:pt x="1273629" y="192314"/>
                  <a:pt x="1387929" y="117928"/>
                  <a:pt x="1502229" y="43543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2814739" y="5835586"/>
            <a:ext cx="118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Resume</a:t>
            </a:r>
            <a:endParaRPr lang="cs-CZ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12454" y="4661028"/>
            <a:ext cx="86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Paused</a:t>
            </a:r>
            <a:endParaRPr lang="cs-CZ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2810" y="4491751"/>
            <a:ext cx="1118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Running</a:t>
            </a:r>
            <a:endParaRPr lang="cs-CZ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83599" y="5078229"/>
            <a:ext cx="111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Resume</a:t>
            </a:r>
            <a:endParaRPr lang="cs-CZ" sz="1600" b="1" dirty="0"/>
          </a:p>
        </p:txBody>
      </p:sp>
      <p:sp>
        <p:nvSpPr>
          <p:cNvPr id="30" name="Freeform 29"/>
          <p:cNvSpPr/>
          <p:nvPr/>
        </p:nvSpPr>
        <p:spPr>
          <a:xfrm rot="10800000">
            <a:off x="4404825" y="5054626"/>
            <a:ext cx="511389" cy="407530"/>
          </a:xfrm>
          <a:custGeom>
            <a:avLst/>
            <a:gdLst>
              <a:gd name="connsiteX0" fmla="*/ 0 w 511389"/>
              <a:gd name="connsiteY0" fmla="*/ 503648 h 548689"/>
              <a:gd name="connsiteX1" fmla="*/ 468085 w 511389"/>
              <a:gd name="connsiteY1" fmla="*/ 503648 h 548689"/>
              <a:gd name="connsiteX2" fmla="*/ 446314 w 511389"/>
              <a:gd name="connsiteY2" fmla="*/ 35562 h 548689"/>
              <a:gd name="connsiteX3" fmla="*/ 76200 w 511389"/>
              <a:gd name="connsiteY3" fmla="*/ 68220 h 54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89" h="548689">
                <a:moveTo>
                  <a:pt x="0" y="503648"/>
                </a:moveTo>
                <a:cubicBezTo>
                  <a:pt x="196849" y="542655"/>
                  <a:pt x="393699" y="581662"/>
                  <a:pt x="468085" y="503648"/>
                </a:cubicBezTo>
                <a:cubicBezTo>
                  <a:pt x="542471" y="425634"/>
                  <a:pt x="511628" y="108133"/>
                  <a:pt x="446314" y="35562"/>
                </a:cubicBezTo>
                <a:cubicBezTo>
                  <a:pt x="381000" y="-37009"/>
                  <a:pt x="228600" y="15605"/>
                  <a:pt x="76200" y="68220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Box 30"/>
          <p:cNvSpPr txBox="1"/>
          <p:nvPr/>
        </p:nvSpPr>
        <p:spPr>
          <a:xfrm>
            <a:off x="6067828" y="5098609"/>
            <a:ext cx="95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Status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1394" y="4364026"/>
            <a:ext cx="124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Pause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>
          <a:xfrm>
            <a:off x="4167345" y="1699180"/>
            <a:ext cx="4377941" cy="3681412"/>
          </a:xfrm>
        </p:spPr>
        <p:txBody>
          <a:bodyPr/>
          <a:lstStyle/>
          <a:p>
            <a:pPr lvl="0"/>
            <a:r>
              <a:rPr lang="en-US" sz="2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Multiple states</a:t>
            </a:r>
            <a:endParaRPr lang="en-US" sz="2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Agent implements a </a:t>
            </a:r>
            <a:b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state machine</a:t>
            </a:r>
            <a:endParaRPr lang="en-US" sz="2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442213" y="4975934"/>
            <a:ext cx="560299" cy="595767"/>
          </a:xfrm>
          <a:custGeom>
            <a:avLst/>
            <a:gdLst>
              <a:gd name="connsiteX0" fmla="*/ 0 w 511389"/>
              <a:gd name="connsiteY0" fmla="*/ 503648 h 548689"/>
              <a:gd name="connsiteX1" fmla="*/ 468085 w 511389"/>
              <a:gd name="connsiteY1" fmla="*/ 503648 h 548689"/>
              <a:gd name="connsiteX2" fmla="*/ 446314 w 511389"/>
              <a:gd name="connsiteY2" fmla="*/ 35562 h 548689"/>
              <a:gd name="connsiteX3" fmla="*/ 76200 w 511389"/>
              <a:gd name="connsiteY3" fmla="*/ 68220 h 54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89" h="548689">
                <a:moveTo>
                  <a:pt x="0" y="503648"/>
                </a:moveTo>
                <a:cubicBezTo>
                  <a:pt x="196849" y="542655"/>
                  <a:pt x="393699" y="581662"/>
                  <a:pt x="468085" y="503648"/>
                </a:cubicBezTo>
                <a:cubicBezTo>
                  <a:pt x="542471" y="425634"/>
                  <a:pt x="511628" y="108133"/>
                  <a:pt x="446314" y="35562"/>
                </a:cubicBezTo>
                <a:cubicBezTo>
                  <a:pt x="381000" y="-37009"/>
                  <a:pt x="228600" y="15605"/>
                  <a:pt x="76200" y="68220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69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statuses from Twitter</a:t>
            </a:r>
          </a:p>
          <a:p>
            <a:r>
              <a:rPr lang="en-US" dirty="0" smtClean="0"/>
              <a:t>Pausing the stream using blocking agent</a:t>
            </a:r>
            <a:endParaRPr lang="en-US" dirty="0"/>
          </a:p>
        </p:txBody>
      </p:sp>
      <p:pic>
        <p:nvPicPr>
          <p:cNvPr id="4102" name="Picture 6" descr="C:\Users\Tomas\AppData\Local\Microsoft\Windows\Temporary Internet Files\Content.IE5\3PAOC01Q\MC90007872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1455386"/>
            <a:ext cx="2645229" cy="18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15943" y="2111824"/>
            <a:ext cx="685800" cy="9252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2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and state transitions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all messages</a:t>
            </a:r>
          </a:p>
          <a:p>
            <a:pPr lvl="1"/>
            <a:r>
              <a:rPr lang="en-US" dirty="0" smtClean="0"/>
              <a:t>Asynchronously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Receive</a:t>
            </a:r>
            <a:r>
              <a:rPr lang="en-US" dirty="0" smtClean="0"/>
              <a:t> and use pattern matching</a:t>
            </a:r>
          </a:p>
          <a:p>
            <a:r>
              <a:rPr lang="en-US" dirty="0" smtClean="0"/>
              <a:t>Waiting for specific message</a:t>
            </a:r>
          </a:p>
          <a:p>
            <a:pPr lvl="1"/>
            <a:r>
              <a:rPr lang="en-US" dirty="0" smtClean="0"/>
              <a:t>Other messages stay in the queue</a:t>
            </a:r>
          </a:p>
          <a:p>
            <a:pPr lvl="1"/>
            <a:r>
              <a:rPr lang="en-US" dirty="0" smtClean="0"/>
              <a:t>Writing message handling using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4988" y="4789001"/>
            <a:ext cx="494212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state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agent.Scan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Message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Some &lt;|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handleMessage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/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 _ 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None 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agents</a:t>
            </a:r>
          </a:p>
          <a:p>
            <a:r>
              <a:rPr lang="en-US" dirty="0" smtClean="0"/>
              <a:t>Inside </a:t>
            </a:r>
            <a:r>
              <a:rPr lang="en-US" dirty="0"/>
              <a:t>agent’s brain</a:t>
            </a:r>
          </a:p>
          <a:p>
            <a:r>
              <a:rPr lang="en-US" b="1" dirty="0" smtClean="0"/>
              <a:t>Inter-agent communication</a:t>
            </a:r>
          </a:p>
          <a:p>
            <a:r>
              <a:rPr lang="en-US" dirty="0"/>
              <a:t>Reusable agents</a:t>
            </a:r>
          </a:p>
          <a:p>
            <a:r>
              <a:rPr lang="en-US" dirty="0" smtClean="0"/>
              <a:t>Intelligence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Inter-agent communication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links between agents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Complicates reusability and reconfiguration</a:t>
            </a:r>
          </a:p>
          <a:p>
            <a:r>
              <a:rPr lang="en-US" dirty="0" smtClean="0"/>
              <a:t>Decoupling using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Expose event instead of sending message</a:t>
            </a:r>
          </a:p>
          <a:p>
            <a:pPr lvl="1"/>
            <a:r>
              <a:rPr lang="en-US" dirty="0" smtClean="0"/>
              <a:t>We used events in the previous example!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16110" y="2896984"/>
            <a:ext cx="984832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/>
          <p:cNvSpPr/>
          <p:nvPr/>
        </p:nvSpPr>
        <p:spPr>
          <a:xfrm>
            <a:off x="2979974" y="269583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17358" y="2896984"/>
            <a:ext cx="1426041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5222430" y="269583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5596" y="2886559"/>
            <a:ext cx="984832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6109" y="4904404"/>
            <a:ext cx="984832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/>
          <p:nvPr/>
        </p:nvSpPr>
        <p:spPr>
          <a:xfrm>
            <a:off x="2979973" y="470325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66457" y="4904404"/>
            <a:ext cx="1276941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/>
          <p:nvPr/>
        </p:nvSpPr>
        <p:spPr>
          <a:xfrm>
            <a:off x="5222429" y="470325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417188" y="4803829"/>
            <a:ext cx="200170" cy="201149"/>
          </a:xfrm>
          <a:prstGeom prst="rect">
            <a:avLst/>
          </a:prstGeom>
          <a:ln w="63500">
            <a:solidFill>
              <a:schemeClr val="accent2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5665425" y="4803828"/>
            <a:ext cx="200170" cy="201149"/>
          </a:xfrm>
          <a:prstGeom prst="rect">
            <a:avLst/>
          </a:prstGeom>
          <a:ln w="63500">
            <a:solidFill>
              <a:schemeClr val="accent2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8" grpId="1" animBg="1"/>
      <p:bldP spid="23" grpId="0" animBg="1"/>
      <p:bldP spid="2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agent’s members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7" y="1930076"/>
            <a:ext cx="8140926" cy="4536037"/>
          </a:xfrm>
        </p:spPr>
        <p:txBody>
          <a:bodyPr>
            <a:normAutofit/>
          </a:bodyPr>
          <a:lstStyle/>
          <a:p>
            <a:r>
              <a:rPr lang="en-US" dirty="0" smtClean="0"/>
              <a:t>Send message to the agent</a:t>
            </a:r>
          </a:p>
          <a:p>
            <a:pPr lvl="1"/>
            <a:r>
              <a:rPr lang="en-US" dirty="0" smtClean="0"/>
              <a:t>Members of type: </a:t>
            </a:r>
            <a:r>
              <a:rPr lang="en-US" sz="1900" dirty="0" smtClean="0">
                <a:solidFill>
                  <a:srgbClr val="E07602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'T </a:t>
            </a:r>
            <a:r>
              <a:rPr lang="en-US" sz="1900" dirty="0">
                <a:solidFill>
                  <a:srgbClr val="E07602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900" dirty="0" smtClean="0">
                <a:solidFill>
                  <a:srgbClr val="E07602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unit</a:t>
            </a:r>
            <a:endParaRPr lang="en-US" dirty="0" smtClean="0"/>
          </a:p>
          <a:p>
            <a:r>
              <a:rPr lang="en-US" dirty="0" smtClean="0"/>
              <a:t>Notifications from the agent </a:t>
            </a:r>
          </a:p>
          <a:p>
            <a:pPr lvl="1"/>
            <a:r>
              <a:rPr lang="en-US" dirty="0" smtClean="0"/>
              <a:t>Exposed as events or observables: </a:t>
            </a:r>
            <a:r>
              <a:rPr lang="en-US" sz="2000" dirty="0" smtClean="0"/>
              <a:t> 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&lt;'T&gt;</a:t>
            </a:r>
            <a:endParaRPr lang="en-US" sz="1900" dirty="0" smtClean="0"/>
          </a:p>
          <a:p>
            <a:pPr lvl="1"/>
            <a:r>
              <a:rPr lang="en-US" dirty="0" smtClean="0"/>
              <a:t>No synchronization and no thread guarantees</a:t>
            </a:r>
          </a:p>
          <a:p>
            <a:r>
              <a:rPr lang="en-US" dirty="0" smtClean="0"/>
              <a:t>Send </a:t>
            </a:r>
            <a:r>
              <a:rPr lang="en-US" dirty="0"/>
              <a:t>and wait for a reply </a:t>
            </a:r>
            <a:endParaRPr lang="en-US" dirty="0" smtClean="0"/>
          </a:p>
          <a:p>
            <a:pPr lvl="1"/>
            <a:r>
              <a:rPr lang="en-US" dirty="0" smtClean="0"/>
              <a:t>Uses asynchronous reply channels from F# library</a:t>
            </a:r>
          </a:p>
          <a:p>
            <a:pPr lvl="1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Takes arguments and returns result: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 -&gt;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&lt;'R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677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agents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3" y="1930077"/>
            <a:ext cx="8251370" cy="433625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Sending </a:t>
            </a:r>
            <a:r>
              <a:rPr lang="en-US" dirty="0"/>
              <a:t>message in response to </a:t>
            </a:r>
            <a:r>
              <a:rPr lang="en-US" dirty="0" smtClean="0"/>
              <a:t>notification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dirty="0" smtClean="0"/>
              <a:t>Alternatively,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Observable.subscribe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supports removal</a:t>
            </a:r>
          </a:p>
          <a:p>
            <a:pPr lvl="1">
              <a:buClr>
                <a:srgbClr val="21449B">
                  <a:lumMod val="75000"/>
                </a:srgbClr>
              </a:buClr>
            </a:pPr>
            <a:endParaRPr lang="en-US" sz="3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sz="600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Connecting agents with asynchronous actions</a:t>
            </a:r>
            <a:endParaRPr lang="en-US" dirty="0"/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dirty="0" smtClean="0"/>
              <a:t>Create and start asynchronous workflow</a:t>
            </a:r>
            <a:endParaRPr lang="cs-CZ" dirty="0"/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28055" y="3086181"/>
            <a:ext cx="6662056" cy="422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08000" tIns="72000" rIns="108000" bIns="72000" rtlCol="0">
            <a:spAutoFit/>
          </a:bodyPr>
          <a:lstStyle/>
          <a:p>
            <a:pPr marL="0"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source.Notification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Observable.add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target.Action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511" y="4989030"/>
            <a:ext cx="6662056" cy="1253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08000" tIns="72000" rIns="108000" bIns="72000" rtlCol="0">
            <a:spAutoFit/>
          </a:bodyPr>
          <a:lstStyle/>
          <a:p>
            <a:pPr marL="0"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while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do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source.AsyncAction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target.Action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(value) }</a:t>
            </a:r>
          </a:p>
          <a:p>
            <a:pPr marL="0"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|&gt;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Async.Start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Introducing agents</a:t>
            </a:r>
          </a:p>
          <a:p>
            <a:r>
              <a:rPr lang="en-US" dirty="0" smtClean="0"/>
              <a:t>Inside </a:t>
            </a:r>
            <a:r>
              <a:rPr lang="en-US" dirty="0"/>
              <a:t>agent’s brain</a:t>
            </a:r>
          </a:p>
          <a:p>
            <a:r>
              <a:rPr lang="en-US" dirty="0"/>
              <a:t>Inter-agent communication</a:t>
            </a:r>
          </a:p>
          <a:p>
            <a:r>
              <a:rPr lang="en-US" dirty="0" smtClean="0"/>
              <a:t>Reusable agents</a:t>
            </a:r>
          </a:p>
          <a:p>
            <a:r>
              <a:rPr lang="en-US" dirty="0" smtClean="0"/>
              <a:t>Intelligence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agents</a:t>
            </a:r>
          </a:p>
          <a:p>
            <a:r>
              <a:rPr lang="en-US" dirty="0" smtClean="0"/>
              <a:t>Inside </a:t>
            </a:r>
            <a:r>
              <a:rPr lang="en-US" dirty="0"/>
              <a:t>agent’s brain</a:t>
            </a:r>
          </a:p>
          <a:p>
            <a:r>
              <a:rPr lang="en-US" dirty="0" smtClean="0"/>
              <a:t>Inter-agent communication</a:t>
            </a:r>
          </a:p>
          <a:p>
            <a:r>
              <a:rPr lang="en-US" b="1" dirty="0"/>
              <a:t>Reusable agents</a:t>
            </a:r>
          </a:p>
          <a:p>
            <a:r>
              <a:rPr lang="en-US" dirty="0" smtClean="0"/>
              <a:t>Intelligence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agents</a:t>
            </a:r>
            <a:r>
              <a:rPr lang="en-US" dirty="0"/>
              <a:t> </a:t>
            </a:r>
            <a:r>
              <a:rPr lang="en-US" dirty="0" smtClean="0"/>
              <a:t>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865" y="1930077"/>
            <a:ext cx="7703885" cy="4336252"/>
          </a:xfrm>
        </p:spPr>
        <p:txBody>
          <a:bodyPr/>
          <a:lstStyle/>
          <a:p>
            <a:r>
              <a:rPr lang="en-US" dirty="0" smtClean="0"/>
              <a:t>Aggregating messages into bulks</a:t>
            </a:r>
          </a:p>
          <a:p>
            <a:pPr lvl="1"/>
            <a:r>
              <a:rPr lang="en-US" dirty="0" smtClean="0"/>
              <a:t>Bulk specified </a:t>
            </a:r>
            <a:r>
              <a:rPr lang="en-US" dirty="0" smtClean="0"/>
              <a:t>number of messages</a:t>
            </a:r>
          </a:p>
          <a:p>
            <a:pPr lvl="1"/>
            <a:r>
              <a:rPr lang="en-US" dirty="0" smtClean="0"/>
              <a:t>Emit bulk after </a:t>
            </a:r>
            <a:r>
              <a:rPr lang="en-US" dirty="0" smtClean="0"/>
              <a:t>timeout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Uses of bulking agent</a:t>
            </a:r>
          </a:p>
          <a:p>
            <a:pPr lvl="1"/>
            <a:r>
              <a:rPr lang="en-US" dirty="0" smtClean="0"/>
              <a:t>Grouping data for further processing</a:t>
            </a:r>
          </a:p>
          <a:p>
            <a:pPr lvl="1"/>
            <a:r>
              <a:rPr lang="en-US" dirty="0" smtClean="0"/>
              <a:t>Writing live data to a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1069" y="3504485"/>
            <a:ext cx="63899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BulkingAgent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BulkingAgent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unit</a:t>
            </a:r>
          </a:p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BulkProduced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Event&lt;'T[]&gt;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Bulk processing of Twitter statuses</a:t>
            </a:r>
          </a:p>
          <a:p>
            <a:r>
              <a:rPr lang="en-US" dirty="0" smtClean="0"/>
              <a:t>A look at the </a:t>
            </a:r>
            <a:r>
              <a:rPr lang="en-US" dirty="0" err="1" smtClean="0"/>
              <a:t>BulkingAgent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4098" name="Picture 2" descr="C:\Users\Tomas\AppData\Local\Microsoft\Windows\Temporary Internet Files\Content.IE5\78T3WF02\MC90007870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4" y="1437630"/>
            <a:ext cx="2683982" cy="251941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agents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865" y="1930077"/>
            <a:ext cx="7703885" cy="4742866"/>
          </a:xfrm>
        </p:spPr>
        <p:txBody>
          <a:bodyPr>
            <a:normAutofit/>
          </a:bodyPr>
          <a:lstStyle/>
          <a:p>
            <a:r>
              <a:rPr lang="en-US" dirty="0" smtClean="0"/>
              <a:t>Blocking queue with limited size</a:t>
            </a:r>
          </a:p>
          <a:p>
            <a:pPr lvl="1"/>
            <a:r>
              <a:rPr lang="en-US" dirty="0" smtClean="0"/>
              <a:t>Block </a:t>
            </a:r>
            <a:r>
              <a:rPr lang="en-US" dirty="0" smtClean="0"/>
              <a:t>reader when queue is empty</a:t>
            </a:r>
          </a:p>
          <a:p>
            <a:pPr lvl="1"/>
            <a:r>
              <a:rPr lang="en-US" dirty="0" smtClean="0"/>
              <a:t>Block </a:t>
            </a:r>
            <a:r>
              <a:rPr lang="en-US" dirty="0" smtClean="0"/>
              <a:t>adder when queue is full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Uses of blocking queue agent</a:t>
            </a:r>
          </a:p>
          <a:p>
            <a:pPr lvl="1"/>
            <a:r>
              <a:rPr lang="en-US" dirty="0" smtClean="0"/>
              <a:t>The producer consumer pattern</a:t>
            </a:r>
          </a:p>
          <a:p>
            <a:pPr lvl="1"/>
            <a:r>
              <a:rPr lang="en-US" dirty="0" smtClean="0"/>
              <a:t>Immediate buffer in pipeline processing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1951" y="3515372"/>
            <a:ext cx="653144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BlockingQueueAgent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BlockingQueueAgent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AsyncGet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&lt;'T&gt;</a:t>
            </a:r>
          </a:p>
          <a:p>
            <a:pPr marL="0"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ember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&lt;unit&gt;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agents</a:t>
            </a:r>
          </a:p>
          <a:p>
            <a:r>
              <a:rPr lang="en-US" dirty="0" smtClean="0"/>
              <a:t>Inside </a:t>
            </a:r>
            <a:r>
              <a:rPr lang="en-US" dirty="0"/>
              <a:t>agent’s brain</a:t>
            </a:r>
          </a:p>
          <a:p>
            <a:r>
              <a:rPr lang="en-US" dirty="0"/>
              <a:t>Inter-agent communication</a:t>
            </a:r>
          </a:p>
          <a:p>
            <a:r>
              <a:rPr lang="en-US" dirty="0" smtClean="0"/>
              <a:t>Reusable agents</a:t>
            </a:r>
          </a:p>
          <a:p>
            <a:r>
              <a:rPr lang="en-US" b="1" dirty="0" smtClean="0"/>
              <a:t>Intelligence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intelligence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930077"/>
            <a:ext cx="8064727" cy="43362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Lots of things going on!</a:t>
            </a:r>
            <a:endParaRPr lang="en-US" dirty="0"/>
          </a:p>
          <a:p>
            <a:pPr lvl="1"/>
            <a:r>
              <a:rPr lang="en-US" dirty="0" smtClean="0"/>
              <a:t>How to keep a big </a:t>
            </a:r>
            <a:r>
              <a:rPr lang="en-US" dirty="0" smtClean="0"/>
              <a:t>picture?</a:t>
            </a:r>
            <a:endParaRPr lang="en-US" dirty="0" smtClean="0"/>
          </a:p>
          <a:p>
            <a:r>
              <a:rPr lang="en-US" dirty="0"/>
              <a:t>Using loosely coupled connections</a:t>
            </a:r>
          </a:p>
          <a:p>
            <a:pPr lvl="1"/>
            <a:r>
              <a:rPr lang="en-US" dirty="0"/>
              <a:t>Agents don’t reference each other directly</a:t>
            </a:r>
          </a:p>
          <a:p>
            <a:r>
              <a:rPr lang="en-US" dirty="0" smtClean="0"/>
              <a:t>Common ways of organizing agents</a:t>
            </a:r>
          </a:p>
          <a:p>
            <a:pPr lvl="1"/>
            <a:r>
              <a:rPr lang="en-US" b="1" dirty="0" smtClean="0"/>
              <a:t>Worker agent </a:t>
            </a:r>
            <a:r>
              <a:rPr lang="en-US" dirty="0" smtClean="0"/>
              <a:t>– Single agent does all the work</a:t>
            </a:r>
          </a:p>
          <a:p>
            <a:pPr lvl="1"/>
            <a:r>
              <a:rPr lang="en-US" b="1" dirty="0" smtClean="0"/>
              <a:t>Layered network </a:t>
            </a:r>
            <a:r>
              <a:rPr lang="en-US" dirty="0" smtClean="0"/>
              <a:t>– Agent uses agents from lower level</a:t>
            </a:r>
          </a:p>
          <a:p>
            <a:pPr lvl="1"/>
            <a:r>
              <a:rPr lang="en-US" b="1" dirty="0" smtClean="0"/>
              <a:t>Pipeline processing </a:t>
            </a:r>
            <a:r>
              <a:rPr lang="en-US" dirty="0" smtClean="0"/>
              <a:t>– Step-by-step processing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Values processed in multiple steps</a:t>
            </a:r>
          </a:p>
          <a:p>
            <a:pPr lvl="1"/>
            <a:r>
              <a:rPr lang="en-US" dirty="0" smtClean="0"/>
              <a:t>Worker takes value, processes it, and sends it</a:t>
            </a:r>
          </a:p>
          <a:p>
            <a:pPr lvl="1"/>
            <a:r>
              <a:rPr lang="en-US" dirty="0"/>
              <a:t>Worker is blocked when source is empty</a:t>
            </a:r>
          </a:p>
          <a:p>
            <a:pPr lvl="1"/>
            <a:r>
              <a:rPr lang="en-US" dirty="0" smtClean="0"/>
              <a:t>Worker </a:t>
            </a:r>
            <a:r>
              <a:rPr lang="en-US" dirty="0" smtClean="0"/>
              <a:t>is blocked </a:t>
            </a:r>
            <a:r>
              <a:rPr lang="en-US" dirty="0" smtClean="0"/>
              <a:t>when target is full</a:t>
            </a:r>
          </a:p>
          <a:p>
            <a:pPr lvl="1"/>
            <a:r>
              <a:rPr lang="en-US" dirty="0" smtClean="0"/>
              <a:t>Steps </a:t>
            </a:r>
            <a:r>
              <a:rPr lang="en-US" dirty="0" smtClean="0"/>
              <a:t>of the pipeline run in parallel</a:t>
            </a:r>
          </a:p>
          <a:p>
            <a:pPr lvl="1"/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492582" y="1775301"/>
            <a:ext cx="400341" cy="144687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9584" y="1930077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40895" y="1957985"/>
            <a:ext cx="911524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83555" y="1914443"/>
            <a:ext cx="911524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40895" y="2296366"/>
            <a:ext cx="911524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4212" y="1951849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19584" y="2284558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40895" y="2656054"/>
            <a:ext cx="911524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8159" y="2330008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9584" y="2656054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0895" y="3015283"/>
            <a:ext cx="911524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83555" y="2273672"/>
            <a:ext cx="911524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68159" y="2689237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19584" y="3026169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83555" y="2665558"/>
            <a:ext cx="911524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8159" y="3070237"/>
            <a:ext cx="911524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555" y="3057909"/>
            <a:ext cx="911524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/>
          <p:nvPr/>
        </p:nvSpPr>
        <p:spPr>
          <a:xfrm>
            <a:off x="4179867" y="1775301"/>
            <a:ext cx="400341" cy="1446870"/>
          </a:xfrm>
          <a:prstGeom prst="rect">
            <a:avLst/>
          </a:prstGeom>
          <a:ln w="114300">
            <a:solidFill>
              <a:schemeClr val="accent5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/>
          <p:cNvSpPr/>
          <p:nvPr/>
        </p:nvSpPr>
        <p:spPr>
          <a:xfrm>
            <a:off x="5801838" y="1775301"/>
            <a:ext cx="400341" cy="144687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Pipeline</a:t>
            </a:r>
            <a:r>
              <a:rPr lang="en-US" dirty="0" smtClean="0"/>
              <a:t> image processing</a:t>
            </a:r>
            <a:endParaRPr lang="en-US" dirty="0"/>
          </a:p>
        </p:txBody>
      </p:sp>
      <p:pic>
        <p:nvPicPr>
          <p:cNvPr id="5122" name="Picture 2" descr="C:\Users\Tomas\AppData\Local\Microsoft\Windows\Temporary Internet Files\Content.IE5\28YC92K2\MC900078788[1].wm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69" y="1273635"/>
            <a:ext cx="2950635" cy="22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Why use agent-based concurrency?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Easy to understand </a:t>
            </a:r>
            <a:r>
              <a:rPr lang="en-US" dirty="0" smtClean="0"/>
              <a:t>reactive </a:t>
            </a:r>
            <a:r>
              <a:rPr lang="en-US" dirty="0" smtClean="0"/>
              <a:t>applications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Elegant implementation of concurrent patterns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How to write an agent-based application?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State machine using recursive functions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Encapsulate and provide communication points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send &amp; reply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methods and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notifications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reusable agents for recurring patterns </a:t>
            </a:r>
          </a:p>
        </p:txBody>
      </p:sp>
    </p:spTree>
    <p:extLst>
      <p:ext uri="{BB962C8B-B14F-4D97-AF65-F5344CB8AC3E}">
        <p14:creationId xmlns:p14="http://schemas.microsoft.com/office/powerpoint/2010/main" val="16733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755562"/>
            <a:ext cx="8915400" cy="87782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Questions?</a:t>
            </a:r>
            <a:endParaRPr lang="cs-CZ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4633387"/>
            <a:ext cx="8001000" cy="2224614"/>
          </a:xfrm>
        </p:spPr>
        <p:txBody>
          <a:bodyPr>
            <a:normAutofit/>
          </a:bodyPr>
          <a:lstStyle/>
          <a:p>
            <a:pPr defTabSz="1260000">
              <a:spcAft>
                <a:spcPts val="0"/>
              </a:spcAft>
            </a:pPr>
            <a:endParaRPr lang="en-US" sz="1000" b="1" dirty="0" smtClean="0"/>
          </a:p>
          <a:p>
            <a:pPr defTabSz="1260000">
              <a:spcAft>
                <a:spcPts val="0"/>
              </a:spcAft>
            </a:pPr>
            <a:r>
              <a:rPr lang="en-US" sz="2000" b="1" dirty="0" smtClean="0"/>
              <a:t>Email: 	 </a:t>
            </a:r>
            <a:r>
              <a:rPr lang="en-US" sz="2000" dirty="0" smtClean="0">
                <a:hlinkClick r:id="rId2"/>
              </a:rPr>
              <a:t>tomas@tomasp.net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defTabSz="1260000">
              <a:spcAft>
                <a:spcPts val="0"/>
              </a:spcAft>
            </a:pPr>
            <a:r>
              <a:rPr lang="en-US" sz="2000" b="1" dirty="0" smtClean="0"/>
              <a:t>Blog</a:t>
            </a:r>
            <a:r>
              <a:rPr lang="en-US" sz="2000" b="1" dirty="0" smtClean="0"/>
              <a:t>: 	 </a:t>
            </a:r>
            <a:r>
              <a:rPr lang="en-US" sz="2000" dirty="0" smtClean="0">
                <a:hlinkClick r:id="rId3"/>
              </a:rPr>
              <a:t>http://tomasp.net/blog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defTabSz="1260000">
              <a:spcAft>
                <a:spcPts val="0"/>
              </a:spcAft>
            </a:pPr>
            <a:r>
              <a:rPr lang="en-US" sz="2000" b="1" dirty="0" smtClean="0"/>
              <a:t>Twitter</a:t>
            </a:r>
            <a:r>
              <a:rPr lang="en-US" sz="2000" b="1" dirty="0" smtClean="0"/>
              <a:t>: 	 </a:t>
            </a:r>
            <a:r>
              <a:rPr lang="en-US" sz="2000" dirty="0" smtClean="0">
                <a:hlinkClick r:id="rId4"/>
              </a:rPr>
              <a:t>http://twitter.com/tomaspetricek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defTabSz="1260000">
              <a:spcAft>
                <a:spcPts val="0"/>
              </a:spcAft>
            </a:pPr>
            <a:r>
              <a:rPr lang="en-US" sz="2000" b="1" dirty="0" smtClean="0"/>
              <a:t>My </a:t>
            </a:r>
            <a:r>
              <a:rPr lang="en-US" sz="2000" b="1" dirty="0" smtClean="0"/>
              <a:t>book:</a:t>
            </a:r>
            <a:r>
              <a:rPr lang="en-US" sz="2000" b="1" dirty="0"/>
              <a:t>	 </a:t>
            </a:r>
            <a:r>
              <a:rPr lang="en-US" sz="2000" dirty="0" smtClean="0">
                <a:hlinkClick r:id="rId5"/>
              </a:rPr>
              <a:t>http://functional-programming.net</a:t>
            </a:r>
            <a:r>
              <a:rPr lang="en-US" sz="2000" dirty="0" smtClean="0"/>
              <a:t> </a:t>
            </a:r>
            <a:endParaRPr lang="cs-CZ" sz="2000" dirty="0"/>
          </a:p>
          <a:p>
            <a:pPr defTabSz="1044000">
              <a:spcAft>
                <a:spcPts val="0"/>
              </a:spcAft>
            </a:pPr>
            <a:endParaRPr lang="cs-CZ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90" y="200707"/>
            <a:ext cx="1591548" cy="354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216226" y="2360782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4791381" y="2561932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318219" y="2915482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4791381" y="3708345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7318219" y="4219157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791927" y="4927322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2216226" y="5585926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7831" y="2533710"/>
            <a:ext cx="1495778" cy="2011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7342" y="2814907"/>
            <a:ext cx="1495778" cy="2011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7342" y="4034846"/>
            <a:ext cx="1495778" cy="368621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87342" y="3203222"/>
            <a:ext cx="1495778" cy="663222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87342" y="4564027"/>
            <a:ext cx="1495778" cy="462072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07831" y="5227249"/>
            <a:ext cx="1495778" cy="60470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7755" y="2159632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07755" y="5839071"/>
            <a:ext cx="911524" cy="14915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480013" y="2790693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5055168" y="2388393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582006" y="3797269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5007943" y="3893911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5007943" y="4992143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2480013" y="5525040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1618" y="2589543"/>
            <a:ext cx="1592556" cy="26363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71618" y="3106758"/>
            <a:ext cx="1592557" cy="787153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71619" y="4296211"/>
            <a:ext cx="1592555" cy="115979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51129" y="2589543"/>
            <a:ext cx="1594555" cy="1304368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47685" y="4143654"/>
            <a:ext cx="1697999" cy="95259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71618" y="5253606"/>
            <a:ext cx="1592557" cy="49151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71542" y="2589543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271542" y="5745120"/>
            <a:ext cx="911524" cy="18222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</p:spPr>
        <p:txBody>
          <a:bodyPr/>
          <a:lstStyle/>
          <a:p>
            <a:r>
              <a:rPr lang="en-US" dirty="0" smtClean="0"/>
              <a:t>Agent-based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911186" y="2388393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5686512" y="2720889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2213898" y="471509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5686512" y="5262329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3856820" y="5788975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17926" y="3859749"/>
            <a:ext cx="1902206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60882" y="2922039"/>
            <a:ext cx="796279" cy="67408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5156" y="3416422"/>
            <a:ext cx="1" cy="160312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86923" y="4360261"/>
            <a:ext cx="700369" cy="757133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86582" y="5514883"/>
            <a:ext cx="1027046" cy="44325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11186" y="4074785"/>
            <a:ext cx="1351032" cy="64030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8136" y="2287818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89671" y="5475020"/>
            <a:ext cx="891396" cy="18222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/>
          <p:nvPr/>
        </p:nvSpPr>
        <p:spPr>
          <a:xfrm>
            <a:off x="4486582" y="3709192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/>
          <p:cNvSpPr/>
          <p:nvPr/>
        </p:nvSpPr>
        <p:spPr>
          <a:xfrm>
            <a:off x="7281067" y="3596119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37711" y="2589543"/>
            <a:ext cx="243697" cy="82687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3156" y="1797960"/>
            <a:ext cx="1" cy="72177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16171" y="5026284"/>
            <a:ext cx="703619" cy="488599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03412" y="4360262"/>
            <a:ext cx="483170" cy="1154621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compose from agents</a:t>
            </a:r>
          </a:p>
          <a:p>
            <a:pPr lvl="1"/>
            <a:r>
              <a:rPr lang="en-US" dirty="0" smtClean="0"/>
              <a:t>Instead of functions or objects</a:t>
            </a:r>
          </a:p>
          <a:p>
            <a:r>
              <a:rPr lang="en-US" dirty="0" smtClean="0"/>
              <a:t>Agents exchange messages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 message and react</a:t>
            </a:r>
          </a:p>
          <a:p>
            <a:r>
              <a:rPr lang="en-US" dirty="0" smtClean="0"/>
              <a:t>Reactive system</a:t>
            </a:r>
          </a:p>
          <a:p>
            <a:pPr lvl="1"/>
            <a:r>
              <a:rPr lang="en-US" dirty="0" smtClean="0"/>
              <a:t>Handle inputs while running</a:t>
            </a:r>
          </a:p>
          <a:p>
            <a:pPr lvl="1"/>
            <a:r>
              <a:rPr lang="en-US" dirty="0" smtClean="0"/>
              <a:t>Emit results while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 agents</a:t>
            </a:r>
          </a:p>
          <a:p>
            <a:r>
              <a:rPr lang="en-US" dirty="0" smtClean="0"/>
              <a:t>Simple chat room</a:t>
            </a:r>
            <a:endParaRPr lang="en-US" dirty="0"/>
          </a:p>
        </p:txBody>
      </p:sp>
      <p:pic>
        <p:nvPicPr>
          <p:cNvPr id="2050" name="Picture 2" descr="C:\Users\Tomas\AppData\Local\Microsoft\Windows\Temporary Internet Files\Content.IE5\28YC92K2\MC90007873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24" y="1382487"/>
            <a:ext cx="1935876" cy="205513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loop with single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state</a:t>
            </a:r>
          </a:p>
          <a:p>
            <a:pPr lvl="1"/>
            <a:r>
              <a:rPr lang="en-US" dirty="0" smtClean="0"/>
              <a:t>Same reaction to all messages</a:t>
            </a:r>
          </a:p>
          <a:p>
            <a:pPr lvl="1"/>
            <a:r>
              <a:rPr lang="en-US" dirty="0" smtClean="0"/>
              <a:t>Implemented using recursive loop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What if reaction depends on the state?</a:t>
            </a:r>
          </a:p>
          <a:p>
            <a:pPr lvl="1"/>
            <a:r>
              <a:rPr lang="en-US" dirty="0" smtClean="0"/>
              <a:t>What if agent cannot handle some message?</a:t>
            </a:r>
          </a:p>
          <a:p>
            <a:r>
              <a:rPr lang="en-US" dirty="0" smtClean="0"/>
              <a:t>Immutable state</a:t>
            </a:r>
          </a:p>
          <a:p>
            <a:pPr lvl="1"/>
            <a:r>
              <a:rPr lang="en-US" dirty="0" smtClean="0"/>
              <a:t>Maintained as parameter of recursive function</a:t>
            </a:r>
            <a:endParaRPr lang="en-US" dirty="0" smtClean="0"/>
          </a:p>
          <a:p>
            <a:pPr lvl="1"/>
            <a:r>
              <a:rPr lang="en-US" dirty="0" smtClean="0"/>
              <a:t>Can use mutable collections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70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agent’s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agent directly</a:t>
            </a:r>
          </a:p>
          <a:p>
            <a:pPr lvl="1"/>
            <a:r>
              <a:rPr lang="en-US" dirty="0" smtClean="0"/>
              <a:t>Exposes implementation details</a:t>
            </a:r>
          </a:p>
          <a:p>
            <a:pPr lvl="1"/>
            <a:r>
              <a:rPr lang="en-US" dirty="0" smtClean="0"/>
              <a:t>Users can call wrong methods (e.g. Receive)</a:t>
            </a:r>
          </a:p>
          <a:p>
            <a:r>
              <a:rPr lang="en-US" dirty="0" smtClean="0"/>
              <a:t>Encapsulating agent</a:t>
            </a:r>
          </a:p>
          <a:p>
            <a:pPr lvl="1"/>
            <a:r>
              <a:rPr lang="en-US" dirty="0" smtClean="0"/>
              <a:t>Agent as a private filed</a:t>
            </a:r>
          </a:p>
          <a:p>
            <a:pPr lvl="1"/>
            <a:r>
              <a:rPr lang="en-US" dirty="0" smtClean="0"/>
              <a:t>Add methods for all (public) messages</a:t>
            </a:r>
          </a:p>
          <a:p>
            <a:pPr lvl="1"/>
            <a:r>
              <a:rPr lang="en-US" dirty="0" smtClean="0"/>
              <a:t>Expose asynchronous calls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1961</TotalTime>
  <Words>730</Words>
  <Application>Microsoft Office PowerPoint</Application>
  <PresentationFormat>On-screen Show (4:3)</PresentationFormat>
  <Paragraphs>211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Perception</vt:lpstr>
      <vt:lpstr>Concurrent programming with Agents</vt:lpstr>
      <vt:lpstr> </vt:lpstr>
      <vt:lpstr>Sequential programs</vt:lpstr>
      <vt:lpstr>Task based parallelism</vt:lpstr>
      <vt:lpstr>Agent-based concurrency</vt:lpstr>
      <vt:lpstr>Agent-based concurrency</vt:lpstr>
      <vt:lpstr>Example</vt:lpstr>
      <vt:lpstr>Functional loop with single state</vt:lpstr>
      <vt:lpstr>Hiding agent’s brain</vt:lpstr>
      <vt:lpstr>Example</vt:lpstr>
      <vt:lpstr>Hiding agent’s brain</vt:lpstr>
      <vt:lpstr> </vt:lpstr>
      <vt:lpstr>Inside agent’s brain</vt:lpstr>
      <vt:lpstr>Example</vt:lpstr>
      <vt:lpstr>State and state transitions</vt:lpstr>
      <vt:lpstr> </vt:lpstr>
      <vt:lpstr>Inter-agent communication</vt:lpstr>
      <vt:lpstr>Types of agent’s members</vt:lpstr>
      <vt:lpstr>Connecting agents </vt:lpstr>
      <vt:lpstr> </vt:lpstr>
      <vt:lpstr>Reusable agents I.</vt:lpstr>
      <vt:lpstr>Example</vt:lpstr>
      <vt:lpstr>Reusable agents II.</vt:lpstr>
      <vt:lpstr> </vt:lpstr>
      <vt:lpstr>Managing intelligence network</vt:lpstr>
      <vt:lpstr>Pipeline processing</vt:lpstr>
      <vt:lpstr>Example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</cp:lastModifiedBy>
  <cp:revision>144</cp:revision>
  <dcterms:created xsi:type="dcterms:W3CDTF">2010-11-22T18:20:19Z</dcterms:created>
  <dcterms:modified xsi:type="dcterms:W3CDTF">2010-11-24T18:31:17Z</dcterms:modified>
</cp:coreProperties>
</file>