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33"/>
  </p:notesMasterIdLst>
  <p:sldIdLst>
    <p:sldId id="256" r:id="rId3"/>
    <p:sldId id="303" r:id="rId4"/>
    <p:sldId id="361" r:id="rId5"/>
    <p:sldId id="359" r:id="rId6"/>
    <p:sldId id="362" r:id="rId7"/>
    <p:sldId id="348" r:id="rId8"/>
    <p:sldId id="319" r:id="rId9"/>
    <p:sldId id="313" r:id="rId10"/>
    <p:sldId id="349" r:id="rId11"/>
    <p:sldId id="363" r:id="rId12"/>
    <p:sldId id="350" r:id="rId13"/>
    <p:sldId id="322" r:id="rId14"/>
    <p:sldId id="351" r:id="rId15"/>
    <p:sldId id="365" r:id="rId16"/>
    <p:sldId id="353" r:id="rId17"/>
    <p:sldId id="327" r:id="rId18"/>
    <p:sldId id="328" r:id="rId19"/>
    <p:sldId id="329" r:id="rId20"/>
    <p:sldId id="330" r:id="rId21"/>
    <p:sldId id="354" r:id="rId22"/>
    <p:sldId id="366" r:id="rId23"/>
    <p:sldId id="368" r:id="rId24"/>
    <p:sldId id="369" r:id="rId25"/>
    <p:sldId id="367" r:id="rId26"/>
    <p:sldId id="352" r:id="rId27"/>
    <p:sldId id="356" r:id="rId28"/>
    <p:sldId id="357" r:id="rId29"/>
    <p:sldId id="311" r:id="rId30"/>
    <p:sldId id="331" r:id="rId31"/>
    <p:sldId id="3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4FF6F7-6E07-4B9B-B1EC-0E061278D850}">
          <p14:sldIdLst>
            <p14:sldId id="256"/>
            <p14:sldId id="303"/>
            <p14:sldId id="361"/>
            <p14:sldId id="359"/>
            <p14:sldId id="362"/>
          </p14:sldIdLst>
        </p14:section>
        <p14:section name="3D objects" id="{F2CC6300-FC01-489C-A2A2-041C32515543}">
          <p14:sldIdLst>
            <p14:sldId id="348"/>
            <p14:sldId id="319"/>
          </p14:sldIdLst>
        </p14:section>
        <p14:section name="Option pricing" id="{3CCDD5D8-22E3-47AF-B4B9-5A4D48FFE7D2}">
          <p14:sldIdLst>
            <p14:sldId id="313"/>
            <p14:sldId id="349"/>
            <p14:sldId id="363"/>
            <p14:sldId id="350"/>
            <p14:sldId id="322"/>
            <p14:sldId id="351"/>
            <p14:sldId id="365"/>
          </p14:sldIdLst>
        </p14:section>
        <p14:section name="Price patterns" id="{C294FA72-44D8-4EF1-95A3-744875260E9D}">
          <p14:sldIdLst>
            <p14:sldId id="353"/>
            <p14:sldId id="327"/>
            <p14:sldId id="328"/>
            <p14:sldId id="329"/>
            <p14:sldId id="330"/>
            <p14:sldId id="354"/>
          </p14:sldIdLst>
        </p14:section>
        <p14:section name="Markdown parsing" id="{65D8AA93-1D3A-4DE5-BD01-DCFFB37781F6}">
          <p14:sldIdLst>
            <p14:sldId id="366"/>
            <p14:sldId id="368"/>
            <p14:sldId id="369"/>
            <p14:sldId id="367"/>
          </p14:sldIdLst>
        </p14:section>
        <p14:section name="Charting" id="{3E774509-52DA-409A-A97E-C2A3768A6E7E}">
          <p14:sldIdLst>
            <p14:sldId id="352"/>
            <p14:sldId id="356"/>
            <p14:sldId id="357"/>
          </p14:sldIdLst>
        </p14:section>
        <p14:section name="Summary" id="{09478B5D-867A-4D2A-91AE-1AF736630499}">
          <p14:sldIdLst>
            <p14:sldId id="311"/>
            <p14:sldId id="331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6" autoAdjust="0"/>
  </p:normalViewPr>
  <p:slideViewPr>
    <p:cSldViewPr>
      <p:cViewPr varScale="1">
        <p:scale>
          <a:sx n="67" d="100"/>
          <a:sy n="67" d="100"/>
        </p:scale>
        <p:origin x="5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15. 11. 2013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0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4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5916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sz="160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F#</a:t>
            </a:r>
            <a:br>
              <a:rPr lang="en-US" sz="160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33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33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dirty="0" smtClean="0"/>
              <a:t>Domain Specific Languages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686800" cy="1524000"/>
          </a:xfrm>
        </p:spPr>
        <p:txBody>
          <a:bodyPr>
            <a:noAutofit/>
          </a:bodyPr>
          <a:lstStyle/>
          <a:p>
            <a:pPr algn="l">
              <a:spcBef>
                <a:spcPts val="1800"/>
              </a:spcBef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400" dirty="0" smtClean="0">
                <a:solidFill>
                  <a:schemeClr val="tx1"/>
                </a:solidFill>
              </a:rPr>
              <a:t>Tomas Petricek</a:t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accent1"/>
                </a:solidFill>
              </a:rPr>
              <a:t>@</a:t>
            </a:r>
            <a:r>
              <a:rPr lang="en-US" sz="3000" dirty="0" err="1" smtClean="0">
                <a:solidFill>
                  <a:schemeClr val="accent1"/>
                </a:solidFill>
              </a:rPr>
              <a:t>tomaspetricek</a:t>
            </a:r>
            <a:endParaRPr lang="en-US" sz="3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29225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stock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53491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45635"/>
            <a:ext cx="6705600" cy="49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Composing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stock </a:t>
            </a:r>
            <a:r>
              <a:rPr lang="en-US" dirty="0" smtClean="0">
                <a:solidFill>
                  <a:schemeClr val="accent3"/>
                </a:solidFill>
              </a:rPr>
              <a:t>options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 smtClean="0">
                <a:solidFill>
                  <a:schemeClr val="accent1"/>
                </a:solidFill>
              </a:rPr>
              <a:t>European options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But we need </a:t>
            </a:r>
            <a:r>
              <a:rPr lang="en-US" b="1" dirty="0" smtClean="0">
                <a:solidFill>
                  <a:schemeClr val="accent3"/>
                </a:solidFill>
              </a:rPr>
              <a:t>reusable model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Drawing a pay-off diagram</a:t>
            </a:r>
          </a:p>
          <a:p>
            <a:pPr lvl="1"/>
            <a:r>
              <a:rPr lang="en-US" dirty="0" smtClean="0"/>
              <a:t>Calculating option price</a:t>
            </a:r>
          </a:p>
          <a:p>
            <a:pPr lvl="1"/>
            <a:r>
              <a:rPr lang="en-US" dirty="0" smtClean="0"/>
              <a:t>Checking for execution</a:t>
            </a:r>
          </a:p>
          <a:p>
            <a:r>
              <a:rPr lang="en-US" dirty="0"/>
              <a:t>What is the </a:t>
            </a:r>
            <a:r>
              <a:rPr lang="en-US" b="1" dirty="0">
                <a:solidFill>
                  <a:schemeClr val="accent3"/>
                </a:solidFill>
              </a:rPr>
              <a:t>language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Primitive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values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Composition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chemeClr val="accent3"/>
                </a:solidFill>
              </a:rPr>
              <a:t>Stock Options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Building &amp; using the DSL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</a:t>
            </a:r>
            <a:r>
              <a:rPr lang="en-US" b="1" dirty="0" smtClean="0">
                <a:solidFill>
                  <a:schemeClr val="accent3"/>
                </a:solidFill>
              </a:rPr>
              <a:t>domain model</a:t>
            </a:r>
          </a:p>
          <a:p>
            <a:pPr lvl="1"/>
            <a:r>
              <a:rPr lang="en-US" dirty="0" smtClean="0"/>
              <a:t>Think &amp; communicate!</a:t>
            </a:r>
          </a:p>
          <a:p>
            <a:r>
              <a:rPr lang="en-US" dirty="0" smtClean="0"/>
              <a:t>Make it </a:t>
            </a:r>
            <a:r>
              <a:rPr lang="en-US" b="1" dirty="0" smtClean="0">
                <a:solidFill>
                  <a:schemeClr val="accent1"/>
                </a:solidFill>
              </a:rPr>
              <a:t>more convenient</a:t>
            </a:r>
          </a:p>
          <a:p>
            <a:pPr lvl="1"/>
            <a:r>
              <a:rPr lang="en-US" dirty="0" smtClean="0"/>
              <a:t>Custom operators, functions</a:t>
            </a:r>
          </a:p>
          <a:p>
            <a:r>
              <a:rPr lang="en-US" dirty="0" smtClean="0"/>
              <a:t>Add </a:t>
            </a:r>
            <a:r>
              <a:rPr lang="en-US" b="1" dirty="0" smtClean="0">
                <a:solidFill>
                  <a:schemeClr val="accent3"/>
                </a:solidFill>
              </a:rPr>
              <a:t>operations over the model</a:t>
            </a:r>
          </a:p>
          <a:p>
            <a:pPr lvl="1"/>
            <a:r>
              <a:rPr lang="en-US" dirty="0" smtClean="0"/>
              <a:t>Pay-off diagrams, evaluation,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33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pattern detection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5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Declining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Declining price</a:t>
            </a:r>
          </a:p>
          <a:p>
            <a:pPr lvl="1"/>
            <a:r>
              <a:rPr lang="en-US" dirty="0" smtClean="0"/>
              <a:t>Rising price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classifiers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Sequence patterns</a:t>
            </a:r>
          </a:p>
          <a:p>
            <a:pPr lvl="1"/>
            <a:r>
              <a:rPr lang="en-US" dirty="0" smtClean="0"/>
              <a:t>Parallel patterns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F#</a:t>
            </a:r>
            <a:r>
              <a:rPr lang="en-US" sz="5000" b="1" dirty="0" smtClean="0"/>
              <a:t> </a:t>
            </a:r>
            <a:r>
              <a:rPr lang="en-US" sz="5000" b="1" dirty="0" smtClean="0">
                <a:solidFill>
                  <a:schemeClr val="accent3"/>
                </a:solidFill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detecting </a:t>
            </a:r>
            <a:r>
              <a:rPr lang="en-US" dirty="0" smtClean="0">
                <a:solidFill>
                  <a:schemeClr val="accent3"/>
                </a:solidFill>
              </a:rPr>
              <a:t>price patterns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Markdown </a:t>
            </a:r>
            <a:r>
              <a:rPr lang="en-US" dirty="0" smtClean="0"/>
              <a:t>parsing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/>
                </a:solidFill>
              </a:rPr>
              <a:t>active patterns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3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Language </a:t>
            </a:r>
            <a:r>
              <a:rPr lang="en-US" dirty="0" smtClean="0"/>
              <a:t>for specifying rules</a:t>
            </a:r>
          </a:p>
          <a:p>
            <a:pPr lvl="1"/>
            <a:r>
              <a:rPr lang="en-US" dirty="0" smtClean="0"/>
              <a:t>Identify patterns in the structure</a:t>
            </a:r>
          </a:p>
          <a:p>
            <a:pPr lvl="1"/>
            <a:r>
              <a:rPr lang="en-US" dirty="0" smtClean="0"/>
              <a:t>Can be extended too!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8164016" cy="2249435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stock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European(Put, name,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exercisePrice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 ... *)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European(Call, name,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exercisePrice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 ... *)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Combine(left, right)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 ... *)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Times(r, option)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 ... *)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2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>
                <a:solidFill>
                  <a:schemeClr val="accent3"/>
                </a:solidFill>
              </a:rPr>
              <a:t>Markdown </a:t>
            </a:r>
            <a:r>
              <a:rPr lang="en-US" dirty="0" smtClean="0"/>
              <a:t>parser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Active patterns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as a DSL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816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Parsing Markdown documents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Domain specific </a:t>
            </a:r>
            <a:r>
              <a:rPr lang="en-US" dirty="0" smtClean="0"/>
              <a:t>pattern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manning.com/petricek2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040631"/>
            <a:ext cx="8164016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input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Bracketed </a:t>
            </a:r>
            <a:r>
              <a:rPr lang="cs-CZ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body, rest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(* … *)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Bracketed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'['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']'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(body,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Bracketed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'('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')'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rest))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(* </a:t>
            </a:r>
            <a:r>
              <a:rPr lang="en-US" sz="2400" dirty="0" smtClean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… </a:t>
            </a:r>
            <a:r>
              <a:rPr lang="en-US" sz="2400" dirty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*)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(* </a:t>
            </a:r>
            <a:r>
              <a:rPr lang="en-US" sz="2400" dirty="0" smtClean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… </a:t>
            </a:r>
            <a:r>
              <a:rPr lang="en-US" sz="2400" dirty="0">
                <a:solidFill>
                  <a:schemeClr val="accent3"/>
                </a:solidFill>
                <a:highlight>
                  <a:srgbClr val="FFFFFF"/>
                </a:highlight>
                <a:latin typeface="Consolas"/>
              </a:rPr>
              <a:t>*)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83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charting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Actually… </a:t>
            </a:r>
            <a:endParaRPr lang="cs-CZ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" y="1600200"/>
            <a:ext cx="864540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Line chart, Range chart, …</a:t>
            </a:r>
          </a:p>
          <a:p>
            <a:pPr lvl="1"/>
            <a:r>
              <a:rPr lang="en-US" dirty="0" smtClean="0"/>
              <a:t>Bar chart, Column chart, …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charts</a:t>
            </a:r>
          </a:p>
          <a:p>
            <a:pPr lvl="1"/>
            <a:r>
              <a:rPr lang="en-US" dirty="0" smtClean="0"/>
              <a:t>Side-by-side as rows</a:t>
            </a:r>
            <a:r>
              <a:rPr lang="en-US" dirty="0"/>
              <a:t> </a:t>
            </a:r>
            <a:r>
              <a:rPr lang="en-US" dirty="0" smtClean="0"/>
              <a:t>or columns</a:t>
            </a:r>
          </a:p>
          <a:p>
            <a:pPr lvl="1"/>
            <a:r>
              <a:rPr lang="en-US" dirty="0" smtClean="0"/>
              <a:t>Overlay charts in an area</a:t>
            </a:r>
          </a:p>
          <a:p>
            <a:pPr lvl="1"/>
            <a:r>
              <a:rPr lang="en-US" dirty="0" smtClean="0"/>
              <a:t>Add title, change colors,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3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To: </a:t>
            </a:r>
            <a:r>
              <a:rPr lang="en-US" dirty="0" smtClean="0"/>
              <a:t>Building your own DSL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❶</a:t>
            </a:r>
            <a:r>
              <a:rPr lang="en-US" sz="4200" dirty="0" smtClean="0"/>
              <a:t> Understand </a:t>
            </a:r>
            <a:r>
              <a:rPr lang="en-US" sz="4200" b="1" dirty="0" smtClean="0">
                <a:solidFill>
                  <a:schemeClr val="accent1"/>
                </a:solidFill>
              </a:rPr>
              <a:t>Primitives </a:t>
            </a:r>
            <a:br>
              <a:rPr lang="en-US" sz="4200" b="1" dirty="0" smtClean="0">
                <a:solidFill>
                  <a:schemeClr val="accent1"/>
                </a:solidFill>
              </a:rPr>
            </a:br>
            <a:r>
              <a:rPr lang="en-US" sz="4200" dirty="0" smtClean="0"/>
              <a:t>and </a:t>
            </a:r>
            <a:r>
              <a:rPr lang="en-US" sz="4200" b="1" dirty="0" smtClean="0">
                <a:solidFill>
                  <a:schemeClr val="accent3"/>
                </a:solidFill>
              </a:rPr>
              <a:t>Combinators</a:t>
            </a:r>
            <a:endParaRPr lang="en-US" sz="42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❷ </a:t>
            </a:r>
            <a:r>
              <a:rPr lang="en-US" sz="4200" b="1" dirty="0" smtClean="0">
                <a:solidFill>
                  <a:schemeClr val="accent3"/>
                </a:solidFill>
              </a:rPr>
              <a:t>Model </a:t>
            </a:r>
            <a:r>
              <a:rPr lang="en-US" sz="4200" dirty="0" smtClean="0"/>
              <a:t>the language using </a:t>
            </a:r>
            <a:br>
              <a:rPr lang="en-US" sz="4200" dirty="0" smtClean="0"/>
            </a:br>
            <a:r>
              <a:rPr lang="en-US" sz="4200" b="1" dirty="0" smtClean="0">
                <a:solidFill>
                  <a:schemeClr val="accent1"/>
                </a:solidFill>
              </a:rPr>
              <a:t>Discriminated 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>
                <a:solidFill>
                  <a:schemeClr val="accent2"/>
                </a:solidFill>
              </a:rPr>
              <a:t>❸</a:t>
            </a:r>
            <a:r>
              <a:rPr lang="en-US" sz="4200" dirty="0" smtClean="0"/>
              <a:t> </a:t>
            </a:r>
            <a:r>
              <a:rPr lang="en-US" sz="4200" b="1" dirty="0" smtClean="0">
                <a:solidFill>
                  <a:schemeClr val="accent1"/>
                </a:solidFill>
              </a:rPr>
              <a:t>Add </a:t>
            </a:r>
            <a:r>
              <a:rPr lang="en-US" sz="4200" dirty="0" smtClean="0"/>
              <a:t>convenient </a:t>
            </a:r>
            <a:r>
              <a:rPr lang="en-US" sz="4200" b="1" dirty="0" smtClean="0">
                <a:solidFill>
                  <a:schemeClr val="accent3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47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Tomas Petricek</a:t>
            </a:r>
          </a:p>
          <a:p>
            <a:pPr lvl="1"/>
            <a:r>
              <a:rPr lang="en-US" dirty="0" smtClean="0"/>
              <a:t>F# contributor since 2006</a:t>
            </a:r>
          </a:p>
          <a:p>
            <a:pPr lvl="1"/>
            <a:r>
              <a:rPr lang="en-US" dirty="0" smtClean="0"/>
              <a:t>Finishing PhD at Cambridge</a:t>
            </a:r>
          </a:p>
          <a:p>
            <a:pPr lvl="1"/>
            <a:r>
              <a:rPr lang="en-US" dirty="0" smtClean="0"/>
              <a:t>F# consulting &amp; trainings </a:t>
            </a:r>
          </a:p>
          <a:p>
            <a:r>
              <a:rPr lang="en-US" dirty="0" smtClean="0"/>
              <a:t>Recent projects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F# Formatting </a:t>
            </a:r>
            <a:r>
              <a:rPr lang="en-US" dirty="0" smtClean="0"/>
              <a:t>and documentation tools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Deedle </a:t>
            </a:r>
            <a:r>
              <a:rPr lang="en-US" dirty="0" smtClean="0"/>
              <a:t>– Explorative data manipulation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934200" y="1600200"/>
            <a:ext cx="1398777" cy="177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1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-685800" y="29718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industry experts   </a:t>
            </a:r>
            <a:r>
              <a:rPr lang="en-US" sz="3200" b="1" dirty="0" smtClean="0">
                <a:solidFill>
                  <a:schemeClr val="accent1"/>
                </a:solidFill>
              </a:rPr>
              <a:t>F# Deep Dives</a:t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domain modeling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financial &amp; insurance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&amp; data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actor model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concurrency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social gaming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http://fsharp.org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66044"/>
            <a:ext cx="1744134" cy="11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4600" y="1905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chemeClr val="accent1"/>
                </a:solidFill>
              </a:rPr>
              <a:t>http://fsharp.org</a:t>
            </a:r>
            <a:r>
              <a:rPr lang="en-US" sz="3200" dirty="0" smtClean="0">
                <a:solidFill>
                  <a:schemeClr val="accent1"/>
                </a:solidFill>
              </a:rPr>
              <a:t>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software foundation</a:t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open-source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testimonials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community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online tutorials  </a:t>
            </a:r>
            <a:r>
              <a:rPr lang="en-US" sz="3200" b="1" dirty="0" smtClean="0">
                <a:solidFill>
                  <a:schemeClr val="accent3"/>
                </a:solidFill>
              </a:rPr>
              <a:t>http://tryfsharp.org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science   </a:t>
            </a:r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visualization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finance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75" y="2786846"/>
            <a:ext cx="1219200" cy="1540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410200"/>
            <a:ext cx="80128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tomas@tomasp.net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consulting   </a:t>
            </a:r>
            <a:r>
              <a:rPr lang="en-US" sz="3000" dirty="0">
                <a:solidFill>
                  <a:prstClr val="white">
                    <a:lumMod val="50000"/>
                  </a:prstClr>
                </a:solidFill>
              </a:rPr>
              <a:t>Fast Track to 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</a:rPr>
              <a:t>F#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F# Trainings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processing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DSLs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asynchronous &amp; concurrent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Specific Languages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 smtClean="0">
                <a:solidFill>
                  <a:schemeClr val="accent4"/>
                </a:solidFill>
              </a:rPr>
              <a:t>DSL</a:t>
            </a:r>
            <a:r>
              <a:rPr lang="en-US" sz="5200" dirty="0" smtClean="0"/>
              <a:t> = </a:t>
            </a:r>
            <a:r>
              <a:rPr lang="en-US" sz="5200" b="1" dirty="0" smtClean="0">
                <a:solidFill>
                  <a:schemeClr val="accent1"/>
                </a:solidFill>
              </a:rPr>
              <a:t>model</a:t>
            </a:r>
            <a:r>
              <a:rPr lang="en-US" sz="5200" dirty="0" smtClean="0"/>
              <a:t> + </a:t>
            </a:r>
            <a:r>
              <a:rPr lang="en-US" sz="5200" b="1" dirty="0" smtClean="0">
                <a:solidFill>
                  <a:schemeClr val="accent3"/>
                </a:solidFill>
              </a:rPr>
              <a:t>syntax</a:t>
            </a:r>
            <a:endParaRPr lang="en-US" sz="5200" b="1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chemeClr val="accent3"/>
                </a:solidFill>
              </a:rPr>
              <a:t>3D objects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Class of problems</a:t>
            </a:r>
          </a:p>
          <a:p>
            <a:pPr lvl="1"/>
            <a:r>
              <a:rPr lang="en-US" dirty="0" smtClean="0"/>
              <a:t>Constructing </a:t>
            </a:r>
            <a:r>
              <a:rPr lang="en-US" dirty="0" smtClean="0">
                <a:solidFill>
                  <a:schemeClr val="accent3"/>
                </a:solidFill>
              </a:rPr>
              <a:t>3D objects</a:t>
            </a:r>
          </a:p>
          <a:p>
            <a:pPr lvl="1"/>
            <a:r>
              <a:rPr lang="en-US" dirty="0" err="1" smtClean="0"/>
              <a:t>Makefiles</a:t>
            </a:r>
            <a:r>
              <a:rPr lang="en-US" dirty="0" smtClean="0"/>
              <a:t>, Stock modelling, Testing, …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Internal DSL </a:t>
            </a:r>
            <a:r>
              <a:rPr lang="en-US" dirty="0" smtClean="0"/>
              <a:t>in F#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Primitives </a:t>
            </a:r>
            <a:r>
              <a:rPr lang="en-US" dirty="0" smtClean="0"/>
              <a:t>– basic building blocks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Composition </a:t>
            </a:r>
            <a:r>
              <a:rPr lang="en-US" dirty="0" smtClean="0"/>
              <a:t>– how to put them together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option pricing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stock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1"/>
                </a:solidFill>
              </a:rPr>
              <a:t>Call </a:t>
            </a:r>
            <a:r>
              <a:rPr lang="en-US" sz="3500" b="0" dirty="0" smtClean="0"/>
              <a:t>options</a:t>
            </a:r>
            <a:endParaRPr lang="en-US" sz="3500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   Option to buy for $30</a:t>
            </a:r>
            <a:endParaRPr lang="en-US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500" dirty="0" smtClean="0">
                <a:solidFill>
                  <a:schemeClr val="accent2"/>
                </a:solidFill>
              </a:rPr>
              <a:t>Put</a:t>
            </a:r>
            <a:r>
              <a:rPr lang="en-US" sz="3500" b="0" dirty="0" smtClean="0">
                <a:solidFill>
                  <a:schemeClr val="accent2"/>
                </a:solidFill>
              </a:rPr>
              <a:t> </a:t>
            </a:r>
            <a:r>
              <a:rPr lang="en-US" sz="3500" b="0" dirty="0" smtClean="0"/>
              <a:t>options</a:t>
            </a:r>
            <a:endParaRPr lang="en-US" sz="35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   Option to sell for $30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000375"/>
            <a:ext cx="7600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73CF"/>
      </a:hlink>
      <a:folHlink>
        <a:srgbClr val="0073CF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6875</TotalTime>
  <Words>425</Words>
  <Application>Microsoft Office PowerPoint</Application>
  <PresentationFormat>On-screen Show (4:3)</PresentationFormat>
  <Paragraphs>126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Play</vt:lpstr>
      <vt:lpstr>Wingdings</vt:lpstr>
      <vt:lpstr>Office Theme</vt:lpstr>
      <vt:lpstr>1_Office Theme</vt:lpstr>
      <vt:lpstr>F#  Domain Specific Languages</vt:lpstr>
      <vt:lpstr> </vt:lpstr>
      <vt:lpstr>About me</vt:lpstr>
      <vt:lpstr>Domain Specific Languages</vt:lpstr>
      <vt:lpstr>DSL = model + syntax</vt:lpstr>
      <vt:lpstr>DEMO  DSL for building 3D objects</vt:lpstr>
      <vt:lpstr>Domain-specific languages</vt:lpstr>
      <vt:lpstr>DSL for option pricing</vt:lpstr>
      <vt:lpstr>European stock options</vt:lpstr>
      <vt:lpstr>Composed stock options</vt:lpstr>
      <vt:lpstr>DEMO  Composing stock options</vt:lpstr>
      <vt:lpstr>Modeling European options</vt:lpstr>
      <vt:lpstr>DEMO  DSL for building Stock Options</vt:lpstr>
      <vt:lpstr>Demo: Building &amp; using the DSL</vt:lpstr>
      <vt:lpstr>DSL for pattern detection</vt:lpstr>
      <vt:lpstr>Declining pattern</vt:lpstr>
      <vt:lpstr>Rounding top pattern</vt:lpstr>
      <vt:lpstr>Multiple bottom pattern</vt:lpstr>
      <vt:lpstr>Doman-specific language approach</vt:lpstr>
      <vt:lpstr>DEMO  DSL for detecting price patterns</vt:lpstr>
      <vt:lpstr>Markdown parsing  using active patterns</vt:lpstr>
      <vt:lpstr>Pattern matching</vt:lpstr>
      <vt:lpstr>DEMO  Markdown parser</vt:lpstr>
      <vt:lpstr>Active patterns as a DSL</vt:lpstr>
      <vt:lpstr>DSL for charting</vt:lpstr>
      <vt:lpstr>Actually… </vt:lpstr>
      <vt:lpstr>Doman-specific language approach</vt:lpstr>
      <vt:lpstr>Summary</vt:lpstr>
      <vt:lpstr>How To: Building your own DSL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217</cp:revision>
  <dcterms:created xsi:type="dcterms:W3CDTF">2012-02-29T16:21:29Z</dcterms:created>
  <dcterms:modified xsi:type="dcterms:W3CDTF">2013-11-16T04:21:01Z</dcterms:modified>
</cp:coreProperties>
</file>