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4"/>
  </p:notesMasterIdLst>
  <p:sldIdLst>
    <p:sldId id="256" r:id="rId2"/>
    <p:sldId id="413" r:id="rId3"/>
    <p:sldId id="414" r:id="rId4"/>
    <p:sldId id="399" r:id="rId5"/>
    <p:sldId id="418" r:id="rId6"/>
    <p:sldId id="416" r:id="rId7"/>
    <p:sldId id="420" r:id="rId8"/>
    <p:sldId id="417" r:id="rId9"/>
    <p:sldId id="421" r:id="rId10"/>
    <p:sldId id="419" r:id="rId11"/>
    <p:sldId id="422" r:id="rId12"/>
    <p:sldId id="403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Tinos" panose="02020603050405020304" pitchFamily="18" charset="0"/>
      <p:regular r:id="rId23"/>
      <p:bold r:id="rId24"/>
      <p:italic r:id="rId25"/>
      <p:boldItalic r:id="rId26"/>
    </p:embeddedFont>
    <p:embeddedFont>
      <p:font typeface="Cabin Condensed" panose="020B05060502020200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1" autoAdjust="0"/>
  </p:normalViewPr>
  <p:slideViewPr>
    <p:cSldViewPr>
      <p:cViewPr varScale="1">
        <p:scale>
          <a:sx n="104" d="100"/>
          <a:sy n="104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4D85C-5B0A-45F5-89B3-B9C08A4876A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DEAE73-5018-4E95-979B-175E0DE39E81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Type providers</a:t>
          </a:r>
          <a:endParaRPr lang="en-US" dirty="0"/>
        </a:p>
      </dgm:t>
    </dgm:pt>
    <dgm:pt modelId="{ED7A7E06-EF7F-4302-91EB-971F9A5E57F6}" type="parTrans" cxnId="{AFB249EB-FD9C-41E2-99B1-3ED3BF1EFACC}">
      <dgm:prSet/>
      <dgm:spPr/>
      <dgm:t>
        <a:bodyPr/>
        <a:lstStyle/>
        <a:p>
          <a:endParaRPr lang="en-US"/>
        </a:p>
      </dgm:t>
    </dgm:pt>
    <dgm:pt modelId="{38D45D03-3200-4FB4-8D80-6EB8D52A8DDB}" type="sibTrans" cxnId="{AFB249EB-FD9C-41E2-99B1-3ED3BF1EFACC}">
      <dgm:prSet/>
      <dgm:spPr/>
      <dgm:t>
        <a:bodyPr/>
        <a:lstStyle/>
        <a:p>
          <a:endParaRPr lang="en-US"/>
        </a:p>
      </dgm:t>
    </dgm:pt>
    <dgm:pt modelId="{E2FA82B5-A5FA-4D89-BCC6-7BD600CDAD2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Meta-programming</a:t>
          </a:r>
          <a:endParaRPr lang="en-US" dirty="0"/>
        </a:p>
      </dgm:t>
    </dgm:pt>
    <dgm:pt modelId="{0E568D6C-B016-4A9D-9BFF-2B4F8E44531A}" type="parTrans" cxnId="{1716D7DE-02FF-43CC-AE3C-107F41ACCAEF}">
      <dgm:prSet/>
      <dgm:spPr/>
      <dgm:t>
        <a:bodyPr/>
        <a:lstStyle/>
        <a:p>
          <a:endParaRPr lang="en-US"/>
        </a:p>
      </dgm:t>
    </dgm:pt>
    <dgm:pt modelId="{E91DFA63-7CF1-466D-8B9A-39C910E0DF90}" type="sibTrans" cxnId="{1716D7DE-02FF-43CC-AE3C-107F41ACCAEF}">
      <dgm:prSet/>
      <dgm:spPr/>
      <dgm:t>
        <a:bodyPr/>
        <a:lstStyle/>
        <a:p>
          <a:endParaRPr lang="en-US"/>
        </a:p>
      </dgm:t>
    </dgm:pt>
    <dgm:pt modelId="{BCE29EAE-64E5-4B04-9A74-378B6C8779B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mtClean="0"/>
            <a:t>ML type inference</a:t>
          </a:r>
          <a:endParaRPr lang="en-US" dirty="0"/>
        </a:p>
      </dgm:t>
    </dgm:pt>
    <dgm:pt modelId="{40BEAFB0-1032-403C-9F24-B68355ECFBFD}" type="parTrans" cxnId="{EC3653E2-5E86-498E-AF16-95AC18452DDB}">
      <dgm:prSet/>
      <dgm:spPr/>
      <dgm:t>
        <a:bodyPr/>
        <a:lstStyle/>
        <a:p>
          <a:endParaRPr lang="en-US"/>
        </a:p>
      </dgm:t>
    </dgm:pt>
    <dgm:pt modelId="{13EFAAA5-3773-4E85-8ECA-3EC714BB24F4}" type="sibTrans" cxnId="{EC3653E2-5E86-498E-AF16-95AC18452DDB}">
      <dgm:prSet/>
      <dgm:spPr/>
      <dgm:t>
        <a:bodyPr/>
        <a:lstStyle/>
        <a:p>
          <a:endParaRPr lang="en-US"/>
        </a:p>
      </dgm:t>
    </dgm:pt>
    <dgm:pt modelId="{BEDBAA4B-0EEA-4DB5-B163-1276B68863B0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Async workflows</a:t>
          </a:r>
          <a:endParaRPr lang="en-US" dirty="0"/>
        </a:p>
      </dgm:t>
    </dgm:pt>
    <dgm:pt modelId="{55CE1C16-02B7-40C6-8B7D-C31CA7B469A1}" type="sibTrans" cxnId="{27559CD1-218D-4308-BF18-CDAC49828869}">
      <dgm:prSet/>
      <dgm:spPr/>
    </dgm:pt>
    <dgm:pt modelId="{9D4946B8-E3D1-4B1C-A359-DE5460B343E7}" type="parTrans" cxnId="{27559CD1-218D-4308-BF18-CDAC49828869}">
      <dgm:prSet/>
      <dgm:spPr/>
    </dgm:pt>
    <dgm:pt modelId="{BAE1EA4B-4AC1-4F7A-8A3C-A8E93C7D33B8}" type="pres">
      <dgm:prSet presAssocID="{68E4D85C-5B0A-45F5-89B3-B9C08A4876A5}" presName="matrix" presStyleCnt="0">
        <dgm:presLayoutVars>
          <dgm:chMax val="1"/>
          <dgm:dir/>
          <dgm:resizeHandles val="exact"/>
        </dgm:presLayoutVars>
      </dgm:prSet>
      <dgm:spPr/>
    </dgm:pt>
    <dgm:pt modelId="{017C0C0E-B785-4B29-85A4-3B66B0B068A1}" type="pres">
      <dgm:prSet presAssocID="{68E4D85C-5B0A-45F5-89B3-B9C08A4876A5}" presName="diamond" presStyleLbl="bgShp" presStyleIdx="0" presStyleCnt="1"/>
      <dgm:spPr>
        <a:solidFill>
          <a:schemeClr val="bg1">
            <a:lumMod val="85000"/>
          </a:schemeClr>
        </a:solidFill>
      </dgm:spPr>
    </dgm:pt>
    <dgm:pt modelId="{B9C1B6A7-C683-4EB0-A191-18C167BDF3D2}" type="pres">
      <dgm:prSet presAssocID="{68E4D85C-5B0A-45F5-89B3-B9C08A4876A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A35E03-0BE7-4658-8462-51BD08CA84E4}" type="pres">
      <dgm:prSet presAssocID="{68E4D85C-5B0A-45F5-89B3-B9C08A4876A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A2436EB-1042-40EF-AD08-6058FEF392FA}" type="pres">
      <dgm:prSet presAssocID="{68E4D85C-5B0A-45F5-89B3-B9C08A4876A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72E14-7A62-4823-A620-9384B534658A}" type="pres">
      <dgm:prSet presAssocID="{68E4D85C-5B0A-45F5-89B3-B9C08A4876A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8F2C2-EF95-4752-A5A5-3EE54E44D0F1}" type="presOf" srcId="{BEDBAA4B-0EEA-4DB5-B163-1276B68863B0}" destId="{81572E14-7A62-4823-A620-9384B534658A}" srcOrd="0" destOrd="0" presId="urn:microsoft.com/office/officeart/2005/8/layout/matrix3"/>
    <dgm:cxn modelId="{AFB249EB-FD9C-41E2-99B1-3ED3BF1EFACC}" srcId="{68E4D85C-5B0A-45F5-89B3-B9C08A4876A5}" destId="{2ADEAE73-5018-4E95-979B-175E0DE39E81}" srcOrd="0" destOrd="0" parTransId="{ED7A7E06-EF7F-4302-91EB-971F9A5E57F6}" sibTransId="{38D45D03-3200-4FB4-8D80-6EB8D52A8DDB}"/>
    <dgm:cxn modelId="{37AAD142-43EE-49B5-9439-B7D11A98385D}" type="presOf" srcId="{68E4D85C-5B0A-45F5-89B3-B9C08A4876A5}" destId="{BAE1EA4B-4AC1-4F7A-8A3C-A8E93C7D33B8}" srcOrd="0" destOrd="0" presId="urn:microsoft.com/office/officeart/2005/8/layout/matrix3"/>
    <dgm:cxn modelId="{22A7DA85-885C-4137-9809-DA25E5FD5F0F}" type="presOf" srcId="{BCE29EAE-64E5-4B04-9A74-378B6C8779B2}" destId="{7A2436EB-1042-40EF-AD08-6058FEF392FA}" srcOrd="0" destOrd="0" presId="urn:microsoft.com/office/officeart/2005/8/layout/matrix3"/>
    <dgm:cxn modelId="{A1BA73C9-2925-4F2D-86BC-767FA89247FE}" type="presOf" srcId="{2ADEAE73-5018-4E95-979B-175E0DE39E81}" destId="{B9C1B6A7-C683-4EB0-A191-18C167BDF3D2}" srcOrd="0" destOrd="0" presId="urn:microsoft.com/office/officeart/2005/8/layout/matrix3"/>
    <dgm:cxn modelId="{EC3653E2-5E86-498E-AF16-95AC18452DDB}" srcId="{68E4D85C-5B0A-45F5-89B3-B9C08A4876A5}" destId="{BCE29EAE-64E5-4B04-9A74-378B6C8779B2}" srcOrd="2" destOrd="0" parTransId="{40BEAFB0-1032-403C-9F24-B68355ECFBFD}" sibTransId="{13EFAAA5-3773-4E85-8ECA-3EC714BB24F4}"/>
    <dgm:cxn modelId="{C78A7142-B1F1-4B3F-81B5-897ABC9F6183}" type="presOf" srcId="{E2FA82B5-A5FA-4D89-BCC6-7BD600CDAD23}" destId="{A4A35E03-0BE7-4658-8462-51BD08CA84E4}" srcOrd="0" destOrd="0" presId="urn:microsoft.com/office/officeart/2005/8/layout/matrix3"/>
    <dgm:cxn modelId="{27559CD1-218D-4308-BF18-CDAC49828869}" srcId="{68E4D85C-5B0A-45F5-89B3-B9C08A4876A5}" destId="{BEDBAA4B-0EEA-4DB5-B163-1276B68863B0}" srcOrd="3" destOrd="0" parTransId="{9D4946B8-E3D1-4B1C-A359-DE5460B343E7}" sibTransId="{55CE1C16-02B7-40C6-8B7D-C31CA7B469A1}"/>
    <dgm:cxn modelId="{1716D7DE-02FF-43CC-AE3C-107F41ACCAEF}" srcId="{68E4D85C-5B0A-45F5-89B3-B9C08A4876A5}" destId="{E2FA82B5-A5FA-4D89-BCC6-7BD600CDAD23}" srcOrd="1" destOrd="0" parTransId="{0E568D6C-B016-4A9D-9BFF-2B4F8E44531A}" sibTransId="{E91DFA63-7CF1-466D-8B9A-39C910E0DF90}"/>
    <dgm:cxn modelId="{D53C8211-840B-42C9-96B6-7D57AE72C5AE}" type="presParOf" srcId="{BAE1EA4B-4AC1-4F7A-8A3C-A8E93C7D33B8}" destId="{017C0C0E-B785-4B29-85A4-3B66B0B068A1}" srcOrd="0" destOrd="0" presId="urn:microsoft.com/office/officeart/2005/8/layout/matrix3"/>
    <dgm:cxn modelId="{3B8F4406-0314-4A19-9180-03562C1610F0}" type="presParOf" srcId="{BAE1EA4B-4AC1-4F7A-8A3C-A8E93C7D33B8}" destId="{B9C1B6A7-C683-4EB0-A191-18C167BDF3D2}" srcOrd="1" destOrd="0" presId="urn:microsoft.com/office/officeart/2005/8/layout/matrix3"/>
    <dgm:cxn modelId="{80F3A1F6-21F5-41DB-8AD5-1BDD58C42DFF}" type="presParOf" srcId="{BAE1EA4B-4AC1-4F7A-8A3C-A8E93C7D33B8}" destId="{A4A35E03-0BE7-4658-8462-51BD08CA84E4}" srcOrd="2" destOrd="0" presId="urn:microsoft.com/office/officeart/2005/8/layout/matrix3"/>
    <dgm:cxn modelId="{CB5534E2-B901-40C6-885D-2DF8C09ABA48}" type="presParOf" srcId="{BAE1EA4B-4AC1-4F7A-8A3C-A8E93C7D33B8}" destId="{7A2436EB-1042-40EF-AD08-6058FEF392FA}" srcOrd="3" destOrd="0" presId="urn:microsoft.com/office/officeart/2005/8/layout/matrix3"/>
    <dgm:cxn modelId="{9657E090-B241-43A3-9F36-8E808537AC1C}" type="presParOf" srcId="{BAE1EA4B-4AC1-4F7A-8A3C-A8E93C7D33B8}" destId="{81572E14-7A62-4823-A620-9384B534658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C0C0E-B785-4B29-85A4-3B66B0B068A1}">
      <dsp:nvSpPr>
        <dsp:cNvPr id="0" name=""/>
        <dsp:cNvSpPr/>
      </dsp:nvSpPr>
      <dsp:spPr>
        <a:xfrm>
          <a:off x="1551636" y="0"/>
          <a:ext cx="5126326" cy="5126326"/>
        </a:xfrm>
        <a:prstGeom prst="diamond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1B6A7-C683-4EB0-A191-18C167BDF3D2}">
      <dsp:nvSpPr>
        <dsp:cNvPr id="0" name=""/>
        <dsp:cNvSpPr/>
      </dsp:nvSpPr>
      <dsp:spPr>
        <a:xfrm>
          <a:off x="2038637" y="487000"/>
          <a:ext cx="1999267" cy="1999267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Type providers</a:t>
          </a:r>
          <a:endParaRPr lang="en-US" sz="2500" kern="1200" dirty="0"/>
        </a:p>
      </dsp:txBody>
      <dsp:txXfrm>
        <a:off x="2136233" y="584596"/>
        <a:ext cx="1804075" cy="1804075"/>
      </dsp:txXfrm>
    </dsp:sp>
    <dsp:sp modelId="{A4A35E03-0BE7-4658-8462-51BD08CA84E4}">
      <dsp:nvSpPr>
        <dsp:cNvPr id="0" name=""/>
        <dsp:cNvSpPr/>
      </dsp:nvSpPr>
      <dsp:spPr>
        <a:xfrm>
          <a:off x="4191694" y="487000"/>
          <a:ext cx="1999267" cy="199926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Meta-programming</a:t>
          </a:r>
          <a:endParaRPr lang="en-US" sz="2500" kern="1200" dirty="0"/>
        </a:p>
      </dsp:txBody>
      <dsp:txXfrm>
        <a:off x="4289290" y="584596"/>
        <a:ext cx="1804075" cy="1804075"/>
      </dsp:txXfrm>
    </dsp:sp>
    <dsp:sp modelId="{7A2436EB-1042-40EF-AD08-6058FEF392FA}">
      <dsp:nvSpPr>
        <dsp:cNvPr id="0" name=""/>
        <dsp:cNvSpPr/>
      </dsp:nvSpPr>
      <dsp:spPr>
        <a:xfrm>
          <a:off x="2038637" y="2640057"/>
          <a:ext cx="1999267" cy="1999267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ML type inference</a:t>
          </a:r>
          <a:endParaRPr lang="en-US" sz="2500" kern="1200" dirty="0"/>
        </a:p>
      </dsp:txBody>
      <dsp:txXfrm>
        <a:off x="2136233" y="2737653"/>
        <a:ext cx="1804075" cy="1804075"/>
      </dsp:txXfrm>
    </dsp:sp>
    <dsp:sp modelId="{81572E14-7A62-4823-A620-9384B534658A}">
      <dsp:nvSpPr>
        <dsp:cNvPr id="0" name=""/>
        <dsp:cNvSpPr/>
      </dsp:nvSpPr>
      <dsp:spPr>
        <a:xfrm>
          <a:off x="4191694" y="2640057"/>
          <a:ext cx="1999267" cy="1999267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Async workflows</a:t>
          </a:r>
          <a:endParaRPr lang="en-US" sz="2500" kern="1200" dirty="0"/>
        </a:p>
      </dsp:txBody>
      <dsp:txXfrm>
        <a:off x="4289290" y="2737653"/>
        <a:ext cx="1804075" cy="180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3. 9. 2014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Experimentation is not second class activity!</a:t>
            </a:r>
          </a:p>
          <a:p>
            <a:r>
              <a:rPr lang="en-US" dirty="0" smtClean="0"/>
              <a:t>Faraday’s motor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4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458200" cy="21336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Case study</a:t>
            </a:r>
            <a:br>
              <a:rPr lang="en-US" sz="4200" b="1" dirty="0" smtClean="0"/>
            </a:br>
            <a:r>
              <a:rPr lang="en-US" sz="4200" dirty="0" smtClean="0">
                <a:solidFill>
                  <a:schemeClr val="accent5"/>
                </a:solidFill>
              </a:rPr>
              <a:t>Doing </a:t>
            </a:r>
            <a:r>
              <a:rPr lang="en-US" sz="4200" dirty="0">
                <a:solidFill>
                  <a:schemeClr val="accent5"/>
                </a:solidFill>
              </a:rPr>
              <a:t>web-based data analytics with F</a:t>
            </a:r>
            <a:r>
              <a:rPr lang="en-US" sz="4200" dirty="0" smtClean="0">
                <a:solidFill>
                  <a:schemeClr val="accent5"/>
                </a:solidFill>
              </a:rPr>
              <a:t># </a:t>
            </a:r>
            <a:endParaRPr lang="en-US" sz="4200" dirty="0">
              <a:solidFill>
                <a:schemeClr val="accent5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152400" y="4648200"/>
            <a:ext cx="8915400" cy="2057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Tomas Petricek		  Don Syme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Cambridge	  Microsoft Research, Cambridge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Get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touch: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tomas@tomasp.net 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| 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200" dirty="0" smtClean="0">
                <a:solidFill>
                  <a:schemeClr val="accent3"/>
                </a:solidFill>
              </a:rPr>
              <a:t>@</a:t>
            </a:r>
            <a:r>
              <a:rPr lang="en-US" sz="2200" dirty="0" err="1" smtClean="0">
                <a:solidFill>
                  <a:schemeClr val="accent3"/>
                </a:solidFill>
              </a:rPr>
              <a:t>tomaspetricek</a:t>
            </a:r>
            <a:r>
              <a:rPr lang="en-US" sz="2200" dirty="0" smtClean="0">
                <a:solidFill>
                  <a:srgbClr val="526DB0"/>
                </a:solidFill>
              </a:rPr>
              <a:t> 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| </a:t>
            </a:r>
            <a:r>
              <a:rPr lang="en-US" sz="2200" dirty="0" smtClean="0">
                <a:solidFill>
                  <a:schemeClr val="accent3"/>
                </a:solidFill>
              </a:rPr>
              <a:t>@dsyme</a:t>
            </a:r>
            <a:endParaRPr lang="en-US" sz="2200" dirty="0" smtClean="0">
              <a:solidFill>
                <a:srgbClr val="526DB0"/>
              </a:solidFill>
              <a:latin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your grandma’s 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ML type system </a:t>
            </a:r>
            <a:r>
              <a:rPr lang="en-US" dirty="0" smtClean="0"/>
              <a:t>has its merits here…</a:t>
            </a:r>
          </a:p>
          <a:p>
            <a:pPr lvl="1"/>
            <a:r>
              <a:rPr lang="en-US" dirty="0" smtClean="0"/>
              <a:t>…just different than you thought!</a:t>
            </a:r>
          </a:p>
          <a:p>
            <a:pPr lvl="1"/>
            <a:r>
              <a:rPr lang="en-US" dirty="0" smtClean="0"/>
              <a:t>Invaluable when </a:t>
            </a:r>
            <a:r>
              <a:rPr lang="en-US" b="1" dirty="0" smtClean="0">
                <a:solidFill>
                  <a:schemeClr val="accent3"/>
                </a:solidFill>
              </a:rPr>
              <a:t>writing code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Safety guarantees </a:t>
            </a:r>
            <a:r>
              <a:rPr lang="en-US" dirty="0" smtClean="0"/>
              <a:t>still exist</a:t>
            </a:r>
          </a:p>
          <a:p>
            <a:r>
              <a:rPr lang="en-US" dirty="0" smtClean="0"/>
              <a:t>Well-typed programs </a:t>
            </a:r>
            <a:r>
              <a:rPr lang="en-US" b="1" dirty="0" smtClean="0">
                <a:solidFill>
                  <a:schemeClr val="accent5"/>
                </a:solidFill>
              </a:rPr>
              <a:t>don’t go wrong?</a:t>
            </a:r>
          </a:p>
          <a:p>
            <a:pPr lvl="1"/>
            <a:r>
              <a:rPr lang="en-US" dirty="0" smtClean="0"/>
              <a:t>Handling </a:t>
            </a:r>
            <a:r>
              <a:rPr lang="en-US" b="1" dirty="0" smtClean="0">
                <a:solidFill>
                  <a:schemeClr val="accent3"/>
                </a:solidFill>
              </a:rPr>
              <a:t>data-source changes</a:t>
            </a:r>
            <a:r>
              <a:rPr lang="en-US" dirty="0" smtClean="0"/>
              <a:t> (help?)</a:t>
            </a:r>
          </a:p>
          <a:p>
            <a:pPr lvl="1"/>
            <a:r>
              <a:rPr lang="en-US" dirty="0" smtClean="0"/>
              <a:t>Importing </a:t>
            </a:r>
            <a:r>
              <a:rPr lang="en-US" b="1" dirty="0" smtClean="0">
                <a:solidFill>
                  <a:schemeClr val="accent3"/>
                </a:solidFill>
              </a:rPr>
              <a:t>unsound types</a:t>
            </a:r>
            <a:r>
              <a:rPr lang="en-US" dirty="0" smtClean="0"/>
              <a:t> (blame?)</a:t>
            </a:r>
          </a:p>
        </p:txBody>
      </p:sp>
    </p:spTree>
    <p:extLst>
      <p:ext uri="{BB962C8B-B14F-4D97-AF65-F5344CB8AC3E}">
        <p14:creationId xmlns:p14="http://schemas.microsoft.com/office/powerpoint/2010/main" val="37626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Orthogonal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Async workflows, type providers, meta-programming</a:t>
            </a:r>
          </a:p>
          <a:p>
            <a:pPr lvl="1"/>
            <a:r>
              <a:rPr lang="en-US" dirty="0" smtClean="0"/>
              <a:t>Independent features, </a:t>
            </a:r>
            <a:r>
              <a:rPr lang="en-US" b="1" dirty="0" smtClean="0">
                <a:solidFill>
                  <a:schemeClr val="accent3"/>
                </a:solidFill>
              </a:rPr>
              <a:t>play well together</a:t>
            </a:r>
          </a:p>
          <a:p>
            <a:r>
              <a:rPr lang="en-US" dirty="0" smtClean="0"/>
              <a:t>What can be </a:t>
            </a:r>
            <a:r>
              <a:rPr lang="en-US" b="1" dirty="0" smtClean="0">
                <a:solidFill>
                  <a:schemeClr val="accent5"/>
                </a:solidFill>
              </a:rPr>
              <a:t>in the library</a:t>
            </a:r>
          </a:p>
          <a:p>
            <a:pPr lvl="1"/>
            <a:r>
              <a:rPr lang="en-US" dirty="0" smtClean="0"/>
              <a:t>All minimal </a:t>
            </a:r>
            <a:r>
              <a:rPr lang="en-US" b="1" dirty="0" smtClean="0">
                <a:solidFill>
                  <a:schemeClr val="accent3"/>
                </a:solidFill>
              </a:rPr>
              <a:t>syntactic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smtClean="0"/>
              <a:t>Prefer library </a:t>
            </a:r>
            <a:r>
              <a:rPr lang="en-US" b="1" dirty="0" smtClean="0">
                <a:solidFill>
                  <a:schemeClr val="accent3"/>
                </a:solidFill>
              </a:rPr>
              <a:t>without making code ugly</a:t>
            </a:r>
          </a:p>
          <a:p>
            <a:pPr lvl="1"/>
            <a:r>
              <a:rPr lang="en-US" dirty="0" smtClean="0"/>
              <a:t>Type providers, computation expressions,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We need more </a:t>
            </a:r>
            <a:r>
              <a:rPr lang="en-US" b="1" dirty="0" smtClean="0">
                <a:solidFill>
                  <a:schemeClr val="accent3"/>
                </a:solidFill>
                <a:latin typeface="+mj-lt"/>
              </a:rPr>
              <a:t>case studies</a:t>
            </a:r>
            <a:r>
              <a:rPr lang="en-US" dirty="0" smtClean="0">
                <a:latin typeface="+mj-lt"/>
              </a:rPr>
              <a:t>!</a:t>
            </a:r>
            <a:endParaRPr lang="en-US" dirty="0" smtClean="0">
              <a:latin typeface="+mj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5"/>
                </a:solidFill>
                <a:latin typeface="+mj-lt"/>
              </a:rPr>
              <a:t>o</a:t>
            </a:r>
            <a:r>
              <a:rPr lang="en-US" b="1" dirty="0" smtClean="0">
                <a:solidFill>
                  <a:schemeClr val="accent5"/>
                </a:solidFill>
                <a:latin typeface="+mj-lt"/>
              </a:rPr>
              <a:t>ne + </a:t>
            </a:r>
            <a:r>
              <a:rPr lang="en-US" b="1" dirty="0">
                <a:solidFill>
                  <a:schemeClr val="accent5"/>
                </a:solidFill>
                <a:latin typeface="+mj-lt"/>
              </a:rPr>
              <a:t>one ≥ two</a:t>
            </a:r>
            <a:endParaRPr lang="en-US" b="1" dirty="0" smtClean="0">
              <a:solidFill>
                <a:schemeClr val="accent5"/>
              </a:solidFill>
              <a:latin typeface="+mj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3"/>
                </a:solidFill>
                <a:latin typeface="+mj-lt"/>
              </a:rPr>
              <a:t>Type safety</a:t>
            </a:r>
            <a:r>
              <a:rPr lang="en-US" dirty="0" smtClean="0">
                <a:latin typeface="+mj-lt"/>
              </a:rPr>
              <a:t> is relative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5"/>
                </a:solidFill>
              </a:rPr>
              <a:t>ML-style languages </a:t>
            </a:r>
            <a:r>
              <a:rPr lang="en-US" dirty="0" smtClean="0"/>
              <a:t>are nice! </a:t>
            </a:r>
            <a:endParaRPr lang="en-US" dirty="0" smtClean="0">
              <a:solidFill>
                <a:schemeClr val="accent5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52400" y="5105400"/>
            <a:ext cx="8915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</a:pPr>
            <a:endParaRPr lang="en-US" sz="2600" dirty="0" smtClean="0">
              <a:solidFill>
                <a:srgbClr val="000000"/>
              </a:solidFill>
              <a:latin typeface="Cabin Condensed"/>
            </a:endParaRP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Cabin Condensed"/>
              </a:rPr>
              <a:t>Get </a:t>
            </a:r>
            <a:r>
              <a:rPr lang="en-US" sz="2600" dirty="0">
                <a:solidFill>
                  <a:srgbClr val="000000"/>
                </a:solidFill>
                <a:latin typeface="Cabin Condensed"/>
              </a:rPr>
              <a:t>in touch: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</a:t>
            </a:r>
            <a:r>
              <a:rPr lang="en-US" sz="2600" dirty="0" smtClean="0">
                <a:solidFill>
                  <a:srgbClr val="526DB0"/>
                </a:solidFill>
                <a:latin typeface="Cabin Condensed"/>
              </a:rPr>
              <a:t> </a:t>
            </a:r>
            <a:r>
              <a:rPr lang="en-US" sz="2600" dirty="0" smtClean="0">
                <a:solidFill>
                  <a:srgbClr val="526DB0"/>
                </a:solidFill>
              </a:rPr>
              <a:t>tomas@tomasp.net  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|  </a:t>
            </a:r>
            <a:r>
              <a:rPr lang="en-US" sz="2600" dirty="0" smtClean="0">
                <a:solidFill>
                  <a:srgbClr val="526DB0"/>
                </a:solidFill>
              </a:rPr>
              <a:t>@</a:t>
            </a:r>
            <a:r>
              <a:rPr lang="en-US" sz="2600" dirty="0" err="1" smtClean="0">
                <a:solidFill>
                  <a:srgbClr val="526DB0"/>
                </a:solidFill>
                <a:latin typeface="Cabin Condensed"/>
              </a:rPr>
              <a:t>tomaspetricek</a:t>
            </a:r>
            <a:r>
              <a:rPr lang="en-US" sz="2600" dirty="0" smtClean="0">
                <a:solidFill>
                  <a:srgbClr val="526DB0"/>
                </a:solidFill>
                <a:latin typeface="Cabin Condensed"/>
              </a:rPr>
              <a:t>  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|  </a:t>
            </a:r>
            <a:r>
              <a:rPr lang="en-US" sz="2600" dirty="0" smtClean="0">
                <a:solidFill>
                  <a:srgbClr val="526DB0"/>
                </a:solidFill>
              </a:rPr>
              <a:t>@dsyme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600" dirty="0" smtClean="0">
                <a:latin typeface="Cabin Condensed"/>
              </a:rPr>
              <a:t>Read </a:t>
            </a:r>
            <a:r>
              <a:rPr lang="en-US" sz="2600" dirty="0"/>
              <a:t>my rant:</a:t>
            </a:r>
            <a:r>
              <a:rPr lang="en-US" sz="2600" dirty="0">
                <a:solidFill>
                  <a:srgbClr val="526DB0"/>
                </a:solidFill>
              </a:rPr>
              <a:t> </a:t>
            </a:r>
            <a:r>
              <a:rPr lang="en-US" sz="2600" dirty="0" smtClean="0">
                <a:solidFill>
                  <a:srgbClr val="526DB0"/>
                </a:solidFill>
              </a:rPr>
              <a:t> http</a:t>
            </a:r>
            <a:r>
              <a:rPr lang="en-US" sz="2600" dirty="0">
                <a:solidFill>
                  <a:srgbClr val="526DB0"/>
                </a:solidFill>
              </a:rPr>
              <a:t>://</a:t>
            </a:r>
            <a:r>
              <a:rPr lang="en-US" sz="2600" dirty="0" smtClean="0">
                <a:solidFill>
                  <a:srgbClr val="526DB0"/>
                </a:solidFill>
              </a:rPr>
              <a:t>tomasp.net/academic/papers/philosophy-pl</a:t>
            </a:r>
            <a:endParaRPr lang="en-US" sz="2600" dirty="0">
              <a:solidFill>
                <a:srgbClr val="526DB0"/>
              </a:solidFill>
              <a:latin typeface="Cabin Condensed"/>
            </a:endParaRPr>
          </a:p>
          <a:p>
            <a:endParaRPr lang="en-US" sz="2600" dirty="0" smtClean="0">
              <a:solidFill>
                <a:srgbClr val="526DB0"/>
              </a:solidFill>
              <a:latin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1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&lt;rant&gt;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45200" cy="4144963"/>
          </a:xfrm>
        </p:spPr>
        <p:txBody>
          <a:bodyPr>
            <a:normAutofit/>
          </a:bodyPr>
          <a:lstStyle/>
          <a:p>
            <a:r>
              <a:rPr lang="en-US" sz="3200" dirty="0">
                <a:ea typeface="Tinos" panose="02020603050405020304" pitchFamily="18" charset="0"/>
                <a:cs typeface="Tinos" panose="02020603050405020304" pitchFamily="18" charset="0"/>
              </a:rPr>
              <a:t>According to </a:t>
            </a: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[the] proponents [of </a:t>
            </a:r>
            <a:b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new experimentalism],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  <a:t>experiment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  <a:t>can have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  <a:t>a “life of its own”</a:t>
            </a:r>
            <a:r>
              <a:rPr lang="en-US" sz="3200" dirty="0"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en-US" sz="3200" dirty="0" err="1" smtClean="0">
                <a:ea typeface="Tinos" panose="02020603050405020304" pitchFamily="18" charset="0"/>
                <a:cs typeface="Tinos" panose="02020603050405020304" pitchFamily="18" charset="0"/>
              </a:rPr>
              <a:t>inde</a:t>
            </a: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-</a:t>
            </a:r>
            <a:b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pendent </a:t>
            </a:r>
            <a:r>
              <a:rPr lang="en-US" sz="3200" dirty="0">
                <a:ea typeface="Tinos" panose="02020603050405020304" pitchFamily="18" charset="0"/>
                <a:cs typeface="Tinos" panose="02020603050405020304" pitchFamily="18" charset="0"/>
              </a:rPr>
              <a:t>of </a:t>
            </a: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a </a:t>
            </a:r>
            <a:r>
              <a:rPr lang="en-US" sz="3200" dirty="0">
                <a:ea typeface="Tinos" panose="02020603050405020304" pitchFamily="18" charset="0"/>
                <a:cs typeface="Tinos" panose="02020603050405020304" pitchFamily="18" charset="0"/>
              </a:rPr>
              <a:t>large-scale </a:t>
            </a:r>
            <a:r>
              <a:rPr lang="en-US" sz="3200" dirty="0" smtClean="0">
                <a:ea typeface="Tinos" panose="02020603050405020304" pitchFamily="18" charset="0"/>
                <a:cs typeface="Tinos" panose="02020603050405020304" pitchFamily="18" charset="0"/>
              </a:rPr>
              <a:t>theory.</a:t>
            </a:r>
          </a:p>
          <a:p>
            <a:pPr algn="r">
              <a:spcBef>
                <a:spcPts val="3600"/>
              </a:spcBef>
            </a:pPr>
            <a:r>
              <a:rPr lang="en-US" sz="3200" i="1" dirty="0" smtClean="0">
                <a:ea typeface="Tinos" panose="02020603050405020304" pitchFamily="18" charset="0"/>
                <a:cs typeface="Tinos" panose="02020603050405020304" pitchFamily="18" charset="0"/>
              </a:rPr>
              <a:t>Ian Hacking </a:t>
            </a:r>
            <a:r>
              <a:rPr lang="en-US" sz="3200" i="1" dirty="0">
                <a:ea typeface="Tinos" panose="02020603050405020304" pitchFamily="18" charset="0"/>
                <a:cs typeface="Tinos" panose="02020603050405020304" pitchFamily="18" charset="0"/>
              </a:rPr>
              <a:t>(</a:t>
            </a:r>
            <a:r>
              <a:rPr lang="en-US" sz="3200" i="1" dirty="0" smtClean="0">
                <a:ea typeface="Tinos" panose="02020603050405020304" pitchFamily="18" charset="0"/>
                <a:cs typeface="Tinos" panose="02020603050405020304" pitchFamily="18" charset="0"/>
              </a:rPr>
              <a:t>1983)</a:t>
            </a:r>
            <a:br>
              <a:rPr lang="en-US" sz="3200" i="1" dirty="0" smtClean="0"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en-US" sz="3200" i="1" dirty="0" smtClean="0">
                <a:ea typeface="Tinos" panose="02020603050405020304" pitchFamily="18" charset="0"/>
                <a:cs typeface="Tinos" panose="02020603050405020304" pitchFamily="18" charset="0"/>
              </a:rPr>
              <a:t>Representing </a:t>
            </a:r>
            <a:r>
              <a:rPr lang="en-US" sz="3200" i="1" dirty="0">
                <a:ea typeface="Tinos" panose="02020603050405020304" pitchFamily="18" charset="0"/>
                <a:cs typeface="Tinos" panose="02020603050405020304" pitchFamily="18" charset="0"/>
              </a:rPr>
              <a:t>and Intervening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730082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/>
                </a:solidFill>
              </a:rPr>
              <a:t>&lt;/rant&gt;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7000" y="1371600"/>
            <a:ext cx="1981201" cy="23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&lt;rant&gt;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799"/>
            <a:ext cx="6172201" cy="426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Relevant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  <a:t>case study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Look at non-trivial </a:t>
            </a:r>
            <a:r>
              <a:rPr lang="en-US" dirty="0">
                <a:ea typeface="Tinos" panose="02020603050405020304" pitchFamily="18" charset="0"/>
                <a:cs typeface="Tinos" panose="02020603050405020304" pitchFamily="18" charset="0"/>
              </a:rPr>
              <a:t>real-world </a:t>
            </a: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problem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Theory or </a:t>
            </a:r>
            <a:r>
              <a:rPr lang="en-US" b="1" dirty="0" smtClean="0">
                <a:solidFill>
                  <a:schemeClr val="accent3"/>
                </a:solidFill>
              </a:rPr>
              <a:t>language independent </a:t>
            </a:r>
            <a:endParaRPr lang="en-US" b="1" dirty="0">
              <a:solidFill>
                <a:schemeClr val="accent3"/>
              </a:solidFill>
              <a:ea typeface="Tinos" panose="02020603050405020304" pitchFamily="18" charset="0"/>
              <a:cs typeface="Tino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Produce significant visible result</a:t>
            </a:r>
            <a:endParaRPr lang="en-US" dirty="0">
              <a:ea typeface="Tinos" panose="02020603050405020304" pitchFamily="18" charset="0"/>
              <a:cs typeface="Tino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Tinos" panose="02020603050405020304" pitchFamily="18" charset="0"/>
                <a:cs typeface="Tinos" panose="02020603050405020304" pitchFamily="18" charset="0"/>
              </a:rPr>
              <a:t>Combination </a:t>
            </a: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of language features</a:t>
            </a:r>
            <a:endParaRPr lang="en-US" dirty="0">
              <a:ea typeface="Tinos" panose="02020603050405020304" pitchFamily="18" charset="0"/>
              <a:cs typeface="Tino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a typeface="Tinos" panose="02020603050405020304" pitchFamily="18" charset="0"/>
                <a:cs typeface="Tinos" panose="02020603050405020304" pitchFamily="18" charset="0"/>
              </a:rPr>
              <a:t>Arising from the ML tradition</a:t>
            </a:r>
            <a:endParaRPr lang="en-US" dirty="0">
              <a:ea typeface="Tinos" panose="02020603050405020304" pitchFamily="18" charset="0"/>
              <a:cs typeface="Tinos" panose="02020603050405020304" pitchFamily="18" charset="0"/>
            </a:endParaRPr>
          </a:p>
          <a:p>
            <a:endParaRPr lang="en-US" i="1" dirty="0"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730082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/>
                </a:solidFill>
              </a:rPr>
              <a:t>&lt;/rant&gt;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cap="small" dirty="0" smtClean="0">
                <a:solidFill>
                  <a:schemeClr val="accent5"/>
                </a:solidFill>
              </a:rPr>
              <a:t>Demo</a:t>
            </a:r>
            <a:r>
              <a:rPr lang="en-US" sz="4900" b="1" cap="small" dirty="0" smtClean="0"/>
              <a:t/>
            </a:r>
            <a:br>
              <a:rPr lang="en-US" sz="4900" b="1" cap="small" dirty="0" smtClean="0"/>
            </a:br>
            <a:r>
              <a:rPr lang="en-US" dirty="0"/>
              <a:t>Doing web-based data analytics with F</a:t>
            </a:r>
            <a:r>
              <a:rPr lang="en-US" dirty="0" smtClean="0"/>
              <a:t>#</a:t>
            </a:r>
            <a:r>
              <a:rPr lang="en-US" dirty="0"/>
              <a:t/>
            </a:r>
            <a:br>
              <a:rPr lang="en-US" dirty="0"/>
            </a:b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576843"/>
              </p:ext>
            </p:extLst>
          </p:nvPr>
        </p:nvGraphicFramePr>
        <p:xfrm>
          <a:off x="457200" y="1524000"/>
          <a:ext cx="8229600" cy="5126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7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algn="l"/>
            <a:r>
              <a:rPr lang="en-US" dirty="0" smtClean="0"/>
              <a:t>Meta-programming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Light-weight </a:t>
            </a:r>
            <a:r>
              <a:rPr lang="en-US" dirty="0" smtClean="0"/>
              <a:t>meta-programming</a:t>
            </a:r>
          </a:p>
          <a:p>
            <a:pPr lvl="1"/>
            <a:r>
              <a:rPr lang="en-US" dirty="0" smtClean="0"/>
              <a:t>Pick one aspect and do it well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Heterogeneous execution </a:t>
            </a:r>
            <a:r>
              <a:rPr lang="en-US" dirty="0" smtClean="0"/>
              <a:t>(CUDA, SQL, JS, …)</a:t>
            </a:r>
          </a:p>
          <a:p>
            <a:pPr lvl="1"/>
            <a:r>
              <a:rPr lang="en-US" dirty="0" smtClean="0"/>
              <a:t>Implicit and explicit quotations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5983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D. Syme. </a:t>
            </a:r>
            <a:r>
              <a:rPr lang="en-US" i="1" dirty="0" smtClean="0"/>
              <a:t>Leveraging </a:t>
            </a:r>
            <a:r>
              <a:rPr lang="en-US" i="1" dirty="0"/>
              <a:t>.NET meta-programming components from </a:t>
            </a:r>
            <a:r>
              <a:rPr lang="en-US" i="1" dirty="0" smtClean="0"/>
              <a:t>F#</a:t>
            </a:r>
            <a:r>
              <a:rPr lang="en-US" dirty="0" smtClean="0"/>
              <a:t>, ML workshop 2006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34200" y="281565"/>
            <a:ext cx="1999267" cy="1547235"/>
            <a:chOff x="4191694" y="487000"/>
            <a:chExt cx="1999267" cy="1999267"/>
          </a:xfrm>
        </p:grpSpPr>
        <p:sp>
          <p:nvSpPr>
            <p:cNvPr id="6" name="Rounded Rectangle 5"/>
            <p:cNvSpPr/>
            <p:nvPr/>
          </p:nvSpPr>
          <p:spPr>
            <a:xfrm>
              <a:off x="4191694" y="487000"/>
              <a:ext cx="1999267" cy="199926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289290" y="584596"/>
              <a:ext cx="1804075" cy="1804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Meta-programming</a:t>
              </a:r>
              <a:endParaRPr lang="en-US" sz="2500" kern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14400" y="4495800"/>
            <a:ext cx="5715000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ReflectedDefinition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algn="l"/>
            <a:r>
              <a:rPr lang="en-US" dirty="0" smtClean="0"/>
              <a:t>JavaScript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to JavaScript translation</a:t>
            </a:r>
          </a:p>
          <a:p>
            <a:pPr lvl="1"/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semantics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 JavaScript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semantics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 JavaScript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TypeScript type provider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5983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T. Petricek. </a:t>
            </a:r>
            <a:r>
              <a:rPr lang="en-US" i="1" dirty="0" smtClean="0"/>
              <a:t>Client-side </a:t>
            </a:r>
            <a:r>
              <a:rPr lang="en-US" i="1" dirty="0"/>
              <a:t>scripting using </a:t>
            </a:r>
            <a:r>
              <a:rPr lang="en-US" i="1" dirty="0" smtClean="0"/>
              <a:t>meta-programming.</a:t>
            </a:r>
            <a:r>
              <a:rPr lang="en-US" dirty="0" smtClean="0"/>
              <a:t> BSc thesis</a:t>
            </a:r>
            <a:r>
              <a:rPr lang="en-US" dirty="0"/>
              <a:t>. Charles </a:t>
            </a:r>
            <a:r>
              <a:rPr lang="en-US" dirty="0" smtClean="0"/>
              <a:t>University, </a:t>
            </a:r>
            <a:r>
              <a:rPr lang="en-US" dirty="0"/>
              <a:t>2007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0" y="281565"/>
            <a:ext cx="1999267" cy="1547235"/>
            <a:chOff x="4191694" y="487000"/>
            <a:chExt cx="1999267" cy="1999267"/>
          </a:xfrm>
        </p:grpSpPr>
        <p:sp>
          <p:nvSpPr>
            <p:cNvPr id="6" name="Rounded Rectangle 5"/>
            <p:cNvSpPr/>
            <p:nvPr/>
          </p:nvSpPr>
          <p:spPr>
            <a:xfrm>
              <a:off x="4191694" y="487000"/>
              <a:ext cx="1999267" cy="199926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289290" y="584596"/>
              <a:ext cx="1804075" cy="1804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Meta-programming</a:t>
              </a:r>
              <a:endParaRPr lang="en-US" sz="2500" kern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14400" y="4747736"/>
            <a:ext cx="6172200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TypeScript.Api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&lt;"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jquery.d.ts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TypeScript.Api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&lt;"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highcharts.d.ts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Asynchronous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Single-threaded </a:t>
            </a:r>
            <a:r>
              <a:rPr lang="en-US" dirty="0" smtClean="0"/>
              <a:t>semantics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Close to F# GUI threading model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5"/>
                </a:solidFill>
              </a:rPr>
              <a:t>Syntax matters!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602619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T. Petricek, D. Syme. </a:t>
            </a:r>
            <a:r>
              <a:rPr lang="en-US" i="1" dirty="0" smtClean="0"/>
              <a:t>The </a:t>
            </a:r>
            <a:r>
              <a:rPr lang="en-US" i="1" dirty="0"/>
              <a:t>F# Computation Expression </a:t>
            </a:r>
            <a:r>
              <a:rPr lang="en-US" i="1" dirty="0" smtClean="0"/>
              <a:t>Zoo</a:t>
            </a:r>
            <a:r>
              <a:rPr lang="en-US" dirty="0" smtClean="0"/>
              <a:t>, PADL </a:t>
            </a:r>
            <a:r>
              <a:rPr lang="en-US" dirty="0"/>
              <a:t>2014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34200" y="304799"/>
            <a:ext cx="1999267" cy="1524001"/>
            <a:chOff x="2038637" y="2640057"/>
            <a:chExt cx="1999267" cy="1999267"/>
          </a:xfrm>
          <a:solidFill>
            <a:schemeClr val="accent5"/>
          </a:solidFill>
        </p:grpSpPr>
        <p:sp>
          <p:nvSpPr>
            <p:cNvPr id="6" name="Rounded Rectangle 5"/>
            <p:cNvSpPr/>
            <p:nvPr/>
          </p:nvSpPr>
          <p:spPr>
            <a:xfrm>
              <a:off x="2038637" y="2640057"/>
              <a:ext cx="1999267" cy="199926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136233" y="2737653"/>
              <a:ext cx="1804075" cy="18040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Async workflows</a:t>
              </a:r>
              <a:endParaRPr lang="en-US" sz="25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1533" y="4038600"/>
            <a:ext cx="6972300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 ()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 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h.HighchartsOptions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country, check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     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country.Indicators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``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School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enrollment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 gross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)`` (* ... *)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602619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D. Syme, T. Petricek, D. Lomov, </a:t>
            </a:r>
            <a:r>
              <a:rPr lang="en-US" i="1" dirty="0" smtClean="0"/>
              <a:t>The </a:t>
            </a:r>
            <a:r>
              <a:rPr lang="en-US" i="1" dirty="0"/>
              <a:t>F# </a:t>
            </a:r>
            <a:r>
              <a:rPr lang="en-US" i="1" dirty="0" err="1" smtClean="0"/>
              <a:t>Asyn</a:t>
            </a:r>
            <a:r>
              <a:rPr lang="en-US" i="1" dirty="0" err="1"/>
              <a:t>-</a:t>
            </a:r>
            <a:r>
              <a:rPr lang="en-US" i="1" dirty="0" err="1" smtClean="0"/>
              <a:t>chronous</a:t>
            </a:r>
            <a:r>
              <a:rPr lang="en-US" i="1" dirty="0" smtClean="0"/>
              <a:t> </a:t>
            </a:r>
            <a:r>
              <a:rPr lang="en-US" i="1" dirty="0"/>
              <a:t>Programming Model</a:t>
            </a:r>
            <a:r>
              <a:rPr lang="en-US" dirty="0"/>
              <a:t>, PADL </a:t>
            </a:r>
            <a:r>
              <a:rPr lang="en-US" dirty="0" smtClean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5903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144963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Data access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Source-specific</a:t>
            </a:r>
            <a:r>
              <a:rPr lang="en-US" dirty="0" smtClean="0"/>
              <a:t> vs. </a:t>
            </a:r>
            <a:r>
              <a:rPr lang="en-US" b="1" dirty="0" smtClean="0">
                <a:solidFill>
                  <a:schemeClr val="accent3"/>
                </a:solidFill>
              </a:rPr>
              <a:t>general-purpose</a:t>
            </a:r>
            <a:r>
              <a:rPr lang="en-US" dirty="0" smtClean="0"/>
              <a:t> providers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Language and platform </a:t>
            </a:r>
            <a:r>
              <a:rPr lang="en-US" b="1" dirty="0" smtClean="0">
                <a:solidFill>
                  <a:schemeClr val="accent3"/>
                </a:solidFill>
              </a:rPr>
              <a:t>integration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34200" y="304799"/>
            <a:ext cx="1999267" cy="1524001"/>
            <a:chOff x="2038637" y="2640057"/>
            <a:chExt cx="1999267" cy="1999267"/>
          </a:xfrm>
          <a:solidFill>
            <a:schemeClr val="accent3"/>
          </a:solidFill>
        </p:grpSpPr>
        <p:sp>
          <p:nvSpPr>
            <p:cNvPr id="6" name="Rounded Rectangle 5"/>
            <p:cNvSpPr/>
            <p:nvPr/>
          </p:nvSpPr>
          <p:spPr>
            <a:xfrm>
              <a:off x="2038637" y="2640057"/>
              <a:ext cx="1999267" cy="199926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136233" y="2737653"/>
              <a:ext cx="1804075" cy="18040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Type providers</a:t>
              </a:r>
              <a:endParaRPr lang="en-US" sz="25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1291" y="4835604"/>
            <a:ext cx="69723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TypeScript.Api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jquery.d.ts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9309" y="6032113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D. </a:t>
            </a:r>
            <a:r>
              <a:rPr lang="en-US" dirty="0"/>
              <a:t>Syme et al. </a:t>
            </a:r>
            <a:r>
              <a:rPr lang="en-US" i="1" dirty="0"/>
              <a:t>Themes in Information-Rich Functional Programming for Internet-Scale Data </a:t>
            </a:r>
            <a:r>
              <a:rPr lang="en-US" i="1" dirty="0" smtClean="0"/>
              <a:t>Sources, </a:t>
            </a:r>
            <a:r>
              <a:rPr lang="en-US" dirty="0" smtClean="0"/>
              <a:t>DDFP 2013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5927" y="2996584"/>
            <a:ext cx="7596909" cy="1015663"/>
          </a:xfrm>
          <a:prstGeom prst="rect">
            <a:avLst/>
          </a:prstGeom>
          <a:solidFill>
            <a:schemeClr val="accent3"/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WorldBank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WorldBankProvider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&lt;Asynchronous 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WorldBank.GetDataContext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data.Countries.Sweden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... ]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7">
      <a:majorFont>
        <a:latin typeface="Cabin Condensed"/>
        <a:ea typeface=""/>
        <a:cs typeface=""/>
      </a:majorFont>
      <a:minorFont>
        <a:latin typeface="Cabin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Words>450</Words>
  <Application>Microsoft Office PowerPoint</Application>
  <PresentationFormat>On-screen Show (4:3)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Wingdings</vt:lpstr>
      <vt:lpstr>Arial</vt:lpstr>
      <vt:lpstr>Tinos</vt:lpstr>
      <vt:lpstr>Cabin Condensed</vt:lpstr>
      <vt:lpstr>Office Theme</vt:lpstr>
      <vt:lpstr>Case study Doing web-based data analytics with F# </vt:lpstr>
      <vt:lpstr>&lt;rant&gt;</vt:lpstr>
      <vt:lpstr>&lt;rant&gt;</vt:lpstr>
      <vt:lpstr>Demo Doing web-based data analytics with F# </vt:lpstr>
      <vt:lpstr>How does this work?</vt:lpstr>
      <vt:lpstr>Meta-programming</vt:lpstr>
      <vt:lpstr>JavaScript integration</vt:lpstr>
      <vt:lpstr>Asynchronous workflows</vt:lpstr>
      <vt:lpstr>Type providers</vt:lpstr>
      <vt:lpstr>Not your grandma’s type safety</vt:lpstr>
      <vt:lpstr>Design considerations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333</cp:revision>
  <dcterms:created xsi:type="dcterms:W3CDTF">2012-02-29T16:21:29Z</dcterms:created>
  <dcterms:modified xsi:type="dcterms:W3CDTF">2014-09-04T12:03:01Z</dcterms:modified>
</cp:coreProperties>
</file>