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303" r:id="rId3"/>
    <p:sldId id="325" r:id="rId4"/>
    <p:sldId id="315" r:id="rId5"/>
    <p:sldId id="314" r:id="rId6"/>
    <p:sldId id="329" r:id="rId7"/>
    <p:sldId id="330" r:id="rId8"/>
    <p:sldId id="317" r:id="rId9"/>
    <p:sldId id="320" r:id="rId10"/>
    <p:sldId id="331" r:id="rId11"/>
    <p:sldId id="316" r:id="rId12"/>
    <p:sldId id="319" r:id="rId13"/>
    <p:sldId id="328" r:id="rId14"/>
    <p:sldId id="332" r:id="rId15"/>
    <p:sldId id="318" r:id="rId16"/>
    <p:sldId id="321" r:id="rId17"/>
    <p:sldId id="322" r:id="rId18"/>
    <p:sldId id="326" r:id="rId19"/>
    <p:sldId id="32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1206" autoAdjust="0"/>
  </p:normalViewPr>
  <p:slideViewPr>
    <p:cSldViewPr>
      <p:cViewPr varScale="1">
        <p:scale>
          <a:sx n="83" d="100"/>
          <a:sy n="83" d="100"/>
        </p:scale>
        <p:origin x="145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A14EC-7439-4D39-99D7-3B92FBEE3CFB}" type="doc">
      <dgm:prSet loTypeId="urn:microsoft.com/office/officeart/2005/8/layout/cycle2" loCatId="cycle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58557EA5-7922-4F63-BFDC-A517D627ADC3}">
      <dgm:prSet phldrT="[Text]" custT="1"/>
      <dgm:spPr/>
      <dgm:t>
        <a:bodyPr/>
        <a:lstStyle/>
        <a:p>
          <a:r>
            <a:rPr lang="en-US" sz="3300" b="1" dirty="0" smtClean="0">
              <a:latin typeface="+mj-lt"/>
            </a:rPr>
            <a:t>Acquire</a:t>
          </a:r>
          <a:endParaRPr lang="en-US" sz="3300" b="1" dirty="0">
            <a:latin typeface="+mj-lt"/>
          </a:endParaRPr>
        </a:p>
      </dgm:t>
    </dgm:pt>
    <dgm:pt modelId="{AABD3A10-8A8E-4EC0-95B0-A0738B0CCE78}" type="parTrans" cxnId="{F4ED2715-9E3D-4581-9B27-B21A1DD4DD63}">
      <dgm:prSet/>
      <dgm:spPr/>
      <dgm:t>
        <a:bodyPr/>
        <a:lstStyle/>
        <a:p>
          <a:endParaRPr lang="en-US"/>
        </a:p>
      </dgm:t>
    </dgm:pt>
    <dgm:pt modelId="{8680BACC-7E4D-4EA1-83FB-70A91515ECD1}" type="sibTrans" cxnId="{F4ED2715-9E3D-4581-9B27-B21A1DD4DD63}">
      <dgm:prSet/>
      <dgm:spPr/>
      <dgm:t>
        <a:bodyPr/>
        <a:lstStyle/>
        <a:p>
          <a:endParaRPr lang="en-US"/>
        </a:p>
      </dgm:t>
    </dgm:pt>
    <dgm:pt modelId="{3C037E78-823E-4822-AED9-B91F4E4BABC3}">
      <dgm:prSet phldrT="[Text]" custT="1"/>
      <dgm:spPr/>
      <dgm:t>
        <a:bodyPr/>
        <a:lstStyle/>
        <a:p>
          <a:r>
            <a:rPr lang="en-US" sz="3300" b="1" dirty="0" smtClean="0">
              <a:latin typeface="+mj-lt"/>
            </a:rPr>
            <a:t>Analyze</a:t>
          </a:r>
          <a:endParaRPr lang="en-US" sz="3300" b="1" dirty="0">
            <a:latin typeface="+mj-lt"/>
          </a:endParaRPr>
        </a:p>
      </dgm:t>
    </dgm:pt>
    <dgm:pt modelId="{AD433B7C-5CD4-4E22-B1A9-C606C53F334E}" type="parTrans" cxnId="{7DC69064-AE7F-43A0-A79F-16D34B049BAD}">
      <dgm:prSet/>
      <dgm:spPr/>
      <dgm:t>
        <a:bodyPr/>
        <a:lstStyle/>
        <a:p>
          <a:endParaRPr lang="en-US"/>
        </a:p>
      </dgm:t>
    </dgm:pt>
    <dgm:pt modelId="{7D744AA1-B2BF-45CB-A5D7-48ACAF118EDB}" type="sibTrans" cxnId="{7DC69064-AE7F-43A0-A79F-16D34B049BAD}">
      <dgm:prSet/>
      <dgm:spPr/>
      <dgm:t>
        <a:bodyPr/>
        <a:lstStyle/>
        <a:p>
          <a:endParaRPr lang="en-US"/>
        </a:p>
      </dgm:t>
    </dgm:pt>
    <dgm:pt modelId="{FFF136AE-66C6-4E85-9874-6BAD70D407FD}">
      <dgm:prSet phldrT="[Text]" custT="1"/>
      <dgm:spPr/>
      <dgm:t>
        <a:bodyPr/>
        <a:lstStyle/>
        <a:p>
          <a:r>
            <a:rPr lang="en-US" sz="3300" b="1" dirty="0" smtClean="0">
              <a:latin typeface="+mj-lt"/>
            </a:rPr>
            <a:t>Visualize</a:t>
          </a:r>
          <a:endParaRPr lang="en-US" sz="3300" b="1" dirty="0">
            <a:latin typeface="+mj-lt"/>
          </a:endParaRPr>
        </a:p>
      </dgm:t>
    </dgm:pt>
    <dgm:pt modelId="{3A2D1D6A-6200-4946-AED5-3B8E2DCDECF8}" type="parTrans" cxnId="{369225A7-90D5-4CC0-AA5B-15E93F814412}">
      <dgm:prSet/>
      <dgm:spPr/>
      <dgm:t>
        <a:bodyPr/>
        <a:lstStyle/>
        <a:p>
          <a:endParaRPr lang="en-US"/>
        </a:p>
      </dgm:t>
    </dgm:pt>
    <dgm:pt modelId="{C4BF88A3-8093-4DDE-9C25-9C588B219C1B}" type="sibTrans" cxnId="{369225A7-90D5-4CC0-AA5B-15E93F814412}">
      <dgm:prSet/>
      <dgm:spPr/>
      <dgm:t>
        <a:bodyPr/>
        <a:lstStyle/>
        <a:p>
          <a:endParaRPr lang="en-US"/>
        </a:p>
      </dgm:t>
    </dgm:pt>
    <dgm:pt modelId="{2525C498-03BB-488F-AA7D-2DAA3EF800F5}" type="pres">
      <dgm:prSet presAssocID="{E09A14EC-7439-4D39-99D7-3B92FBEE3C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BBED46-3104-4476-9446-F38F9466CEDF}" type="pres">
      <dgm:prSet presAssocID="{58557EA5-7922-4F63-BFDC-A517D627ADC3}" presName="node" presStyleLbl="node1" presStyleIdx="0" presStyleCnt="3" custScaleX="1100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3FD3A-A4C9-4CFE-8E2F-BA91A455CA76}" type="pres">
      <dgm:prSet presAssocID="{8680BACC-7E4D-4EA1-83FB-70A91515ECD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DEB253C-57DC-468C-AF41-5FD3F57C6214}" type="pres">
      <dgm:prSet presAssocID="{8680BACC-7E4D-4EA1-83FB-70A91515ECD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8C68622-4854-4805-80FE-98C4456F859F}" type="pres">
      <dgm:prSet presAssocID="{3C037E78-823E-4822-AED9-B91F4E4BABC3}" presName="node" presStyleLbl="node1" presStyleIdx="1" presStyleCnt="3" custScaleX="105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4F6DA-A4BD-44A0-919B-8A732511D658}" type="pres">
      <dgm:prSet presAssocID="{7D744AA1-B2BF-45CB-A5D7-48ACAF118ED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19B86A3-F6B4-48D9-87C2-B340223292B6}" type="pres">
      <dgm:prSet presAssocID="{7D744AA1-B2BF-45CB-A5D7-48ACAF118ED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0076859-9363-4A4E-B9B0-BC30BA7D8C67}" type="pres">
      <dgm:prSet presAssocID="{FFF136AE-66C6-4E85-9874-6BAD70D407FD}" presName="node" presStyleLbl="node1" presStyleIdx="2" presStyleCnt="3" custScaleX="1102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C4401-336C-4306-946B-1481106B7216}" type="pres">
      <dgm:prSet presAssocID="{C4BF88A3-8093-4DDE-9C25-9C588B219C1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D7067D0-9BB5-44C4-A7E1-CF95F27427F2}" type="pres">
      <dgm:prSet presAssocID="{C4BF88A3-8093-4DDE-9C25-9C588B219C1B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03204AB0-AF07-4044-AC30-1AA0383C43D6}" type="presOf" srcId="{7D744AA1-B2BF-45CB-A5D7-48ACAF118EDB}" destId="{1654F6DA-A4BD-44A0-919B-8A732511D658}" srcOrd="0" destOrd="0" presId="urn:microsoft.com/office/officeart/2005/8/layout/cycle2"/>
    <dgm:cxn modelId="{45BEDB13-23FE-4E7D-8F63-1730E2ACF481}" type="presOf" srcId="{58557EA5-7922-4F63-BFDC-A517D627ADC3}" destId="{C4BBED46-3104-4476-9446-F38F9466CEDF}" srcOrd="0" destOrd="0" presId="urn:microsoft.com/office/officeart/2005/8/layout/cycle2"/>
    <dgm:cxn modelId="{CF2668D5-2F15-430A-A9ED-DC079BC7FDD9}" type="presOf" srcId="{E09A14EC-7439-4D39-99D7-3B92FBEE3CFB}" destId="{2525C498-03BB-488F-AA7D-2DAA3EF800F5}" srcOrd="0" destOrd="0" presId="urn:microsoft.com/office/officeart/2005/8/layout/cycle2"/>
    <dgm:cxn modelId="{35669C4E-8E87-4CE2-A52F-C79165F9E8C2}" type="presOf" srcId="{3C037E78-823E-4822-AED9-B91F4E4BABC3}" destId="{68C68622-4854-4805-80FE-98C4456F859F}" srcOrd="0" destOrd="0" presId="urn:microsoft.com/office/officeart/2005/8/layout/cycle2"/>
    <dgm:cxn modelId="{2C3B2C2B-0C87-42B1-A05D-C1B02C5D307C}" type="presOf" srcId="{FFF136AE-66C6-4E85-9874-6BAD70D407FD}" destId="{30076859-9363-4A4E-B9B0-BC30BA7D8C67}" srcOrd="0" destOrd="0" presId="urn:microsoft.com/office/officeart/2005/8/layout/cycle2"/>
    <dgm:cxn modelId="{F4ED2715-9E3D-4581-9B27-B21A1DD4DD63}" srcId="{E09A14EC-7439-4D39-99D7-3B92FBEE3CFB}" destId="{58557EA5-7922-4F63-BFDC-A517D627ADC3}" srcOrd="0" destOrd="0" parTransId="{AABD3A10-8A8E-4EC0-95B0-A0738B0CCE78}" sibTransId="{8680BACC-7E4D-4EA1-83FB-70A91515ECD1}"/>
    <dgm:cxn modelId="{89CA845F-37AC-43EB-AC11-BE416DC366E0}" type="presOf" srcId="{C4BF88A3-8093-4DDE-9C25-9C588B219C1B}" destId="{BB6C4401-336C-4306-946B-1481106B7216}" srcOrd="0" destOrd="0" presId="urn:microsoft.com/office/officeart/2005/8/layout/cycle2"/>
    <dgm:cxn modelId="{A4989475-5C39-435B-90AF-922A7DA6441D}" type="presOf" srcId="{7D744AA1-B2BF-45CB-A5D7-48ACAF118EDB}" destId="{019B86A3-F6B4-48D9-87C2-B340223292B6}" srcOrd="1" destOrd="0" presId="urn:microsoft.com/office/officeart/2005/8/layout/cycle2"/>
    <dgm:cxn modelId="{5CA65384-AD08-4F2C-BE67-C7483238524D}" type="presOf" srcId="{8680BACC-7E4D-4EA1-83FB-70A91515ECD1}" destId="{FA93FD3A-A4C9-4CFE-8E2F-BA91A455CA76}" srcOrd="0" destOrd="0" presId="urn:microsoft.com/office/officeart/2005/8/layout/cycle2"/>
    <dgm:cxn modelId="{685DCCD1-A178-4867-B8CD-79F80889A0B7}" type="presOf" srcId="{C4BF88A3-8093-4DDE-9C25-9C588B219C1B}" destId="{2D7067D0-9BB5-44C4-A7E1-CF95F27427F2}" srcOrd="1" destOrd="0" presId="urn:microsoft.com/office/officeart/2005/8/layout/cycle2"/>
    <dgm:cxn modelId="{369225A7-90D5-4CC0-AA5B-15E93F814412}" srcId="{E09A14EC-7439-4D39-99D7-3B92FBEE3CFB}" destId="{FFF136AE-66C6-4E85-9874-6BAD70D407FD}" srcOrd="2" destOrd="0" parTransId="{3A2D1D6A-6200-4946-AED5-3B8E2DCDECF8}" sibTransId="{C4BF88A3-8093-4DDE-9C25-9C588B219C1B}"/>
    <dgm:cxn modelId="{7DC69064-AE7F-43A0-A79F-16D34B049BAD}" srcId="{E09A14EC-7439-4D39-99D7-3B92FBEE3CFB}" destId="{3C037E78-823E-4822-AED9-B91F4E4BABC3}" srcOrd="1" destOrd="0" parTransId="{AD433B7C-5CD4-4E22-B1A9-C606C53F334E}" sibTransId="{7D744AA1-B2BF-45CB-A5D7-48ACAF118EDB}"/>
    <dgm:cxn modelId="{8918AA81-1447-4FDC-9563-5246753546A3}" type="presOf" srcId="{8680BACC-7E4D-4EA1-83FB-70A91515ECD1}" destId="{6DEB253C-57DC-468C-AF41-5FD3F57C6214}" srcOrd="1" destOrd="0" presId="urn:microsoft.com/office/officeart/2005/8/layout/cycle2"/>
    <dgm:cxn modelId="{1F7BEDE5-68DC-47DE-B054-2490FB135B76}" type="presParOf" srcId="{2525C498-03BB-488F-AA7D-2DAA3EF800F5}" destId="{C4BBED46-3104-4476-9446-F38F9466CEDF}" srcOrd="0" destOrd="0" presId="urn:microsoft.com/office/officeart/2005/8/layout/cycle2"/>
    <dgm:cxn modelId="{5BD2980A-B9CE-44AE-8511-08522B21574B}" type="presParOf" srcId="{2525C498-03BB-488F-AA7D-2DAA3EF800F5}" destId="{FA93FD3A-A4C9-4CFE-8E2F-BA91A455CA76}" srcOrd="1" destOrd="0" presId="urn:microsoft.com/office/officeart/2005/8/layout/cycle2"/>
    <dgm:cxn modelId="{9F534824-B827-456F-B05C-8ACD5AD6533D}" type="presParOf" srcId="{FA93FD3A-A4C9-4CFE-8E2F-BA91A455CA76}" destId="{6DEB253C-57DC-468C-AF41-5FD3F57C6214}" srcOrd="0" destOrd="0" presId="urn:microsoft.com/office/officeart/2005/8/layout/cycle2"/>
    <dgm:cxn modelId="{8D7943C4-DCB9-4EDD-AC3E-C9E73F3A1A8D}" type="presParOf" srcId="{2525C498-03BB-488F-AA7D-2DAA3EF800F5}" destId="{68C68622-4854-4805-80FE-98C4456F859F}" srcOrd="2" destOrd="0" presId="urn:microsoft.com/office/officeart/2005/8/layout/cycle2"/>
    <dgm:cxn modelId="{AB1BA437-83A5-4FEB-88DA-A3ABD7378C9B}" type="presParOf" srcId="{2525C498-03BB-488F-AA7D-2DAA3EF800F5}" destId="{1654F6DA-A4BD-44A0-919B-8A732511D658}" srcOrd="3" destOrd="0" presId="urn:microsoft.com/office/officeart/2005/8/layout/cycle2"/>
    <dgm:cxn modelId="{17F53424-5210-418A-93CB-87E5960ADC66}" type="presParOf" srcId="{1654F6DA-A4BD-44A0-919B-8A732511D658}" destId="{019B86A3-F6B4-48D9-87C2-B340223292B6}" srcOrd="0" destOrd="0" presId="urn:microsoft.com/office/officeart/2005/8/layout/cycle2"/>
    <dgm:cxn modelId="{31A7A501-846C-42CA-836E-267EBB79B1B8}" type="presParOf" srcId="{2525C498-03BB-488F-AA7D-2DAA3EF800F5}" destId="{30076859-9363-4A4E-B9B0-BC30BA7D8C67}" srcOrd="4" destOrd="0" presId="urn:microsoft.com/office/officeart/2005/8/layout/cycle2"/>
    <dgm:cxn modelId="{0AF53773-B127-4820-AE55-11C0E1F9EA5B}" type="presParOf" srcId="{2525C498-03BB-488F-AA7D-2DAA3EF800F5}" destId="{BB6C4401-336C-4306-946B-1481106B7216}" srcOrd="5" destOrd="0" presId="urn:microsoft.com/office/officeart/2005/8/layout/cycle2"/>
    <dgm:cxn modelId="{9600963D-CECF-435E-B281-1A261641DEAA}" type="presParOf" srcId="{BB6C4401-336C-4306-946B-1481106B7216}" destId="{2D7067D0-9BB5-44C4-A7E1-CF95F27427F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BED46-3104-4476-9446-F38F9466CEDF}">
      <dsp:nvSpPr>
        <dsp:cNvPr id="0" name=""/>
        <dsp:cNvSpPr/>
      </dsp:nvSpPr>
      <dsp:spPr>
        <a:xfrm>
          <a:off x="2782273" y="1074"/>
          <a:ext cx="2104259" cy="1912441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>
              <a:latin typeface="+mj-lt"/>
            </a:rPr>
            <a:t>Acquire</a:t>
          </a:r>
          <a:endParaRPr lang="en-US" sz="3300" b="1" kern="1200" dirty="0">
            <a:latin typeface="+mj-lt"/>
          </a:endParaRPr>
        </a:p>
      </dsp:txBody>
      <dsp:txXfrm>
        <a:off x="3090435" y="281145"/>
        <a:ext cx="1487935" cy="1352299"/>
      </dsp:txXfrm>
    </dsp:sp>
    <dsp:sp modelId="{FA93FD3A-A4C9-4CFE-8E2F-BA91A455CA76}">
      <dsp:nvSpPr>
        <dsp:cNvPr id="0" name=""/>
        <dsp:cNvSpPr/>
      </dsp:nvSpPr>
      <dsp:spPr>
        <a:xfrm rot="3600000">
          <a:off x="4302368" y="1871388"/>
          <a:ext cx="492223" cy="6454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4339285" y="1936536"/>
        <a:ext cx="344556" cy="387268"/>
      </dsp:txXfrm>
    </dsp:sp>
    <dsp:sp modelId="{68C68622-4854-4805-80FE-98C4456F859F}">
      <dsp:nvSpPr>
        <dsp:cNvPr id="0" name=""/>
        <dsp:cNvSpPr/>
      </dsp:nvSpPr>
      <dsp:spPr>
        <a:xfrm>
          <a:off x="4266459" y="2490208"/>
          <a:ext cx="2010090" cy="1912441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>
              <a:latin typeface="+mj-lt"/>
            </a:rPr>
            <a:t>Analyze</a:t>
          </a:r>
          <a:endParaRPr lang="en-US" sz="3300" b="1" kern="1200" dirty="0">
            <a:latin typeface="+mj-lt"/>
          </a:endParaRPr>
        </a:p>
      </dsp:txBody>
      <dsp:txXfrm>
        <a:off x="4560830" y="2770279"/>
        <a:ext cx="1421348" cy="1352299"/>
      </dsp:txXfrm>
    </dsp:sp>
    <dsp:sp modelId="{1654F6DA-A4BD-44A0-919B-8A732511D658}">
      <dsp:nvSpPr>
        <dsp:cNvPr id="0" name=""/>
        <dsp:cNvSpPr/>
      </dsp:nvSpPr>
      <dsp:spPr>
        <a:xfrm rot="10800000">
          <a:off x="3654978" y="3123704"/>
          <a:ext cx="432113" cy="6454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242380"/>
            <a:satOff val="-3466"/>
            <a:lumOff val="165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 rot="10800000">
        <a:off x="3784612" y="3252794"/>
        <a:ext cx="302479" cy="387268"/>
      </dsp:txXfrm>
    </dsp:sp>
    <dsp:sp modelId="{30076859-9363-4A4E-B9B0-BC30BA7D8C67}">
      <dsp:nvSpPr>
        <dsp:cNvPr id="0" name=""/>
        <dsp:cNvSpPr/>
      </dsp:nvSpPr>
      <dsp:spPr>
        <a:xfrm>
          <a:off x="1343449" y="2490208"/>
          <a:ext cx="2107701" cy="1912441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>
              <a:latin typeface="+mj-lt"/>
            </a:rPr>
            <a:t>Visualize</a:t>
          </a:r>
          <a:endParaRPr lang="en-US" sz="3300" b="1" kern="1200" dirty="0">
            <a:latin typeface="+mj-lt"/>
          </a:endParaRPr>
        </a:p>
      </dsp:txBody>
      <dsp:txXfrm>
        <a:off x="1652115" y="2770279"/>
        <a:ext cx="1490369" cy="1352299"/>
      </dsp:txXfrm>
    </dsp:sp>
    <dsp:sp modelId="{BB6C4401-336C-4306-946B-1481106B7216}">
      <dsp:nvSpPr>
        <dsp:cNvPr id="0" name=""/>
        <dsp:cNvSpPr/>
      </dsp:nvSpPr>
      <dsp:spPr>
        <a:xfrm rot="18000000">
          <a:off x="2865670" y="1890919"/>
          <a:ext cx="486758" cy="6454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84761"/>
            <a:satOff val="-6932"/>
            <a:lumOff val="330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2902177" y="2083241"/>
        <a:ext cx="340731" cy="387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13. 2. 2014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2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9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458200" cy="2362200"/>
          </a:xfrm>
        </p:spPr>
        <p:txBody>
          <a:bodyPr>
            <a:normAutofit/>
          </a:bodyPr>
          <a:lstStyle/>
          <a:p>
            <a:r>
              <a:rPr lang="en-US" sz="6200" dirty="0" smtClean="0">
                <a:ea typeface="Arimo" panose="020B0604020202020204" pitchFamily="34" charset="0"/>
                <a:cs typeface="Arimo" panose="020B0604020202020204" pitchFamily="34" charset="0"/>
              </a:rPr>
              <a:t>Data and time-series </a:t>
            </a:r>
            <a:br>
              <a:rPr lang="en-US" sz="6200" dirty="0" smtClean="0">
                <a:ea typeface="Arimo" panose="020B0604020202020204" pitchFamily="34" charset="0"/>
                <a:cs typeface="Arimo" panose="020B0604020202020204" pitchFamily="34" charset="0"/>
              </a:rPr>
            </a:br>
            <a:r>
              <a:rPr lang="en-US" sz="6200" dirty="0" smtClean="0">
                <a:ea typeface="Arimo" panose="020B0604020202020204" pitchFamily="34" charset="0"/>
                <a:cs typeface="Arimo" panose="020B0604020202020204" pitchFamily="34" charset="0"/>
              </a:rPr>
              <a:t>analysis with </a:t>
            </a:r>
            <a:r>
              <a:rPr lang="en-US" sz="6200" b="1" dirty="0" smtClean="0">
                <a:solidFill>
                  <a:schemeClr val="accent1"/>
                </a:solidFill>
                <a:ea typeface="Arimo" panose="020B0604020202020204" pitchFamily="34" charset="0"/>
                <a:cs typeface="Arimo" panose="020B0604020202020204" pitchFamily="34" charset="0"/>
              </a:rPr>
              <a:t>Deedle</a:t>
            </a:r>
            <a:endParaRPr lang="en-US" sz="6200" b="1" dirty="0">
              <a:solidFill>
                <a:schemeClr val="accent1"/>
              </a:solidFill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648200"/>
            <a:ext cx="8382000" cy="1447800"/>
          </a:xfrm>
        </p:spPr>
        <p:txBody>
          <a:bodyPr>
            <a:no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bin Condensed" panose="020B0506050202020004" pitchFamily="34" charset="0"/>
              </a:rPr>
              <a:t>Tomas Petricek </a:t>
            </a:r>
          </a:p>
          <a:p>
            <a:pPr algn="r"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  <a:latin typeface="Cabin Condensed" panose="020B0506050202020004" pitchFamily="34" charset="0"/>
              </a:rPr>
              <a:t>tomas@tomasp.net</a:t>
            </a:r>
            <a:r>
              <a:rPr lang="en-US" sz="2800" dirty="0">
                <a:solidFill>
                  <a:schemeClr val="accent3"/>
                </a:solidFill>
                <a:latin typeface="Cabin Condensed" panose="020B0506050202020004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bin Condensed" panose="020B0506050202020004" pitchFamily="34" charset="0"/>
              </a:rPr>
              <a:t>| </a:t>
            </a:r>
            <a:r>
              <a:rPr lang="en-US" sz="2800" dirty="0">
                <a:solidFill>
                  <a:schemeClr val="accent2"/>
                </a:solidFill>
                <a:latin typeface="Cabin Condensed" panose="020B0506050202020004" pitchFamily="34" charset="0"/>
              </a:rPr>
              <a:t>@</a:t>
            </a:r>
            <a:r>
              <a:rPr lang="en-US" sz="2800" dirty="0" err="1">
                <a:solidFill>
                  <a:schemeClr val="accent2"/>
                </a:solidFill>
                <a:latin typeface="Cabin Condensed" panose="020B0506050202020004" pitchFamily="34" charset="0"/>
              </a:rPr>
              <a:t>tomaspetricek</a:t>
            </a:r>
            <a:endParaRPr lang="en-US" sz="2800" dirty="0">
              <a:solidFill>
                <a:schemeClr val="accent2"/>
              </a:solidFill>
              <a:latin typeface="Cabin Condensed" panose="020B0506050202020004" pitchFamily="34" charset="0"/>
            </a:endParaRPr>
          </a:p>
          <a:p>
            <a:pPr algn="r"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bin Condensed" panose="020B0506050202020004" pitchFamily="34" charset="0"/>
              </a:rPr>
              <a:t>PhD Student at Cambridge &amp; Coordinator of</a:t>
            </a:r>
            <a:r>
              <a:rPr lang="en-US" sz="2800" dirty="0">
                <a:solidFill>
                  <a:schemeClr val="accent3"/>
                </a:solidFill>
                <a:latin typeface="Cabin Condensed" panose="020B0506050202020004" pitchFamily="34" charset="0"/>
              </a:rPr>
              <a:t> http://fsharp.org</a:t>
            </a: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85800"/>
            <a:ext cx="5334000" cy="5791200"/>
          </a:xfrm>
        </p:spPr>
        <p:txBody>
          <a:bodyPr>
            <a:normAutofit/>
          </a:bodyPr>
          <a:lstStyle/>
          <a:p>
            <a:r>
              <a:rPr lang="en-US" sz="3800" b="1" dirty="0"/>
              <a:t>Deedle </a:t>
            </a:r>
            <a:r>
              <a:rPr lang="en-US" sz="3800" b="1" dirty="0" smtClean="0"/>
              <a:t>series</a:t>
            </a:r>
            <a:endParaRPr lang="en-US" sz="3800" b="1" dirty="0"/>
          </a:p>
          <a:p>
            <a:pPr lvl="1"/>
            <a:r>
              <a:rPr lang="en-US" sz="3600" dirty="0" smtClean="0"/>
              <a:t>Key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sz="3600" dirty="0" smtClean="0"/>
              <a:t>Value mapping</a:t>
            </a:r>
          </a:p>
          <a:p>
            <a:pPr lvl="1"/>
            <a:r>
              <a:rPr lang="en-US" sz="3600" dirty="0" smtClean="0"/>
              <a:t>Immutable</a:t>
            </a:r>
          </a:p>
          <a:p>
            <a:r>
              <a:rPr lang="en-US" sz="3800" b="1" dirty="0" smtClean="0">
                <a:latin typeface="+mj-lt"/>
              </a:rPr>
              <a:t>Deedle frame</a:t>
            </a:r>
            <a:endParaRPr lang="en-US" sz="3800" b="1" dirty="0">
              <a:latin typeface="+mj-lt"/>
            </a:endParaRPr>
          </a:p>
          <a:p>
            <a:pPr lvl="1"/>
            <a:r>
              <a:rPr lang="en-US" sz="3600" dirty="0" smtClean="0"/>
              <a:t>(</a:t>
            </a:r>
            <a:r>
              <a:rPr lang="en-US" sz="3600" dirty="0" err="1" smtClean="0"/>
              <a:t>RowKey</a:t>
            </a:r>
            <a:r>
              <a:rPr lang="en-US" sz="3600" dirty="0" smtClean="0"/>
              <a:t>, </a:t>
            </a:r>
            <a:r>
              <a:rPr lang="en-US" sz="3600" dirty="0" err="1" smtClean="0"/>
              <a:t>ColKey</a:t>
            </a:r>
            <a:r>
              <a:rPr lang="en-US" sz="3600" dirty="0" smtClean="0"/>
              <a:t>)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sz="3600" dirty="0" smtClean="0"/>
              <a:t>Value</a:t>
            </a:r>
          </a:p>
          <a:p>
            <a:pPr lvl="1"/>
            <a:r>
              <a:rPr lang="en-US" sz="3600" dirty="0" smtClean="0"/>
              <a:t>Heterogeneous </a:t>
            </a:r>
            <a:r>
              <a:rPr lang="en-US" sz="3600" dirty="0" smtClean="0"/>
              <a:t>values</a:t>
            </a:r>
          </a:p>
          <a:p>
            <a:pPr lvl="1"/>
            <a:r>
              <a:rPr lang="en-US" sz="3600" dirty="0" smtClean="0"/>
              <a:t>Column-wise </a:t>
            </a:r>
            <a:r>
              <a:rPr lang="en-US" sz="3600" dirty="0" smtClean="0"/>
              <a:t>mutable</a:t>
            </a:r>
            <a:endParaRPr lang="en-US" sz="3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5800"/>
            <a:ext cx="1905266" cy="190526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60198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accent1"/>
                </a:solidFill>
                <a:latin typeface="+mj-lt"/>
              </a:rPr>
              <a:t>http://bluemountaincapital.github.io/Deedle/</a:t>
            </a:r>
          </a:p>
        </p:txBody>
      </p:sp>
    </p:spTree>
    <p:extLst>
      <p:ext uri="{BB962C8B-B14F-4D97-AF65-F5344CB8AC3E}">
        <p14:creationId xmlns:p14="http://schemas.microsoft.com/office/powerpoint/2010/main" val="35979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Demo: </a:t>
            </a:r>
            <a:r>
              <a:rPr lang="en-US" dirty="0" smtClean="0"/>
              <a:t>Analyzing Titanic survivors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"/>
            <a:ext cx="6908800" cy="5181600"/>
          </a:xfr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0464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55639"/>
            <a:ext cx="5334000" cy="4983163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+mj-lt"/>
              </a:rPr>
              <a:t>Deedle data </a:t>
            </a:r>
            <a:r>
              <a:rPr lang="en-US" sz="3800" b="1" dirty="0" smtClean="0">
                <a:latin typeface="+mj-lt"/>
              </a:rPr>
              <a:t>exploration</a:t>
            </a:r>
            <a:endParaRPr lang="en-US" sz="3800" b="1" dirty="0">
              <a:latin typeface="+mj-lt"/>
            </a:endParaRPr>
          </a:p>
          <a:p>
            <a:pPr lvl="1"/>
            <a:r>
              <a:rPr lang="en-US" sz="3600" dirty="0" smtClean="0"/>
              <a:t>Interactive research</a:t>
            </a:r>
          </a:p>
          <a:p>
            <a:pPr lvl="1"/>
            <a:r>
              <a:rPr lang="en-US" sz="3600" dirty="0" smtClean="0"/>
              <a:t>Indexing </a:t>
            </a:r>
            <a:r>
              <a:rPr lang="en-US" sz="3600" dirty="0"/>
              <a:t>and </a:t>
            </a:r>
            <a:r>
              <a:rPr lang="en-US" sz="3600" dirty="0" smtClean="0"/>
              <a:t>aggregation</a:t>
            </a:r>
          </a:p>
          <a:p>
            <a:pPr lvl="1"/>
            <a:r>
              <a:rPr lang="en-US" sz="3600" dirty="0" smtClean="0"/>
              <a:t>Pivot table functionality</a:t>
            </a:r>
          </a:p>
          <a:p>
            <a:pPr lvl="1"/>
            <a:endParaRPr lang="en-US" sz="2000" dirty="0"/>
          </a:p>
          <a:p>
            <a:r>
              <a:rPr lang="en-US" sz="3800" b="1" dirty="0">
                <a:latin typeface="+mj-lt"/>
              </a:rPr>
              <a:t>F# Charting library</a:t>
            </a:r>
          </a:p>
          <a:p>
            <a:pPr lvl="1"/>
            <a:r>
              <a:rPr lang="en-US" sz="3600" dirty="0" smtClean="0"/>
              <a:t>Interactive &amp; composable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3733534"/>
            <a:ext cx="1905266" cy="190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5800"/>
            <a:ext cx="1905266" cy="190526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5800702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accent1"/>
                </a:solidFill>
                <a:latin typeface="+mj-lt"/>
              </a:rPr>
              <a:t>www.fslab.org</a:t>
            </a:r>
          </a:p>
        </p:txBody>
      </p:sp>
    </p:spTree>
    <p:extLst>
      <p:ext uri="{BB962C8B-B14F-4D97-AF65-F5344CB8AC3E}">
        <p14:creationId xmlns:p14="http://schemas.microsoft.com/office/powerpoint/2010/main" val="11737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Demo: </a:t>
            </a:r>
            <a:r>
              <a:rPr lang="en-US" dirty="0" smtClean="0"/>
              <a:t>Analyzing stock prices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457200"/>
            <a:ext cx="817480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85800"/>
            <a:ext cx="5334000" cy="5791200"/>
          </a:xfrm>
        </p:spPr>
        <p:txBody>
          <a:bodyPr>
            <a:normAutofit/>
          </a:bodyPr>
          <a:lstStyle/>
          <a:p>
            <a:r>
              <a:rPr lang="en-US" sz="3800" b="1" dirty="0"/>
              <a:t>Deedle </a:t>
            </a:r>
            <a:r>
              <a:rPr lang="en-US" sz="3800" b="1" dirty="0" smtClean="0"/>
              <a:t>and stock prices</a:t>
            </a:r>
            <a:endParaRPr lang="en-US" sz="3800" b="1" dirty="0"/>
          </a:p>
          <a:p>
            <a:pPr lvl="1"/>
            <a:r>
              <a:rPr lang="en-US" sz="3600" dirty="0" smtClean="0"/>
              <a:t>Time series alignment</a:t>
            </a:r>
          </a:p>
          <a:p>
            <a:pPr lvl="1"/>
            <a:r>
              <a:rPr lang="en-US" sz="3600" dirty="0" smtClean="0"/>
              <a:t>Exploration &amp; slicing &amp; c.</a:t>
            </a:r>
          </a:p>
          <a:p>
            <a:pPr lvl="1"/>
            <a:r>
              <a:rPr lang="en-US" sz="3600" dirty="0" smtClean="0"/>
              <a:t>First-class missing values</a:t>
            </a:r>
          </a:p>
          <a:p>
            <a:pPr lvl="1"/>
            <a:r>
              <a:rPr lang="en-US" sz="3600" dirty="0" smtClean="0"/>
              <a:t>Statistical functions</a:t>
            </a:r>
          </a:p>
          <a:p>
            <a:pPr lvl="1"/>
            <a:r>
              <a:rPr lang="en-US" sz="3600" dirty="0" smtClean="0"/>
              <a:t>Hierarchical indexing </a:t>
            </a:r>
          </a:p>
          <a:p>
            <a:pPr lvl="1"/>
            <a:r>
              <a:rPr lang="en-US" sz="3600" dirty="0" smtClean="0"/>
              <a:t>Supports lazy loading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5800"/>
            <a:ext cx="1905266" cy="190526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60198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accent1"/>
                </a:solidFill>
                <a:latin typeface="+mj-lt"/>
              </a:rPr>
              <a:t>http://bluemountaincapital.github.io/Deedle/</a:t>
            </a:r>
          </a:p>
        </p:txBody>
      </p:sp>
    </p:spTree>
    <p:extLst>
      <p:ext uri="{BB962C8B-B14F-4D97-AF65-F5344CB8AC3E}">
        <p14:creationId xmlns:p14="http://schemas.microsoft.com/office/powerpoint/2010/main" val="28323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Demo: </a:t>
            </a:r>
            <a:r>
              <a:rPr lang="en-US" dirty="0" smtClean="0"/>
              <a:t>US debt over the last century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7202"/>
            <a:ext cx="3962400" cy="4890531"/>
          </a:xfr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791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55639"/>
            <a:ext cx="5334000" cy="4983163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+mj-lt"/>
              </a:rPr>
              <a:t>Deedle </a:t>
            </a:r>
            <a:r>
              <a:rPr lang="en-US" sz="3800" b="1" dirty="0" smtClean="0">
                <a:latin typeface="+mj-lt"/>
              </a:rPr>
              <a:t>data analysis</a:t>
            </a:r>
            <a:endParaRPr lang="en-US" sz="3800" b="1" dirty="0">
              <a:latin typeface="+mj-lt"/>
            </a:endParaRPr>
          </a:p>
          <a:p>
            <a:pPr lvl="1"/>
            <a:r>
              <a:rPr lang="en-US" sz="3600" dirty="0"/>
              <a:t>Time-series alignment</a:t>
            </a:r>
          </a:p>
          <a:p>
            <a:pPr lvl="1"/>
            <a:r>
              <a:rPr lang="en-US" sz="3600" dirty="0"/>
              <a:t>Data transformations</a:t>
            </a:r>
          </a:p>
          <a:p>
            <a:pPr lvl="1"/>
            <a:endParaRPr lang="en-US" sz="2000" dirty="0"/>
          </a:p>
          <a:p>
            <a:pPr lvl="0"/>
            <a:r>
              <a:rPr lang="en-US" sz="3800" b="1" dirty="0">
                <a:solidFill>
                  <a:prstClr val="white"/>
                </a:solidFill>
                <a:latin typeface="Cabin Condensed"/>
              </a:rPr>
              <a:t>Vega visualization</a:t>
            </a:r>
          </a:p>
          <a:p>
            <a:pPr lvl="1"/>
            <a:r>
              <a:rPr lang="en-US" sz="3600" dirty="0">
                <a:solidFill>
                  <a:prstClr val="white"/>
                </a:solidFill>
              </a:rPr>
              <a:t>F# wrapper for Vega</a:t>
            </a:r>
          </a:p>
          <a:p>
            <a:pPr lvl="1"/>
            <a:r>
              <a:rPr lang="en-US" sz="3600" dirty="0">
                <a:solidFill>
                  <a:prstClr val="white"/>
                </a:solidFill>
              </a:rPr>
              <a:t>Pre-alpha version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5800702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accent1"/>
                </a:solidFill>
                <a:latin typeface="+mj-lt"/>
              </a:rPr>
              <a:t>www.fslab.org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5800"/>
            <a:ext cx="1905266" cy="1905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335280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9"/>
            <a:ext cx="8229600" cy="4144963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</a:pPr>
            <a:r>
              <a:rPr lang="en-US" sz="4200" dirty="0">
                <a:solidFill>
                  <a:schemeClr val="accent1"/>
                </a:solidFill>
              </a:rPr>
              <a:t>acquire, analyze, visualize</a:t>
            </a:r>
          </a:p>
          <a:p>
            <a:pPr algn="ctr">
              <a:spcBef>
                <a:spcPts val="600"/>
              </a:spcBef>
            </a:pPr>
            <a:r>
              <a:rPr lang="en-US" sz="4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interactive experience</a:t>
            </a:r>
          </a:p>
          <a:p>
            <a:pPr algn="ctr">
              <a:spcBef>
                <a:spcPts val="600"/>
              </a:spcBef>
            </a:pPr>
            <a:r>
              <a:rPr lang="en-US" sz="4200" dirty="0">
                <a:solidFill>
                  <a:schemeClr val="accent1"/>
                </a:solidFill>
              </a:rPr>
              <a:t>safety and efficiency of </a:t>
            </a:r>
            <a:r>
              <a:rPr lang="en-US" sz="4200" dirty="0" err="1">
                <a:solidFill>
                  <a:schemeClr val="accent1"/>
                </a:solidFill>
              </a:rPr>
              <a:t>.net</a:t>
            </a:r>
            <a:endParaRPr lang="en-US" sz="4200" dirty="0">
              <a:solidFill>
                <a:schemeClr val="accent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4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ready for production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60198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4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tomaspetricek</a:t>
            </a:r>
            <a:endParaRPr lang="en-US" sz="3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FsLab</a:t>
            </a:r>
            <a:r>
              <a:rPr lang="en-US" dirty="0" smtClean="0"/>
              <a:t>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828800"/>
            <a:ext cx="4419600" cy="457199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sz="3800" b="1" dirty="0" err="1" smtClean="0">
                <a:solidFill>
                  <a:schemeClr val="accent1"/>
                </a:solidFill>
              </a:rPr>
              <a:t>FsLab</a:t>
            </a:r>
            <a:r>
              <a:rPr lang="en-US" sz="3800" b="1" dirty="0" smtClean="0">
                <a:solidFill>
                  <a:schemeClr val="accent1"/>
                </a:solidFill>
              </a:rPr>
              <a:t> needs you!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Visualization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Excel integration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Data sources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Linux &amp; Mac support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Visual Studio extensions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3733"/>
            <a:ext cx="3525928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44963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3000"/>
              </a:spcAft>
            </a:pPr>
            <a:r>
              <a:rPr lang="en-US" sz="4200" b="1" dirty="0">
                <a:solidFill>
                  <a:schemeClr val="accent4"/>
                </a:solidFill>
              </a:rPr>
              <a:t>Come </a:t>
            </a:r>
            <a:r>
              <a:rPr lang="en-US" sz="4200" b="1" dirty="0" smtClean="0">
                <a:solidFill>
                  <a:schemeClr val="accent4"/>
                </a:solidFill>
              </a:rPr>
              <a:t>again in </a:t>
            </a:r>
            <a:r>
              <a:rPr lang="en-US" sz="4200" b="1" dirty="0">
                <a:solidFill>
                  <a:schemeClr val="accent4"/>
                </a:solidFill>
              </a:rPr>
              <a:t>two weeks!</a:t>
            </a:r>
            <a:endParaRPr lang="en-US" sz="4200" dirty="0" smtClean="0"/>
          </a:p>
          <a:p>
            <a:pPr algn="ctr">
              <a:spcBef>
                <a:spcPts val="600"/>
              </a:spcBef>
            </a:pPr>
            <a:r>
              <a:rPr lang="en-US" sz="4200" dirty="0" smtClean="0"/>
              <a:t>Use Deedle for </a:t>
            </a:r>
            <a:r>
              <a:rPr lang="en-US" sz="4200" dirty="0"/>
              <a:t>fun &amp; profit</a:t>
            </a:r>
          </a:p>
          <a:p>
            <a:pPr algn="ctr">
              <a:spcBef>
                <a:spcPts val="600"/>
              </a:spcBef>
            </a:pPr>
            <a:r>
              <a:rPr lang="en-US" sz="4200" dirty="0" smtClean="0"/>
              <a:t>Help </a:t>
            </a:r>
            <a:r>
              <a:rPr lang="en-US" sz="4200" dirty="0"/>
              <a:t>us build data science </a:t>
            </a:r>
            <a:r>
              <a:rPr lang="en-US" sz="4200" dirty="0" smtClean="0"/>
              <a:t>tools</a:t>
            </a:r>
          </a:p>
          <a:p>
            <a:pPr algn="ctr">
              <a:spcBef>
                <a:spcPts val="1800"/>
              </a:spcBef>
            </a:pPr>
            <a:r>
              <a:rPr lang="en-US" sz="4200" dirty="0" smtClean="0">
                <a:solidFill>
                  <a:schemeClr val="accent1"/>
                </a:solidFill>
              </a:rPr>
              <a:t>fsharp.org </a:t>
            </a:r>
            <a:r>
              <a:rPr lang="en-US" sz="4200" dirty="0" smtClean="0"/>
              <a:t>|</a:t>
            </a:r>
            <a:r>
              <a:rPr lang="en-US" sz="4200" dirty="0" smtClean="0">
                <a:solidFill>
                  <a:schemeClr val="accent3"/>
                </a:solidFill>
              </a:rPr>
              <a:t> </a:t>
            </a:r>
            <a:r>
              <a:rPr lang="en-US" sz="4200" dirty="0" smtClean="0">
                <a:solidFill>
                  <a:schemeClr val="accent1"/>
                </a:solidFill>
              </a:rPr>
              <a:t>fslab.org </a:t>
            </a:r>
            <a:r>
              <a:rPr lang="en-US" sz="4200" dirty="0" smtClean="0"/>
              <a:t>| </a:t>
            </a:r>
            <a:r>
              <a:rPr lang="en-US" sz="4200" dirty="0" smtClean="0">
                <a:solidFill>
                  <a:schemeClr val="accent1"/>
                </a:solidFill>
              </a:rPr>
              <a:t>tomasp.net</a:t>
            </a:r>
            <a:endParaRPr lang="en-US" sz="4200" dirty="0">
              <a:solidFill>
                <a:schemeClr val="accent3"/>
              </a:solidFill>
            </a:endParaRPr>
          </a:p>
          <a:p>
            <a:pPr algn="ctr">
              <a:spcBef>
                <a:spcPts val="600"/>
              </a:spcBef>
            </a:pPr>
            <a:endParaRPr lang="en-US" sz="4200" dirty="0">
              <a:solidFill>
                <a:schemeClr val="accent3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60198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4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tomaspetricek</a:t>
            </a:r>
            <a:endParaRPr lang="en-US" sz="3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705600" cy="16002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5000" b="1" dirty="0">
                <a:solidFill>
                  <a:schemeClr val="accent3"/>
                </a:solidFill>
                <a:latin typeface="+mj-lt"/>
              </a:rPr>
              <a:t>F#</a:t>
            </a:r>
            <a:r>
              <a:rPr lang="en-US" sz="5000" b="1" dirty="0">
                <a:latin typeface="+mj-lt"/>
              </a:rPr>
              <a:t> </a:t>
            </a:r>
            <a:r>
              <a:rPr lang="en-US" sz="5000" b="1" dirty="0">
                <a:solidFill>
                  <a:schemeClr val="accent3"/>
                </a:solidFill>
                <a:latin typeface="+mj-lt"/>
              </a:rPr>
              <a:t>Software Foundation</a:t>
            </a:r>
            <a:br>
              <a:rPr lang="en-US" sz="5000" b="1" dirty="0">
                <a:solidFill>
                  <a:schemeClr val="accent3"/>
                </a:solidFill>
                <a:latin typeface="+mj-lt"/>
              </a:rPr>
            </a:br>
            <a:endParaRPr lang="en-US" sz="5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6576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b="1" dirty="0">
                <a:solidFill>
                  <a:schemeClr val="accent1"/>
                </a:solidFill>
                <a:latin typeface="+mj-lt"/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1127" y="1066800"/>
            <a:ext cx="7327075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software stacks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500" dirty="0">
                <a:solidFill>
                  <a:schemeClr val="tx1">
                    <a:lumMod val="50000"/>
                  </a:schemeClr>
                </a:solidFill>
              </a:rPr>
              <a:t>trainings 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teaching F#</a:t>
            </a:r>
            <a:r>
              <a:rPr lang="en-US" sz="2300" dirty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user groups 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snippets</a:t>
            </a:r>
            <a:r>
              <a:rPr lang="en-US" sz="2300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3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300" dirty="0">
                <a:solidFill>
                  <a:schemeClr val="tx1">
                    <a:lumMod val="50000"/>
                  </a:schemeClr>
                </a:solidFill>
              </a:rPr>
              <a:t>mac and </a:t>
            </a:r>
            <a:r>
              <a:rPr lang="en-US" sz="2300" dirty="0" err="1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en-US" sz="23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3500" dirty="0">
                <a:solidFill>
                  <a:schemeClr val="tx1">
                    <a:lumMod val="50000"/>
                  </a:schemeClr>
                </a:solidFill>
              </a:rPr>
              <a:t>community </a:t>
            </a:r>
            <a:r>
              <a:rPr lang="en-US" sz="2500" dirty="0">
                <a:solidFill>
                  <a:schemeClr val="tx1">
                    <a:lumMod val="50000"/>
                  </a:schemeClr>
                </a:solidFill>
              </a:rPr>
              <a:t>books and 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9462" y="30480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consulting  </a:t>
            </a:r>
            <a:r>
              <a:rPr lang="en-US" sz="3500" dirty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contributions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research</a:t>
            </a:r>
            <a:r>
              <a:rPr lang="en-US" sz="3000" dirty="0">
                <a:solidFill>
                  <a:prstClr val="white">
                    <a:lumMod val="50000"/>
                  </a:prstClr>
                </a:solidFill>
              </a:rPr>
              <a:t> support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cross-platform </a:t>
            </a:r>
            <a:r>
              <a:rPr lang="en-US" sz="2500" dirty="0">
                <a:solidFill>
                  <a:schemeClr val="tx1">
                    <a:lumMod val="50000"/>
                  </a:schemeClr>
                </a:solidFill>
              </a:rPr>
              <a:t> mailing lists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8305800" cy="5610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Collaboration matters!</a:t>
            </a:r>
            <a:endParaRPr lang="en-US" dirty="0"/>
          </a:p>
        </p:txBody>
      </p:sp>
      <p:sp>
        <p:nvSpPr>
          <p:cNvPr id="5" name="AutoShape 2" descr="http://www.google.co.uk/url?sa=i&amp;source=images&amp;cd=&amp;docid=BwD_a7qg86awbM&amp;tbnid=cEDdhtflYIAboM:&amp;ved=0CAUQjBw&amp;url=http%3A%2F%2Fplanetcassandra.org%2Fblogs%2FUpload%2FPostd0e6ebe4-9e0d-45cc-8ad7-73830d493cd5%2Fbluemountain_sponsor.gif&amp;ei=CfP8UoTuGKSQ7AbxwoHgCA&amp;psig=AFQjCNHB7L0D29RvpYmseBm0IYqXoid3aQ&amp;ust=1392395401497845"/>
          <p:cNvSpPr>
            <a:spLocks noChangeAspect="1" noChangeArrowheads="1"/>
          </p:cNvSpPr>
          <p:nvPr/>
        </p:nvSpPr>
        <p:spPr bwMode="auto">
          <a:xfrm>
            <a:off x="63500" y="-136525"/>
            <a:ext cx="1905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" y="996494"/>
            <a:ext cx="8610600" cy="57912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3033628"/>
            <a:ext cx="3657600" cy="21479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62229"/>
            <a:ext cx="3048000" cy="1706880"/>
          </a:xfrm>
        </p:spPr>
      </p:pic>
    </p:spTree>
    <p:extLst>
      <p:ext uri="{BB962C8B-B14F-4D97-AF65-F5344CB8AC3E}">
        <p14:creationId xmlns:p14="http://schemas.microsoft.com/office/powerpoint/2010/main" val="12071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276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35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kaggle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500" dirty="0" err="1">
                <a:solidFill>
                  <a:prstClr val="white">
                    <a:lumMod val="50000"/>
                  </a:prstClr>
                </a:solidFill>
                <a:latin typeface="Cabin Condensed"/>
              </a:rPr>
              <a:t>vega</a:t>
            </a:r>
            <a:r>
              <a:rPr lang="en-US" sz="3500" dirty="0">
                <a:solidFill>
                  <a:prstClr val="white">
                    <a:lumMod val="50000"/>
                  </a:prstClr>
                </a:solidFill>
                <a:latin typeface="Cabin Condensed"/>
              </a:rPr>
              <a:t> grammar 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data sources   </a:t>
            </a:r>
            <a:r>
              <a:rPr lang="en-US" sz="27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presentation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>
                    <a:lumMod val="50000"/>
                  </a:schemeClr>
                </a:solidFill>
              </a:rPr>
              <a:t>R provider </a:t>
            </a:r>
            <a:r>
              <a:rPr lang="en-US" sz="3500" dirty="0">
                <a:solidFill>
                  <a:schemeClr val="tx1">
                    <a:lumMod val="50000"/>
                  </a:schemeClr>
                </a:solidFill>
              </a:rPr>
              <a:t>                                  </a:t>
            </a:r>
            <a:r>
              <a:rPr lang="en-US" sz="2500" dirty="0">
                <a:solidFill>
                  <a:schemeClr val="tx1">
                    <a:lumMod val="50000"/>
                  </a:schemeClr>
                </a:solidFill>
              </a:rPr>
              <a:t>visualization</a:t>
            </a:r>
          </a:p>
          <a:p>
            <a:pPr algn="ctr">
              <a:spcAft>
                <a:spcPts val="0"/>
              </a:spcAft>
            </a:pPr>
            <a:endParaRPr lang="en-US" sz="25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391400" cy="1600200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US" sz="5000" b="1" dirty="0">
                <a:solidFill>
                  <a:schemeClr val="accent3"/>
                </a:solidFill>
                <a:latin typeface="+mj-lt"/>
              </a:rPr>
              <a:t>F# Data Science Working Group</a:t>
            </a:r>
            <a:br>
              <a:rPr lang="en-US" sz="5000" b="1" dirty="0">
                <a:solidFill>
                  <a:schemeClr val="accent3"/>
                </a:solidFill>
                <a:latin typeface="+mj-lt"/>
              </a:rPr>
            </a:br>
            <a:endParaRPr lang="en-US" sz="5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27038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38100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accent1"/>
                </a:solidFill>
                <a:latin typeface="+mj-lt"/>
              </a:rPr>
              <a:t>www.fslab.org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1430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Aft>
                <a:spcPts val="2400"/>
              </a:spcAft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data acquisition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/>
            </a:r>
            <a:b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en-US" sz="25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statistics    </a:t>
            </a:r>
            <a:r>
              <a:rPr lang="en-US" sz="3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data cleaning</a:t>
            </a: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machine learning</a:t>
            </a: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/>
            </a:r>
            <a:br>
              <a:rPr lang="en-US" sz="23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en-US" sz="23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data transformation    </a:t>
            </a:r>
            <a:r>
              <a:rPr lang="en-US" sz="35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visualization  </a:t>
            </a: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Cabin Condensed"/>
              </a:rPr>
              <a:t>type providers</a:t>
            </a:r>
            <a:endParaRPr lang="en-US" sz="25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4419600"/>
            <a:ext cx="6096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time-series 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30637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41724"/>
              </p:ext>
            </p:extLst>
          </p:nvPr>
        </p:nvGraphicFramePr>
        <p:xfrm>
          <a:off x="762000" y="1219202"/>
          <a:ext cx="7620000" cy="4403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8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55639"/>
            <a:ext cx="5334000" cy="4983163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+mj-lt"/>
              </a:rPr>
              <a:t>Deedle is…</a:t>
            </a:r>
            <a:endParaRPr lang="en-US" sz="3800" b="1" dirty="0">
              <a:latin typeface="+mj-lt"/>
            </a:endParaRPr>
          </a:p>
          <a:p>
            <a:pPr lvl="1"/>
            <a:r>
              <a:rPr lang="en-US" sz="3600" dirty="0" smtClean="0"/>
              <a:t>Exploratory data analysis</a:t>
            </a:r>
          </a:p>
          <a:p>
            <a:pPr lvl="1"/>
            <a:r>
              <a:rPr lang="en-US" sz="3600" dirty="0" smtClean="0"/>
              <a:t>Time-series analysis</a:t>
            </a:r>
          </a:p>
          <a:p>
            <a:pPr lvl="1"/>
            <a:r>
              <a:rPr lang="en-US" sz="3600" dirty="0" smtClean="0"/>
              <a:t>Data cleaning</a:t>
            </a:r>
          </a:p>
          <a:p>
            <a:pPr lvl="1"/>
            <a:r>
              <a:rPr lang="en-US" sz="3600" dirty="0" smtClean="0"/>
              <a:t>Stats and visualization</a:t>
            </a:r>
          </a:p>
          <a:p>
            <a:pPr lvl="1"/>
            <a:r>
              <a:rPr lang="en-US" sz="3600" dirty="0" smtClean="0"/>
              <a:t>(via other libraries)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5800"/>
            <a:ext cx="1905266" cy="190526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60198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accent1"/>
                </a:solidFill>
                <a:latin typeface="+mj-lt"/>
              </a:rPr>
              <a:t>http://bluemountaincapital.github.io/Deedle/</a:t>
            </a:r>
          </a:p>
        </p:txBody>
      </p:sp>
    </p:spTree>
    <p:extLst>
      <p:ext uri="{BB962C8B-B14F-4D97-AF65-F5344CB8AC3E}">
        <p14:creationId xmlns:p14="http://schemas.microsoft.com/office/powerpoint/2010/main" val="31087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55639"/>
            <a:ext cx="5791200" cy="4983163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+mj-lt"/>
              </a:rPr>
              <a:t>Deedle is...</a:t>
            </a:r>
            <a:endParaRPr lang="en-US" sz="3800" b="1" dirty="0">
              <a:latin typeface="+mj-lt"/>
            </a:endParaRPr>
          </a:p>
          <a:p>
            <a:pPr lvl="1"/>
            <a:r>
              <a:rPr lang="en-US" sz="3600" dirty="0" smtClean="0"/>
              <a:t>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 version @ </a:t>
            </a:r>
            <a:r>
              <a:rPr lang="en-US" sz="3600" dirty="0" err="1" smtClean="0"/>
              <a:t>BlueMountain</a:t>
            </a:r>
            <a:endParaRPr lang="en-US" sz="3600" dirty="0" smtClean="0"/>
          </a:p>
          <a:p>
            <a:pPr lvl="1"/>
            <a:r>
              <a:rPr lang="en-US" sz="3600" dirty="0" smtClean="0"/>
              <a:t>Open-source</a:t>
            </a:r>
          </a:p>
          <a:p>
            <a:pPr lvl="1"/>
            <a:r>
              <a:rPr lang="en-US" sz="3600" dirty="0" smtClean="0"/>
              <a:t>Well documented</a:t>
            </a:r>
          </a:p>
          <a:p>
            <a:pPr lvl="1"/>
            <a:r>
              <a:rPr lang="en-US" sz="3600" dirty="0" smtClean="0"/>
              <a:t>C# and F# friendly</a:t>
            </a:r>
          </a:p>
          <a:p>
            <a:pPr lvl="1"/>
            <a:r>
              <a:rPr lang="en-US" sz="3600" dirty="0" smtClean="0"/>
              <a:t>Ready for contributors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60198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accent1"/>
                </a:solidFill>
                <a:latin typeface="+mj-lt"/>
              </a:rPr>
              <a:t>http://bluemountaincapital.github.io/Deedle/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580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Demo: </a:t>
            </a:r>
            <a:r>
              <a:rPr lang="en-US" dirty="0" smtClean="0"/>
              <a:t>Understanding the world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1000"/>
            <a:ext cx="5562600" cy="485030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954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655639"/>
            <a:ext cx="5334000" cy="4983163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+mj-lt"/>
              </a:rPr>
              <a:t>F# Data type providers</a:t>
            </a:r>
          </a:p>
          <a:p>
            <a:pPr lvl="1"/>
            <a:r>
              <a:rPr lang="en-US" sz="3600" dirty="0"/>
              <a:t>First-class data</a:t>
            </a:r>
          </a:p>
          <a:p>
            <a:pPr lvl="1"/>
            <a:r>
              <a:rPr lang="en-US" sz="3600" dirty="0"/>
              <a:t>CSV, REST, WorldBank…</a:t>
            </a:r>
          </a:p>
          <a:p>
            <a:pPr lvl="1"/>
            <a:endParaRPr lang="en-US" sz="2000" dirty="0"/>
          </a:p>
          <a:p>
            <a:r>
              <a:rPr lang="en-US" sz="3800" b="1" dirty="0">
                <a:latin typeface="+mj-lt"/>
              </a:rPr>
              <a:t>R Type provider</a:t>
            </a:r>
          </a:p>
          <a:p>
            <a:pPr lvl="1"/>
            <a:r>
              <a:rPr lang="en-US" sz="3600" dirty="0"/>
              <a:t>Statistics &amp; visualization</a:t>
            </a:r>
          </a:p>
          <a:p>
            <a:pPr lvl="1"/>
            <a:r>
              <a:rPr lang="en-US" sz="3600" dirty="0"/>
              <a:t>5000 tested packages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5800702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accent1"/>
                </a:solidFill>
                <a:latin typeface="+mj-lt"/>
              </a:rPr>
              <a:t>www.fslab.org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687964"/>
            <a:ext cx="1905266" cy="1905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4" y="335280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Cabin Condense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5900</TotalTime>
  <Words>315</Words>
  <Application>Microsoft Office PowerPoint</Application>
  <PresentationFormat>On-screen Show (4:3)</PresentationFormat>
  <Paragraphs>102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Arimo</vt:lpstr>
      <vt:lpstr>Cabin Condensed</vt:lpstr>
      <vt:lpstr>Calibri</vt:lpstr>
      <vt:lpstr>Cambria Math</vt:lpstr>
      <vt:lpstr>Wingdings</vt:lpstr>
      <vt:lpstr>Office Theme</vt:lpstr>
      <vt:lpstr>Data and time-series  analysis with Deedle</vt:lpstr>
      <vt:lpstr> </vt:lpstr>
      <vt:lpstr>Collaboration matters!</vt:lpstr>
      <vt:lpstr> </vt:lpstr>
      <vt:lpstr> </vt:lpstr>
      <vt:lpstr>PowerPoint Presentation</vt:lpstr>
      <vt:lpstr>PowerPoint Presentation</vt:lpstr>
      <vt:lpstr>Demo: Understanding the world</vt:lpstr>
      <vt:lpstr>PowerPoint Presentation</vt:lpstr>
      <vt:lpstr>PowerPoint Presentation</vt:lpstr>
      <vt:lpstr>Demo: Analyzing Titanic survivors</vt:lpstr>
      <vt:lpstr>PowerPoint Presentation</vt:lpstr>
      <vt:lpstr>Demo: Analyzing stock prices</vt:lpstr>
      <vt:lpstr>PowerPoint Presentation</vt:lpstr>
      <vt:lpstr>Demo: US debt over the last century</vt:lpstr>
      <vt:lpstr>PowerPoint Presentation</vt:lpstr>
      <vt:lpstr>F# for Data Science</vt:lpstr>
      <vt:lpstr>FsLab futures</vt:lpstr>
      <vt:lpstr>Going forward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201</cp:revision>
  <dcterms:created xsi:type="dcterms:W3CDTF">2012-02-29T16:21:29Z</dcterms:created>
  <dcterms:modified xsi:type="dcterms:W3CDTF">2014-02-13T17:33:36Z</dcterms:modified>
</cp:coreProperties>
</file>