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7"/>
  </p:notesMasterIdLst>
  <p:sldIdLst>
    <p:sldId id="256" r:id="rId2"/>
    <p:sldId id="303" r:id="rId3"/>
    <p:sldId id="374" r:id="rId4"/>
    <p:sldId id="373" r:id="rId5"/>
    <p:sldId id="399" r:id="rId6"/>
    <p:sldId id="378" r:id="rId7"/>
    <p:sldId id="400" r:id="rId8"/>
    <p:sldId id="402" r:id="rId9"/>
    <p:sldId id="401" r:id="rId10"/>
    <p:sldId id="404" r:id="rId11"/>
    <p:sldId id="408" r:id="rId12"/>
    <p:sldId id="405" r:id="rId13"/>
    <p:sldId id="409" r:id="rId14"/>
    <p:sldId id="406" r:id="rId15"/>
    <p:sldId id="403" r:id="rId1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Cabin Condensed" panose="020B05060502020200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<inkml:trace contextRef="#ctx0" brushRef="#br0" timeOffset="-22978.8403">-7674-4503 65,'-6'9'0,"6"-9"8,-8 42-8,8-42 23,0 90-23,0-90-8,14 133 8,-14-133 2,42 167-2,-42-167 4,40 119-4,-40-119 7,42 95-7,-42-95-2,25 51 2,-25-51 15,0 0-129</inkml:trace>
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<inkml:trace contextRef="#ctx0" brushRef="#br0" timeOffset="-20295.6354">-6122-3905 67,'0'-9'0,"0"9"13,0-2-13,0 2-1,9 26 1,-9-26 40,-12 71-40,12-71-3,-5 86 3,5-86 0,-12 103 0,12-103-10,9 93 10,-9-93-106</inkml:trace>
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<inkml:trace contextRef="#ctx0" brushRef="#br0" timeOffset="-3276.0057">-9085-3061 148,'3'-39'0,"-3"39"-4,2-36 4,-2 36 3,3-33-3,-3 33 0,9-44 0,-9 44 1,19-70-1,-19 70 0,0 0-148</inkml:trace>
  <inkml:trace contextRef="#ctx0" brushRef="#br0" timeOffset="-3322.8058">-9006-2695 156,'-11'-50'0,"11"50"-10,-9-64 10,9 64 1,-23-55-1,23 55 1,0 0-149</inkml:trace>
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<inkml:trace contextRef="#ctx0" brushRef="#br0" timeOffset="-15007.2263">-7087-3316 70,'3'46'0,"-3"-46"20,-9 86-20,9-86 5,-19 117-5,19-117 3,-15 125-3,15-125-15,17 80 15,-17-80-2,17 35 2,-17-35-21,0 0-39</inkml:trace>
  <inkml:trace contextRef="#ctx0" brushRef="#br0" timeOffset="-14757.6259">-7271-3138 71,'0'2'0,"0"-2"17,20 11-17,-20-11 0,43 11 0,-43-11-11,76 16 11,-76-16 17,84 13-17,-84-13 7,85 11-7,-85-11 7,62-13-7,-62 13-37,0 0-34</inkml:trace>
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<inkml:trace contextRef="#ctx0" brushRef="#br0" timeOffset="-8174.4143">-5794-2318 89,'8'0'0,"-8"0"3,31-4-3,-31 4 32,56-11-32,-56 11 15,94-2-15,-94 2 5,73 6-5,-73-6 1,31 22-1,-31-22-2,0 0-141</inkml:trace>
  <inkml:trace contextRef="#ctx0" brushRef="#br0" timeOffset="-8299.2146">-5591-2560 76,'0'11'0,"0"-11"20,-6 70-20,6-70 8,-17 126-8,17-126 10,-3 119-10,3-119-2,3 93 2,-3-93-6,0 39 6,0-39-16,0-4 16,0 4-35,0 0-20</inkml:trace>
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3389 4155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<inkml:trace contextRef="#ctx0" brushRef="#br0" timeOffset="-13712.4241">-2716-2433 95,'9'11'0,"-9"-11"21,16 39-21,-16-39 4,20 69-4,-20-69 14,3 94-14,-3-94 23,3 67-23,-3-67-13,17 48 13,-17-48 10,3 35-10,-3-35 0,11 22 0,-11-22-1,0 0-152</inkml:trace>
  <inkml:trace contextRef="#ctx0" brushRef="#br0" timeOffset="-13556.4238">-2659-2590 137,'0'-11'0,"0"11"37,-3-11-37,3 11 1,0 0-176</inkml:trace>
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<inkml:trace contextRef="#ctx0" brushRef="#br0" timeOffset="343.2006">-4991-3785 24,'48'15'0,"-48"-15"66,65 14-66,-65-14 29,88 4-29,-88-4 22,110-2-22,-110 2 12,118-9-12,-118 9 4,82-11-4,-82 11-1,85-2 1,-85 2-3,42 24 3,-42-24-70,0 0-13</inkml:trace>
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<inkml:trace contextRef="#ctx0" brushRef="#br0" timeOffset="2761.2045">-3421-3820 76,'-3'-5'0,"3"5"8,3 9-8,-3-9 5,16 46-5,-16-46-6,26 78 6,-26-78 40,20 163-40,-20-163 17,22 156-17,-22-156 95,14 126-95,-14-126-78,26 71 78,-26-71 0,25 28 0,-25-28-1,0 0-155</inkml:trace>
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<inkml:trace contextRef="#ctx0" brushRef="#br0" timeOffset="4586.4072">-2281-3324 87,'8'0'0,"-8"0"10,11 9-10,-11-9 22,12 46-22,-12-46 10,5 97-10,-5-97 6,3 150-6,-3-150 2,17 108-2,-17-108 2,0 0-141</inkml:trace>
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<inkml:trace contextRef="#ctx0" brushRef="#br0" timeOffset="29718.0522">-1378-3196 94,'0'0'-94</inkml:trace>
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26DB0"/>
      <inkml:brushProperty name="fitToCurve" value="1"/>
    </inkml:brush>
  </inkml:definitions>
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26DB0"/>
      <inkml:brushProperty name="fitToCurve" value="1"/>
    </inkml:brush>
  </inkml:definitions>
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<inkml:trace contextRef="#ctx0" brushRef="#br0" timeOffset="-22510.8389">-11 127 46,'0'0'0,"0"0"16,6-2-16,-6 2 11,-6 11-11,6-11 25,-6 31-25,6-31-1,-8 17 1,8-17-3,-6 20 3,6-20 17,6 22-17,-6-22 8,-9 14-8,9-14 7,-2 39-7,2-39 10,0 0-146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DC5924"/>
      <inkml:brushProperty name="fitToCurve" value="1"/>
    </inkml:brush>
  </inkml:definitions>
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<inkml:trace contextRef="#ctx0" brushRef="#br0" timeOffset="2464.8044">-2313-3014 62,'25'-2'0,"-25"2"16,23 8-16,-23-8 22,31 31-22,-31-31-4,42 36 4,-42-36 21,48 26-21,-48-26-5,62 40 5,-62-40 4,73 31-4,-73-31 0,0 0-116</inkml:trace>
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<inkml:trace contextRef="#ctx0" brushRef="#br0" timeOffset="-17253.6298">-3877-1555 80,'20'9'0,"-20"-9"38,37 44-38,-37-44-33,59 71 33,-59-71 76,65 71-76,-65-71 14,45 68-14,-45-68 2,54 48-2,-54-48 0,28 9 0,-28-9-21,0 0-135</inkml:trace>
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<inkml:trace contextRef="#ctx0" brushRef="#br0" timeOffset="-15303.6268">-2655-1526 68,'6'2'0,"-6"-2"15,8 29-15,-8-29 15,28 64-15,-28-64 29,29 73-29,-29-73 29,11 117-29,-11-117 0,17 92 0,-17-92 1,14 51-1,-14-51-1,0 0-155</inkml:trace>
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<inkml:trace contextRef="#ctx0" brushRef="#br0" timeOffset="-7394.4129">-3126-783 82,'59'18'0,"-59"-18"41,65 20-41,-65-20 13,102 2-13,-102-2 4,107-11-4,-107 11 0,0 0-140</inkml:trace>
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<inkml:trace contextRef="#ctx0" brushRef="#br0" timeOffset="-7659.6134">-3056-531 75,'17'-3'0,"-17"3"23,45-26-23,-45 26 37,74-7-37,-74 7 11,73 7-11,-73-7 0,74 11 0,-74-11-1,0 0-144</inkml:trace>
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<inkml:trace contextRef="#ctx0" brushRef="#br0" timeOffset="-6177.6108">-2257-789 88,'0'0'0,"0"0"31,20-29-31,-20 29 20,65-35-20,-65 35 8,107-33-8,-107 33 13,127 0-13,-127 0 8,104 13-8,-104-13 2,77 4-2,-77-4 1,0 0-172</inkml:trace>
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<inkml:trace contextRef="#ctx0" brushRef="#br0" timeOffset="121836.214">-1572 1660 180,'6'0'0,"-6"0"2,6 2-2,-6-2 0,5 5 0,-5-5-53,0 0-76</inkml:trace>
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<inkml:trace contextRef="#ctx0" brushRef="#br0" timeOffset="91088.56">-787 1272 66,'8'20'0,"-8"-20"20,0 40-20,0-40 6,3 72-6,-3-72 5,3 97-5,-3-97 25,6 104-25,-6-104 11,17 75-11,-17-75 3,16 29-3,-16-29 1,9 8-1,-9-8-1,8-4 1,-8 4-19,0 0-98</inkml:trace>
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<inkml:trace contextRef="#ctx0" brushRef="#br0" timeOffset="91837.3613">-361 1321 68,'20'-3'0,"-20"3"4,11 18-4,-11-18 4,3 66-4,-3-66 11,-17 75-11,17-75 23,-14 102-23,14-102 17,-20 97-17,20-97 1,-8 55-1,8-55 1,-3 33-1,3-33-1,0 0-127</inkml:trace>
  <inkml:trace contextRef="#ctx0" brushRef="#br0" timeOffset="92305.3621">-375 1550 92,'11'0'0,"-11"0"29,62 9-29,-62-9 4,68 9-4,-68-9 2,0 0-129</inkml:trace>
  <inkml:trace contextRef="#ctx0" brushRef="#br0" timeOffset="92102.5618">-364 1321 72,'11'-11'0,"-11"11"10,31 13-10,-31-13 5,40 51-5,-40-51 4,45 90-4,-45-90 6,31 106-6,-31-106 21,37 97-21,-37-97 3,34 46-3,-34-46 4,25 18-4,-25-18-11,9 6 11,-9-6-86,0 0 58</inkml:trace>
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<inkml:trace contextRef="#ctx0" brushRef="#br0" timeOffset="94068.1653">525 1528 25,'-11'26'0,"11"-26"72,6 22-72,-6-22 10,31 36-10,-31-36 18,39 42-18,-39-42 18,48 37-18,-48-37 16,48 35-16,-48-35 4,40 31-4,-40-31 1,0 0-165</inkml:trace>
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<inkml:trace contextRef="#ctx0" brushRef="#br0" timeOffset="95004.1669">1417 1623 83,'14'31'0,"-14"-31"44,17 52-44,-17-52 6,14 97-6,-14-97 8,6 155-8,-6-155 1,0 0-143</inkml:trace>
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<inkml:trace contextRef="#ctx0" brushRef="#br0" timeOffset="96158.5689">2027 1693 93,'25'27'0,"-25"-27"28,45 31-28,-45-31 11,54 30-11,-54-30 1,53 40-1,-53-40-1,0 0-131</inkml:trace>
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<inkml:trace contextRef="#ctx0" brushRef="#br0" timeOffset="98155.3724">3356 1206 96,'8'35'0,"-8"-35"23,14 66-23,-14-66 12,23 106-12,-23-106 13,17 135-13,-17-135 12,17 130-12,-17-130 0,3 62 0,-3-62 2,39 63-2,-39-63-3,0 0-152</inkml:trace>
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<inkml:trace contextRef="#ctx0" brushRef="#br0" timeOffset="107109.7882">1293 2524 76,'-6'0'0,"6"0"21,0 7-21,0-7 1,26 18-1,-26-18 22,45 46-22,-45-46 13,28 62-13,-28-62 5,28 70-5,-28-70-1,9 47 1,-9-47 1,0 0-139</inkml:trace>
  <inkml:trace contextRef="#ctx0" brushRef="#br0" timeOffset="108342.1903">2461 2165 75,'20'53'0,"-20"-53"10,14 88-10,-14-88 38,11 121-38,-11-121 12,14 126-12,-14-126 4,17 73-4,-17-73 2,15 44-2,-15-44-59,2 11 59,-2-11 49,0 0-180</inkml:trace>
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<inkml:trace contextRef="#ctx0" brushRef="#br0" timeOffset="120931.4119">-1380 2871 190,'-62'-5'0,"62"5"-8,-54-15 8,54 15 6,-62-22-6,62 22 1,-45-33-1,45 33 10,-51-38-10,51 38-6,-48-31 6,48 31-7,-62-33 7,62 33 1,-73-46-1,73 46 1,0 0-189</inkml:trace>
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DC5924"/>
      <inkml:brushProperty name="fitToCurve" value="1"/>
    </inkml:brush>
  </inkml:definitions>
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<inkml:trace contextRef="#ctx0" brushRef="#br0" timeOffset="1700.403">-4932 1587 36,'-3'5'0,"3"-5"-1,0 15 1,0-15 24,14 29-24,-14-29 7,17 7-7,-17-7 9,20-5-9,-20 5 1,5-24-1,-5 24-1,-3-44 1,3 44 6,-2-42-6,2 42 2,0-5-2,0 5 2,0 34-2,0-34-11,0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DC5924"/>
      <inkml:brushProperty name="fitToCurve" value="1"/>
    </inkml:brush>
  </inkml:definitions>
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15. 5. 2014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42" Type="http://schemas.openxmlformats.org/officeDocument/2006/relationships/image" Target="../media/image24.emf"/><Relationship Id="rId47" Type="http://schemas.openxmlformats.org/officeDocument/2006/relationships/customXml" Target="../ink/ink23.xml"/><Relationship Id="rId50" Type="http://schemas.openxmlformats.org/officeDocument/2006/relationships/image" Target="../media/image26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customXml" Target="../ink/ink18.xml"/><Relationship Id="rId40" Type="http://schemas.openxmlformats.org/officeDocument/2006/relationships/image" Target="../media/image23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4.xml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emf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emf"/><Relationship Id="rId46" Type="http://schemas.openxmlformats.org/officeDocument/2006/relationships/image" Target="../media/image27.emf"/><Relationship Id="rId20" Type="http://schemas.openxmlformats.org/officeDocument/2006/relationships/image" Target="../media/image13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>
                <a:solidFill>
                  <a:schemeClr val="accent5"/>
                </a:solidFill>
              </a:rPr>
              <a:t>F# Data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/>
              <a:t>Making structured data first-class citizens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4724400"/>
            <a:ext cx="8915400" cy="190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Cambridge</a:t>
            </a:r>
          </a:p>
          <a:p>
            <a:pPr>
              <a:spcBef>
                <a:spcPts val="2400"/>
              </a:spcBef>
            </a:pPr>
            <a:r>
              <a:rPr lang="en-US" sz="2200" dirty="0">
                <a:solidFill>
                  <a:srgbClr val="000000"/>
                </a:solidFill>
                <a:latin typeface="Cabin Condensed"/>
              </a:rPr>
              <a:t>Project homepage: </a:t>
            </a:r>
            <a:r>
              <a:rPr lang="en-US" sz="2200" dirty="0">
                <a:solidFill>
                  <a:schemeClr val="accent5"/>
                </a:solidFill>
              </a:rPr>
              <a:t>http://</a:t>
            </a:r>
            <a:r>
              <a:rPr lang="en-US" sz="2200" dirty="0" smtClean="0">
                <a:solidFill>
                  <a:schemeClr val="accent5"/>
                </a:solidFill>
              </a:rPr>
              <a:t>fsharp.github.io/FSharp.Data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Get in touch: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 @</a:t>
            </a:r>
            <a:r>
              <a:rPr lang="en-US" sz="2200" dirty="0" err="1" smtClean="0">
                <a:solidFill>
                  <a:schemeClr val="accent3"/>
                </a:solidFill>
                <a:latin typeface="+mj-lt"/>
              </a:rPr>
              <a:t>tomaspetricek</a:t>
            </a:r>
            <a:r>
              <a:rPr lang="en-US" sz="22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 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200" dirty="0" smtClean="0">
                <a:solidFill>
                  <a:srgbClr val="526DB0"/>
                </a:solidFill>
                <a:latin typeface="Cabin Condensed"/>
              </a:rPr>
              <a:t>tomas@tomasp.net</a:t>
            </a: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Schema inference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Loading Titanic data from </a:t>
            </a:r>
            <a:r>
              <a:rPr lang="en-US" sz="4900" dirty="0" smtClean="0"/>
              <a:t>CSV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300" u="sng" dirty="0">
                <a:solidFill>
                  <a:srgbClr val="526DB0"/>
                </a:solidFill>
              </a:rPr>
              <a:t>http://youtu.be/yjBdZduc0ko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806" y="1982596"/>
            <a:ext cx="8229600" cy="4144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Inferring primitive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5510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null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823761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7" idx="0"/>
            <a:endCxn id="13" idx="2"/>
          </p:cNvCxnSpPr>
          <p:nvPr/>
        </p:nvCxnSpPr>
        <p:spPr>
          <a:xfrm rot="16200000" flipV="1">
            <a:off x="5446120" y="1335681"/>
            <a:ext cx="613961" cy="2362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86200" y="1600200"/>
                <a:ext cx="1371600" cy="609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00200"/>
                <a:ext cx="1371600" cy="609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13" idx="2"/>
          </p:cNvCxnSpPr>
          <p:nvPr/>
        </p:nvCxnSpPr>
        <p:spPr>
          <a:xfrm rot="16200000" flipV="1">
            <a:off x="4112621" y="2669180"/>
            <a:ext cx="91876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6200" y="2819400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bool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1629892" y="3964774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0"/>
            <a:endCxn id="13" idx="2"/>
          </p:cNvCxnSpPr>
          <p:nvPr/>
        </p:nvCxnSpPr>
        <p:spPr>
          <a:xfrm rot="5400000" flipH="1" flipV="1">
            <a:off x="3059675" y="1311436"/>
            <a:ext cx="613961" cy="2410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5510" y="4053680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string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6200000" flipV="1">
            <a:off x="6402782" y="3964774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6402778" y="5027605"/>
            <a:ext cx="1062832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886592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decimal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4949423"/>
            <a:ext cx="13716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float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0" name="Elbow Connector 49"/>
          <p:cNvCxnSpPr>
            <a:stCxn id="49" idx="1"/>
            <a:endCxn id="10" idx="2"/>
          </p:cNvCxnSpPr>
          <p:nvPr/>
        </p:nvCxnSpPr>
        <p:spPr>
          <a:xfrm rot="10800000">
            <a:off x="2161310" y="4663281"/>
            <a:ext cx="1724890" cy="1460701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5" idx="2"/>
          </p:cNvCxnSpPr>
          <p:nvPr/>
        </p:nvCxnSpPr>
        <p:spPr>
          <a:xfrm rot="16200000" flipV="1">
            <a:off x="3224513" y="4776488"/>
            <a:ext cx="2694981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886200" y="5819181"/>
                <a:ext cx="1371600" cy="60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19181"/>
                <a:ext cx="1371600" cy="609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stCxn id="49" idx="3"/>
            <a:endCxn id="9" idx="2"/>
          </p:cNvCxnSpPr>
          <p:nvPr/>
        </p:nvCxnSpPr>
        <p:spPr>
          <a:xfrm flipV="1">
            <a:off x="5257800" y="5559023"/>
            <a:ext cx="1676400" cy="56495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Structure inference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Working with XML and JSON </a:t>
            </a:r>
            <a:r>
              <a:rPr lang="en-US" sz="4900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300" u="sng" dirty="0">
                <a:solidFill>
                  <a:schemeClr val="accent3"/>
                </a:solidFill>
              </a:rPr>
              <a:t>http://youtu.be/_DjX0ybaXZY</a:t>
            </a:r>
            <a:br>
              <a:rPr lang="en-US" sz="3300" u="sng" dirty="0">
                <a:solidFill>
                  <a:schemeClr val="accent3"/>
                </a:solidFill>
              </a:rPr>
            </a:br>
            <a:r>
              <a:rPr lang="en-US" sz="3300" u="sng" dirty="0">
                <a:solidFill>
                  <a:schemeClr val="accent3"/>
                </a:solidFill>
              </a:rPr>
              <a:t>http://youtu.be/SkZBzlREOMo</a:t>
            </a: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8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structured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957945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1272" y="1828800"/>
            <a:ext cx="3893128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743200"/>
            <a:ext cx="47244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person { name : string, age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116531" y="2338098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881" y="4191000"/>
            <a:ext cx="1843519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0037" y="4191000"/>
            <a:ext cx="1872963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646650" y="4716463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818" y="5263609"/>
            <a:ext cx="4876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[ {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num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option,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string option } ]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8061" y="4203664"/>
            <a:ext cx="80529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8868" y="4191000"/>
            <a:ext cx="1724314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641956" y="4665589"/>
            <a:ext cx="225138" cy="252702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38823" y="5263609"/>
            <a:ext cx="2695577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+ { value :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}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Does it scale?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Query movies using Apiary </a:t>
            </a:r>
            <a:r>
              <a:rPr lang="en-US" sz="4900" dirty="0" smtClean="0"/>
              <a:t>provider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3300" u="sng" dirty="0">
                <a:solidFill>
                  <a:schemeClr val="accent3"/>
                </a:solidFill>
              </a:rPr>
              <a:t>http://youtu.be/-Am2uRUv39c</a:t>
            </a:r>
            <a:r>
              <a:rPr lang="en-US" dirty="0"/>
              <a:t/>
            </a:r>
            <a:br>
              <a:rPr lang="en-US" dirty="0"/>
            </a:b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8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j-lt"/>
              </a:rPr>
              <a:t>Inference from small-scale samples works!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Schema is (very) often missing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But data is (very) often </a:t>
            </a:r>
            <a:r>
              <a:rPr lang="en-US" dirty="0" smtClean="0">
                <a:latin typeface="+mj-lt"/>
              </a:rPr>
              <a:t>regular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Check out F# Data and contribute!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5600" y="0"/>
            <a:ext cx="2438400" cy="1961147"/>
          </a:xfrm>
          <a:prstGeom prst="rect">
            <a:avLst/>
          </a:prstGeom>
        </p:spPr>
      </p:pic>
      <p:sp>
        <p:nvSpPr>
          <p:cNvPr id="6" name="Subtitle 6"/>
          <p:cNvSpPr txBox="1">
            <a:spLocks/>
          </p:cNvSpPr>
          <p:nvPr/>
        </p:nvSpPr>
        <p:spPr>
          <a:xfrm>
            <a:off x="152400" y="4724400"/>
            <a:ext cx="8915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</a:pPr>
            <a:endParaRPr lang="en-US" sz="2600" dirty="0" smtClean="0">
              <a:solidFill>
                <a:srgbClr val="000000"/>
              </a:solidFill>
              <a:latin typeface="Cabin Condensed"/>
            </a:endParaRPr>
          </a:p>
          <a:p>
            <a:pPr lvl="0" algn="ctr"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Cabin Condensed"/>
              </a:rPr>
              <a:t>Project </a:t>
            </a:r>
            <a:r>
              <a:rPr lang="en-US" sz="2600" dirty="0">
                <a:solidFill>
                  <a:srgbClr val="000000"/>
                </a:solidFill>
                <a:latin typeface="Cabin Condensed"/>
              </a:rPr>
              <a:t>homepage: </a:t>
            </a:r>
            <a:r>
              <a:rPr lang="en-US" sz="2600" dirty="0">
                <a:solidFill>
                  <a:srgbClr val="DC5924"/>
                </a:solidFill>
              </a:rPr>
              <a:t>http://fsharp.github.io/FSharp.Data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abin Condensed"/>
              </a:rPr>
              <a:t>Get in touch: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@</a:t>
            </a:r>
            <a:r>
              <a:rPr lang="en-US" sz="2600" dirty="0" err="1">
                <a:solidFill>
                  <a:srgbClr val="526DB0"/>
                </a:solidFill>
                <a:latin typeface="Cabin Condensed"/>
              </a:rPr>
              <a:t>tomaspetricek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  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  <a:latin typeface="Cabin Condensed"/>
              </a:rPr>
              <a:t>|  </a:t>
            </a:r>
            <a:r>
              <a:rPr lang="en-US" sz="2600" dirty="0">
                <a:solidFill>
                  <a:srgbClr val="526DB0"/>
                </a:solidFill>
                <a:latin typeface="Cabin Condensed"/>
              </a:rPr>
              <a:t>tomas@tomasp.net</a:t>
            </a:r>
          </a:p>
          <a:p>
            <a:endParaRPr lang="en-US" sz="2600" dirty="0" smtClean="0">
              <a:solidFill>
                <a:srgbClr val="526DB0"/>
              </a:solidFill>
              <a:latin typeface="Cab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1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F# Data type providers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CSV, REST, WorldBank…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R Type provider</a:t>
            </a:r>
          </a:p>
          <a:p>
            <a:pPr lvl="1"/>
            <a:r>
              <a:rPr lang="en-US" sz="3600" dirty="0" smtClean="0"/>
              <a:t>Statistics &amp; visualization</a:t>
            </a:r>
          </a:p>
          <a:p>
            <a:pPr lvl="1"/>
            <a:r>
              <a:rPr lang="en-US" sz="3600" dirty="0" smtClean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data frame</a:t>
            </a:r>
          </a:p>
          <a:p>
            <a:pPr lvl="1"/>
            <a:r>
              <a:rPr lang="en-US" sz="3600" dirty="0" smtClean="0"/>
              <a:t>Data exploration</a:t>
            </a:r>
          </a:p>
          <a:p>
            <a:pPr lvl="1"/>
            <a:r>
              <a:rPr lang="en-US" sz="3600" dirty="0" smtClean="0"/>
              <a:t>Indexing and aggregation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Simple &amp; composable </a:t>
            </a:r>
          </a:p>
          <a:p>
            <a:pPr lvl="1"/>
            <a:r>
              <a:rPr lang="en-US" sz="3600" dirty="0" smtClean="0"/>
              <a:t>Interactive style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592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/>
                </a:solidFill>
              </a:rPr>
              <a:t>What are type providers?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Integrating </a:t>
            </a:r>
            <a:r>
              <a:rPr lang="en-US" sz="4900" dirty="0" smtClean="0"/>
              <a:t>WorldBank and </a:t>
            </a:r>
            <a:r>
              <a:rPr lang="en-US" sz="4900" dirty="0" smtClean="0"/>
              <a:t>R</a:t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300" u="sng" dirty="0">
                <a:solidFill>
                  <a:schemeClr val="accent3"/>
                </a:solidFill>
              </a:rPr>
              <a:t>http://</a:t>
            </a:r>
            <a:r>
              <a:rPr lang="en-US" sz="3300" u="sng" dirty="0" smtClean="0">
                <a:solidFill>
                  <a:schemeClr val="accent3"/>
                </a:solidFill>
              </a:rPr>
              <a:t>youtu.be/7r2-B-5H_io</a:t>
            </a:r>
            <a:endParaRPr lang="cs-CZ" sz="33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8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8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28077"/>
            <a:ext cx="2159244" cy="20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 research questions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226113" y="198241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b="0" kern="1200" dirty="0" smtClean="0"/>
              <a:t>Data vs. Schema</a:t>
            </a:r>
            <a:endParaRPr lang="en-US" sz="5300" b="0" kern="1200" dirty="0"/>
          </a:p>
        </p:txBody>
      </p:sp>
      <p:sp>
        <p:nvSpPr>
          <p:cNvPr id="7" name="Freeform 6"/>
          <p:cNvSpPr/>
          <p:nvPr/>
        </p:nvSpPr>
        <p:spPr>
          <a:xfrm>
            <a:off x="4731327" y="198241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Laziness</a:t>
            </a:r>
            <a:endParaRPr lang="en-US" sz="5300" kern="1200" dirty="0"/>
          </a:p>
        </p:txBody>
      </p:sp>
      <p:sp>
        <p:nvSpPr>
          <p:cNvPr id="8" name="Freeform 7"/>
          <p:cNvSpPr/>
          <p:nvPr/>
        </p:nvSpPr>
        <p:spPr>
          <a:xfrm>
            <a:off x="1226113" y="4213009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42713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427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Mapping to types</a:t>
            </a:r>
            <a:endParaRPr lang="en-US" sz="5300" kern="1200" dirty="0"/>
          </a:p>
        </p:txBody>
      </p:sp>
      <p:sp>
        <p:nvSpPr>
          <p:cNvPr id="9" name="Freeform 8"/>
          <p:cNvSpPr/>
          <p:nvPr/>
        </p:nvSpPr>
        <p:spPr>
          <a:xfrm>
            <a:off x="4731327" y="4213009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Schema inference</a:t>
            </a:r>
            <a:endParaRPr lang="en-US" sz="5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31327" y="4213008"/>
            <a:ext cx="3186558" cy="1911935"/>
          </a:xfrm>
          <a:custGeom>
            <a:avLst/>
            <a:gdLst>
              <a:gd name="connsiteX0" fmla="*/ 0 w 3186558"/>
              <a:gd name="connsiteY0" fmla="*/ 0 h 1911935"/>
              <a:gd name="connsiteX1" fmla="*/ 3186558 w 3186558"/>
              <a:gd name="connsiteY1" fmla="*/ 0 h 1911935"/>
              <a:gd name="connsiteX2" fmla="*/ 3186558 w 3186558"/>
              <a:gd name="connsiteY2" fmla="*/ 1911935 h 1911935"/>
              <a:gd name="connsiteX3" fmla="*/ 0 w 3186558"/>
              <a:gd name="connsiteY3" fmla="*/ 1911935 h 1911935"/>
              <a:gd name="connsiteX4" fmla="*/ 0 w 3186558"/>
              <a:gd name="connsiteY4" fmla="*/ 0 h 19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58" h="1911935">
                <a:moveTo>
                  <a:pt x="0" y="0"/>
                </a:moveTo>
                <a:lnTo>
                  <a:pt x="3186558" y="0"/>
                </a:lnTo>
                <a:lnTo>
                  <a:pt x="3186558" y="1911935"/>
                </a:lnTo>
                <a:lnTo>
                  <a:pt x="0" y="19119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21356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213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300" kern="1200" dirty="0" smtClean="0"/>
              <a:t>Schema inference</a:t>
            </a:r>
            <a:endParaRPr lang="en-US" sz="5300" kern="1200" dirty="0"/>
          </a:p>
        </p:txBody>
      </p:sp>
    </p:spTree>
    <p:extLst>
      <p:ext uri="{BB962C8B-B14F-4D97-AF65-F5344CB8AC3E}">
        <p14:creationId xmlns:p14="http://schemas.microsoft.com/office/powerpoint/2010/main" val="36286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</TotalTime>
  <Words>268</Words>
  <Application>Microsoft Office PowerPoint</Application>
  <PresentationFormat>On-screen Show (4:3)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Cabin Condensed</vt:lpstr>
      <vt:lpstr>Calibri</vt:lpstr>
      <vt:lpstr>Wingdings</vt:lpstr>
      <vt:lpstr>Office Theme</vt:lpstr>
      <vt:lpstr>F# Data Making structured data first-class citizens</vt:lpstr>
      <vt:lpstr> </vt:lpstr>
      <vt:lpstr>PowerPoint Presentation</vt:lpstr>
      <vt:lpstr>PowerPoint Presentation</vt:lpstr>
      <vt:lpstr>What are type providers? Integrating WorldBank and R  http://youtu.be/7r2-B-5H_io</vt:lpstr>
      <vt:lpstr>The confusion of languages</vt:lpstr>
      <vt:lpstr>What are type providers?</vt:lpstr>
      <vt:lpstr>What are type providers?</vt:lpstr>
      <vt:lpstr>Type provider research questions</vt:lpstr>
      <vt:lpstr>Schema inference Loading Titanic data from CSV  http://youtu.be/yjBdZduc0ko</vt:lpstr>
      <vt:lpstr>Inferring primitive types</vt:lpstr>
      <vt:lpstr>Structure inference Working with XML and JSON data  http://youtu.be/_DjX0ybaXZY http://youtu.be/SkZBzlREOMo</vt:lpstr>
      <vt:lpstr>Inferring structured types</vt:lpstr>
      <vt:lpstr>Does it scale? Query movies using Apiary provider  http://youtu.be/-Am2uRUv39c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285</cp:revision>
  <dcterms:created xsi:type="dcterms:W3CDTF">2012-02-29T16:21:29Z</dcterms:created>
  <dcterms:modified xsi:type="dcterms:W3CDTF">2014-05-14T23:58:44Z</dcterms:modified>
</cp:coreProperties>
</file>