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333" r:id="rId3"/>
    <p:sldId id="361" r:id="rId4"/>
    <p:sldId id="308" r:id="rId5"/>
    <p:sldId id="337" r:id="rId6"/>
    <p:sldId id="338" r:id="rId7"/>
    <p:sldId id="335" r:id="rId8"/>
    <p:sldId id="339" r:id="rId9"/>
    <p:sldId id="340" r:id="rId10"/>
    <p:sldId id="336" r:id="rId11"/>
    <p:sldId id="341" r:id="rId12"/>
    <p:sldId id="342" r:id="rId13"/>
    <p:sldId id="348" r:id="rId14"/>
    <p:sldId id="347" r:id="rId15"/>
    <p:sldId id="345" r:id="rId16"/>
    <p:sldId id="346" r:id="rId17"/>
    <p:sldId id="349" r:id="rId18"/>
    <p:sldId id="344" r:id="rId19"/>
    <p:sldId id="360" r:id="rId20"/>
    <p:sldId id="359" r:id="rId21"/>
    <p:sldId id="350" r:id="rId22"/>
    <p:sldId id="353" r:id="rId23"/>
    <p:sldId id="358" r:id="rId24"/>
    <p:sldId id="351" r:id="rId25"/>
    <p:sldId id="355" r:id="rId26"/>
    <p:sldId id="356" r:id="rId27"/>
    <p:sldId id="357" r:id="rId28"/>
    <p:sldId id="354" r:id="rId29"/>
    <p:sldId id="352" r:id="rId30"/>
    <p:sldId id="31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57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14. 1. 2014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3000"/>
              </a:spcBef>
              <a:spcAft>
                <a:spcPts val="3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" TargetMode="External"/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60985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prstClr val="black"/>
                </a:solidFill>
              </a:rPr>
              <a:t>Developing </a:t>
            </a:r>
            <a:r>
              <a:rPr lang="en-US" b="1" dirty="0">
                <a:solidFill>
                  <a:schemeClr val="accent4"/>
                </a:solidFill>
              </a:rPr>
              <a:t>F# </a:t>
            </a:r>
            <a:r>
              <a:rPr lang="en-US" b="1" dirty="0" smtClean="0">
                <a:solidFill>
                  <a:schemeClr val="accent4"/>
                </a:solidFill>
              </a:rPr>
              <a:t>Applications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sz="3400" dirty="0" smtClean="0">
                <a:solidFill>
                  <a:prstClr val="black"/>
                </a:solidFill>
              </a:rPr>
              <a:t>From </a:t>
            </a:r>
            <a:r>
              <a:rPr lang="en-US" sz="3400" b="1" dirty="0" smtClean="0">
                <a:solidFill>
                  <a:schemeClr val="accent5"/>
                </a:solidFill>
              </a:rPr>
              <a:t>Domain Model </a:t>
            </a:r>
            <a:r>
              <a:rPr lang="en-US" sz="3400" dirty="0">
                <a:solidFill>
                  <a:prstClr val="black"/>
                </a:solidFill>
              </a:rPr>
              <a:t>to </a:t>
            </a:r>
            <a:r>
              <a:rPr lang="en-US" sz="3400" b="1" dirty="0" smtClean="0">
                <a:solidFill>
                  <a:schemeClr val="accent5"/>
                </a:solidFill>
              </a:rPr>
              <a:t>User Interface</a:t>
            </a:r>
            <a:endParaRPr lang="en-US" sz="34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2209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PhD student at University of Cambridge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Conspirator behind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http://fsharp.org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en-US" sz="2600" dirty="0" smtClean="0">
                <a:solidFill>
                  <a:schemeClr val="accent3"/>
                </a:solidFill>
                <a:hlinkClick r:id="rId3"/>
              </a:rPr>
              <a:t>http://tomasp.net</a:t>
            </a:r>
            <a:r>
              <a:rPr lang="en-US" sz="2600" dirty="0" smtClean="0">
                <a:solidFill>
                  <a:schemeClr val="accent3"/>
                </a:solidFill>
              </a:rPr>
              <a:t> | </a:t>
            </a:r>
            <a:r>
              <a:rPr lang="en-US" sz="2600" dirty="0" smtClean="0">
                <a:solidFill>
                  <a:schemeClr val="accent3"/>
                </a:solidFill>
                <a:hlinkClick r:id="rId3"/>
              </a:rPr>
              <a:t>@</a:t>
            </a:r>
            <a:r>
              <a:rPr lang="en-US" sz="2600" dirty="0" err="1" smtClean="0">
                <a:solidFill>
                  <a:schemeClr val="accent3"/>
                </a:solidFill>
                <a:hlinkClick r:id="rId3"/>
              </a:rPr>
              <a:t>tomaspetricek</a:t>
            </a:r>
            <a:endParaRPr lang="en-US" sz="2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4114800" cy="4144963"/>
          </a:xfrm>
        </p:spPr>
        <p:txBody>
          <a:bodyPr/>
          <a:lstStyle/>
          <a:p>
            <a:r>
              <a:rPr lang="en-US" b="1" dirty="0" smtClean="0"/>
              <a:t>While scanning</a:t>
            </a:r>
          </a:p>
          <a:p>
            <a:pPr lvl="1"/>
            <a:r>
              <a:rPr lang="en-US" dirty="0" smtClean="0"/>
              <a:t>List of </a:t>
            </a:r>
            <a:r>
              <a:rPr lang="en-US" b="1" dirty="0" smtClean="0">
                <a:solidFill>
                  <a:schemeClr val="accent5"/>
                </a:solidFill>
              </a:rPr>
              <a:t>operations</a:t>
            </a:r>
          </a:p>
          <a:p>
            <a:r>
              <a:rPr lang="en-US" dirty="0" smtClean="0"/>
              <a:t>Useful for</a:t>
            </a:r>
            <a:endParaRPr lang="en-US" b="1" dirty="0" smtClean="0">
              <a:solidFill>
                <a:schemeClr val="accent4"/>
              </a:solidFill>
            </a:endParaRP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Fraud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Simple </a:t>
            </a:r>
            <a:r>
              <a:rPr lang="en-US" b="1" dirty="0" smtClean="0">
                <a:solidFill>
                  <a:schemeClr val="accent4"/>
                </a:solidFill>
              </a:rPr>
              <a:t>construction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Logging</a:t>
            </a:r>
            <a:r>
              <a:rPr lang="en-US" dirty="0" smtClean="0"/>
              <a:t> trades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81200"/>
            <a:ext cx="41148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spcAft>
                <a:spcPts val="3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Final receipt </a:t>
            </a:r>
          </a:p>
          <a:p>
            <a:pPr lvl="1"/>
            <a:r>
              <a:rPr lang="en-US" dirty="0" smtClean="0"/>
              <a:t>List of </a:t>
            </a:r>
            <a:r>
              <a:rPr lang="en-US" b="1" dirty="0" smtClean="0">
                <a:solidFill>
                  <a:schemeClr val="accent5"/>
                </a:solidFill>
              </a:rPr>
              <a:t>products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 smtClean="0">
                <a:solidFill>
                  <a:schemeClr val="accent5"/>
                </a:solidFill>
              </a:rPr>
              <a:t>and quantities</a:t>
            </a:r>
          </a:p>
          <a:p>
            <a:r>
              <a:rPr lang="en-US" dirty="0" smtClean="0"/>
              <a:t>Useful for</a:t>
            </a:r>
            <a:endParaRPr lang="en-US" b="1" dirty="0" smtClean="0">
              <a:solidFill>
                <a:schemeClr val="accent5"/>
              </a:solidFill>
            </a:endParaRP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Print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receipt</a:t>
            </a:r>
          </a:p>
          <a:p>
            <a:pPr lvl="1"/>
            <a:r>
              <a:rPr lang="en-US" dirty="0" smtClean="0"/>
              <a:t>Quantity </a:t>
            </a:r>
            <a:r>
              <a:rPr lang="en-US" b="1" dirty="0" smtClean="0">
                <a:solidFill>
                  <a:schemeClr val="accent4"/>
                </a:solidFill>
              </a:rPr>
              <a:t>discounts</a:t>
            </a:r>
            <a:endParaRPr lang="cs-CZ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cs-CZ" dirty="0"/>
          </a:p>
        </p:txBody>
      </p:sp>
      <p:sp>
        <p:nvSpPr>
          <p:cNvPr id="13" name="Freeform 12"/>
          <p:cNvSpPr/>
          <p:nvPr/>
        </p:nvSpPr>
        <p:spPr>
          <a:xfrm>
            <a:off x="2211778" y="3153742"/>
            <a:ext cx="1762050" cy="1762050"/>
          </a:xfrm>
          <a:custGeom>
            <a:avLst/>
            <a:gdLst>
              <a:gd name="connsiteX0" fmla="*/ 0 w 1762050"/>
              <a:gd name="connsiteY0" fmla="*/ 881025 h 1762050"/>
              <a:gd name="connsiteX1" fmla="*/ 881025 w 1762050"/>
              <a:gd name="connsiteY1" fmla="*/ 0 h 1762050"/>
              <a:gd name="connsiteX2" fmla="*/ 1762050 w 1762050"/>
              <a:gd name="connsiteY2" fmla="*/ 881025 h 1762050"/>
              <a:gd name="connsiteX3" fmla="*/ 881025 w 1762050"/>
              <a:gd name="connsiteY3" fmla="*/ 1762050 h 1762050"/>
              <a:gd name="connsiteX4" fmla="*/ 0 w 1762050"/>
              <a:gd name="connsiteY4" fmla="*/ 881025 h 17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050" h="1762050">
                <a:moveTo>
                  <a:pt x="0" y="881025"/>
                </a:moveTo>
                <a:cubicBezTo>
                  <a:pt x="0" y="394448"/>
                  <a:pt x="394448" y="0"/>
                  <a:pt x="881025" y="0"/>
                </a:cubicBezTo>
                <a:cubicBezTo>
                  <a:pt x="1367602" y="0"/>
                  <a:pt x="1762050" y="394448"/>
                  <a:pt x="1762050" y="881025"/>
                </a:cubicBezTo>
                <a:cubicBezTo>
                  <a:pt x="1762050" y="1367602"/>
                  <a:pt x="1367602" y="1762050"/>
                  <a:pt x="881025" y="1762050"/>
                </a:cubicBezTo>
                <a:cubicBezTo>
                  <a:pt x="394448" y="1762050"/>
                  <a:pt x="0" y="1367602"/>
                  <a:pt x="0" y="88102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116" tIns="310116" rIns="310116" bIns="310116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100" kern="1200" dirty="0" smtClean="0"/>
              <a:t>Line items</a:t>
            </a:r>
            <a:endParaRPr lang="cs-CZ" sz="4100" kern="1200" dirty="0"/>
          </a:p>
        </p:txBody>
      </p:sp>
      <p:sp>
        <p:nvSpPr>
          <p:cNvPr id="14" name="Isosceles Triangle 13"/>
          <p:cNvSpPr/>
          <p:nvPr/>
        </p:nvSpPr>
        <p:spPr>
          <a:xfrm rot="18468632">
            <a:off x="1990477" y="3199924"/>
            <a:ext cx="308359" cy="241176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>
            <a:off x="685800" y="2206165"/>
            <a:ext cx="1295400" cy="1213968"/>
          </a:xfrm>
          <a:custGeom>
            <a:avLst/>
            <a:gdLst>
              <a:gd name="connsiteX0" fmla="*/ 0 w 1175287"/>
              <a:gd name="connsiteY0" fmla="*/ 587644 h 1175287"/>
              <a:gd name="connsiteX1" fmla="*/ 587644 w 1175287"/>
              <a:gd name="connsiteY1" fmla="*/ 0 h 1175287"/>
              <a:gd name="connsiteX2" fmla="*/ 1175288 w 1175287"/>
              <a:gd name="connsiteY2" fmla="*/ 587644 h 1175287"/>
              <a:gd name="connsiteX3" fmla="*/ 587644 w 1175287"/>
              <a:gd name="connsiteY3" fmla="*/ 1175288 h 1175287"/>
              <a:gd name="connsiteX4" fmla="*/ 0 w 1175287"/>
              <a:gd name="connsiteY4" fmla="*/ 587644 h 117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87" h="1175287">
                <a:moveTo>
                  <a:pt x="0" y="587644"/>
                </a:moveTo>
                <a:cubicBezTo>
                  <a:pt x="0" y="263097"/>
                  <a:pt x="263097" y="0"/>
                  <a:pt x="587644" y="0"/>
                </a:cubicBezTo>
                <a:cubicBezTo>
                  <a:pt x="912191" y="0"/>
                  <a:pt x="1175288" y="263097"/>
                  <a:pt x="1175288" y="587644"/>
                </a:cubicBezTo>
                <a:cubicBezTo>
                  <a:pt x="1175288" y="912191"/>
                  <a:pt x="912191" y="1175288"/>
                  <a:pt x="587644" y="1175288"/>
                </a:cubicBezTo>
                <a:cubicBezTo>
                  <a:pt x="263097" y="1175288"/>
                  <a:pt x="0" y="912191"/>
                  <a:pt x="0" y="5876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521874"/>
              <a:satOff val="16014"/>
              <a:lumOff val="915"/>
              <a:alphaOff val="0"/>
            </a:schemeClr>
          </a:fillRef>
          <a:effectRef idx="0">
            <a:schemeClr val="accent4">
              <a:hueOff val="-1521874"/>
              <a:satOff val="16014"/>
              <a:lumOff val="9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437" tIns="192437" rIns="192437" bIns="1924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Fraud?</a:t>
            </a:r>
            <a:endParaRPr lang="cs-CZ" sz="2600" kern="1200" dirty="0"/>
          </a:p>
        </p:txBody>
      </p:sp>
      <p:sp>
        <p:nvSpPr>
          <p:cNvPr id="16" name="Isosceles Triangle 15"/>
          <p:cNvSpPr/>
          <p:nvPr/>
        </p:nvSpPr>
        <p:spPr>
          <a:xfrm rot="8188099">
            <a:off x="7127365" y="4575665"/>
            <a:ext cx="308357" cy="320819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282812"/>
              <a:satOff val="24021"/>
              <a:lumOff val="1373"/>
              <a:alphaOff val="0"/>
            </a:schemeClr>
          </a:fillRef>
          <a:effectRef idx="0">
            <a:schemeClr val="accent4">
              <a:hueOff val="-2282812"/>
              <a:satOff val="24021"/>
              <a:lumOff val="1373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 16"/>
          <p:cNvSpPr/>
          <p:nvPr/>
        </p:nvSpPr>
        <p:spPr>
          <a:xfrm>
            <a:off x="7281544" y="4777858"/>
            <a:ext cx="1470956" cy="1470542"/>
          </a:xfrm>
          <a:custGeom>
            <a:avLst/>
            <a:gdLst>
              <a:gd name="connsiteX0" fmla="*/ 0 w 1175287"/>
              <a:gd name="connsiteY0" fmla="*/ 587644 h 1175287"/>
              <a:gd name="connsiteX1" fmla="*/ 587644 w 1175287"/>
              <a:gd name="connsiteY1" fmla="*/ 0 h 1175287"/>
              <a:gd name="connsiteX2" fmla="*/ 1175288 w 1175287"/>
              <a:gd name="connsiteY2" fmla="*/ 587644 h 1175287"/>
              <a:gd name="connsiteX3" fmla="*/ 587644 w 1175287"/>
              <a:gd name="connsiteY3" fmla="*/ 1175288 h 1175287"/>
              <a:gd name="connsiteX4" fmla="*/ 0 w 1175287"/>
              <a:gd name="connsiteY4" fmla="*/ 587644 h 117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87" h="1175287">
                <a:moveTo>
                  <a:pt x="0" y="587644"/>
                </a:moveTo>
                <a:cubicBezTo>
                  <a:pt x="0" y="263097"/>
                  <a:pt x="263097" y="0"/>
                  <a:pt x="587644" y="0"/>
                </a:cubicBezTo>
                <a:cubicBezTo>
                  <a:pt x="912191" y="0"/>
                  <a:pt x="1175288" y="263097"/>
                  <a:pt x="1175288" y="587644"/>
                </a:cubicBezTo>
                <a:cubicBezTo>
                  <a:pt x="1175288" y="912191"/>
                  <a:pt x="912191" y="1175288"/>
                  <a:pt x="587644" y="1175288"/>
                </a:cubicBezTo>
                <a:cubicBezTo>
                  <a:pt x="263097" y="1175288"/>
                  <a:pt x="0" y="912191"/>
                  <a:pt x="0" y="5876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043749"/>
              <a:satOff val="32028"/>
              <a:lumOff val="1831"/>
              <a:alphaOff val="0"/>
            </a:schemeClr>
          </a:fillRef>
          <a:effectRef idx="0">
            <a:schemeClr val="accent4">
              <a:hueOff val="-3043749"/>
              <a:satOff val="32028"/>
              <a:lumOff val="18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437" tIns="192437" rIns="192437" bIns="1924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/>
              <a:t>Reciept</a:t>
            </a:r>
            <a:endParaRPr lang="cs-CZ" sz="2600" kern="1200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4534000" y="3620295"/>
            <a:ext cx="371782" cy="771017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565623"/>
              <a:satOff val="48042"/>
              <a:lumOff val="2746"/>
              <a:alphaOff val="0"/>
            </a:schemeClr>
          </a:fillRef>
          <a:effectRef idx="0">
            <a:schemeClr val="accent4">
              <a:hueOff val="-4565623"/>
              <a:satOff val="48042"/>
              <a:lumOff val="2746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5351072" y="3124778"/>
            <a:ext cx="1762050" cy="1762050"/>
          </a:xfrm>
          <a:custGeom>
            <a:avLst/>
            <a:gdLst>
              <a:gd name="connsiteX0" fmla="*/ 0 w 1762050"/>
              <a:gd name="connsiteY0" fmla="*/ 881025 h 1762050"/>
              <a:gd name="connsiteX1" fmla="*/ 881025 w 1762050"/>
              <a:gd name="connsiteY1" fmla="*/ 0 h 1762050"/>
              <a:gd name="connsiteX2" fmla="*/ 1762050 w 1762050"/>
              <a:gd name="connsiteY2" fmla="*/ 881025 h 1762050"/>
              <a:gd name="connsiteX3" fmla="*/ 881025 w 1762050"/>
              <a:gd name="connsiteY3" fmla="*/ 1762050 h 1762050"/>
              <a:gd name="connsiteX4" fmla="*/ 0 w 1762050"/>
              <a:gd name="connsiteY4" fmla="*/ 881025 h 17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050" h="1762050">
                <a:moveTo>
                  <a:pt x="0" y="881025"/>
                </a:moveTo>
                <a:cubicBezTo>
                  <a:pt x="0" y="394448"/>
                  <a:pt x="394448" y="0"/>
                  <a:pt x="881025" y="0"/>
                </a:cubicBezTo>
                <a:cubicBezTo>
                  <a:pt x="1367602" y="0"/>
                  <a:pt x="1762050" y="394448"/>
                  <a:pt x="1762050" y="881025"/>
                </a:cubicBezTo>
                <a:cubicBezTo>
                  <a:pt x="1762050" y="1367602"/>
                  <a:pt x="1367602" y="1762050"/>
                  <a:pt x="881025" y="1762050"/>
                </a:cubicBezTo>
                <a:cubicBezTo>
                  <a:pt x="394448" y="1762050"/>
                  <a:pt x="0" y="1367602"/>
                  <a:pt x="0" y="88102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565623"/>
              <a:satOff val="48042"/>
              <a:lumOff val="2746"/>
              <a:alphaOff val="0"/>
            </a:schemeClr>
          </a:fillRef>
          <a:effectRef idx="0">
            <a:schemeClr val="accent4">
              <a:hueOff val="-4565623"/>
              <a:satOff val="48042"/>
              <a:lumOff val="274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116" tIns="310116" rIns="310116" bIns="310116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dirty="0" smtClean="0"/>
              <a:t>Final</a:t>
            </a:r>
            <a:endParaRPr lang="cs-CZ" sz="42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916378" y="4890253"/>
            <a:ext cx="1295400" cy="1213968"/>
          </a:xfrm>
          <a:custGeom>
            <a:avLst/>
            <a:gdLst>
              <a:gd name="connsiteX0" fmla="*/ 0 w 1175287"/>
              <a:gd name="connsiteY0" fmla="*/ 587644 h 1175287"/>
              <a:gd name="connsiteX1" fmla="*/ 587644 w 1175287"/>
              <a:gd name="connsiteY1" fmla="*/ 0 h 1175287"/>
              <a:gd name="connsiteX2" fmla="*/ 1175288 w 1175287"/>
              <a:gd name="connsiteY2" fmla="*/ 587644 h 1175287"/>
              <a:gd name="connsiteX3" fmla="*/ 587644 w 1175287"/>
              <a:gd name="connsiteY3" fmla="*/ 1175288 h 1175287"/>
              <a:gd name="connsiteX4" fmla="*/ 0 w 1175287"/>
              <a:gd name="connsiteY4" fmla="*/ 587644 h 117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87" h="1175287">
                <a:moveTo>
                  <a:pt x="0" y="587644"/>
                </a:moveTo>
                <a:cubicBezTo>
                  <a:pt x="0" y="263097"/>
                  <a:pt x="263097" y="0"/>
                  <a:pt x="587644" y="0"/>
                </a:cubicBezTo>
                <a:cubicBezTo>
                  <a:pt x="912191" y="0"/>
                  <a:pt x="1175288" y="263097"/>
                  <a:pt x="1175288" y="587644"/>
                </a:cubicBezTo>
                <a:cubicBezTo>
                  <a:pt x="1175288" y="912191"/>
                  <a:pt x="912191" y="1175288"/>
                  <a:pt x="587644" y="1175288"/>
                </a:cubicBezTo>
                <a:cubicBezTo>
                  <a:pt x="263097" y="1175288"/>
                  <a:pt x="0" y="912191"/>
                  <a:pt x="0" y="5876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521874"/>
              <a:satOff val="16014"/>
              <a:lumOff val="915"/>
              <a:alphaOff val="0"/>
            </a:schemeClr>
          </a:fillRef>
          <a:effectRef idx="0">
            <a:schemeClr val="accent4">
              <a:hueOff val="-1521874"/>
              <a:satOff val="16014"/>
              <a:lumOff val="9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437" tIns="192437" rIns="192437" bIns="1924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Log</a:t>
            </a:r>
            <a:endParaRPr lang="cs-CZ" sz="2600" kern="1200" dirty="0"/>
          </a:p>
        </p:txBody>
      </p:sp>
      <p:sp>
        <p:nvSpPr>
          <p:cNvPr id="21" name="Isosceles Triangle 20"/>
          <p:cNvSpPr/>
          <p:nvPr/>
        </p:nvSpPr>
        <p:spPr>
          <a:xfrm rot="13275251">
            <a:off x="1990477" y="4693467"/>
            <a:ext cx="308359" cy="241176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Transformations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28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4"/>
                </a:solidFill>
              </a:rPr>
              <a:t>F# Development Process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83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F# Development Process</a:t>
            </a:r>
            <a:endParaRPr lang="cs-CZ" dirty="0"/>
          </a:p>
        </p:txBody>
      </p:sp>
      <p:sp>
        <p:nvSpPr>
          <p:cNvPr id="8" name="Freeform 7"/>
          <p:cNvSpPr/>
          <p:nvPr/>
        </p:nvSpPr>
        <p:spPr>
          <a:xfrm>
            <a:off x="536744" y="2543191"/>
            <a:ext cx="2870837" cy="1523429"/>
          </a:xfrm>
          <a:custGeom>
            <a:avLst/>
            <a:gdLst>
              <a:gd name="connsiteX0" fmla="*/ 0 w 2870837"/>
              <a:gd name="connsiteY0" fmla="*/ 152343 h 1523429"/>
              <a:gd name="connsiteX1" fmla="*/ 152343 w 2870837"/>
              <a:gd name="connsiteY1" fmla="*/ 0 h 1523429"/>
              <a:gd name="connsiteX2" fmla="*/ 2718494 w 2870837"/>
              <a:gd name="connsiteY2" fmla="*/ 0 h 1523429"/>
              <a:gd name="connsiteX3" fmla="*/ 2870837 w 2870837"/>
              <a:gd name="connsiteY3" fmla="*/ 152343 h 1523429"/>
              <a:gd name="connsiteX4" fmla="*/ 2870837 w 2870837"/>
              <a:gd name="connsiteY4" fmla="*/ 1371086 h 1523429"/>
              <a:gd name="connsiteX5" fmla="*/ 2718494 w 2870837"/>
              <a:gd name="connsiteY5" fmla="*/ 1523429 h 1523429"/>
              <a:gd name="connsiteX6" fmla="*/ 152343 w 2870837"/>
              <a:gd name="connsiteY6" fmla="*/ 1523429 h 1523429"/>
              <a:gd name="connsiteX7" fmla="*/ 0 w 2870837"/>
              <a:gd name="connsiteY7" fmla="*/ 1371086 h 1523429"/>
              <a:gd name="connsiteX8" fmla="*/ 0 w 2870837"/>
              <a:gd name="connsiteY8" fmla="*/ 152343 h 15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523429">
                <a:moveTo>
                  <a:pt x="0" y="152343"/>
                </a:moveTo>
                <a:cubicBezTo>
                  <a:pt x="0" y="68206"/>
                  <a:pt x="68206" y="0"/>
                  <a:pt x="152343" y="0"/>
                </a:cubicBezTo>
                <a:lnTo>
                  <a:pt x="2718494" y="0"/>
                </a:lnTo>
                <a:cubicBezTo>
                  <a:pt x="2802631" y="0"/>
                  <a:pt x="2870837" y="68206"/>
                  <a:pt x="2870837" y="152343"/>
                </a:cubicBezTo>
                <a:lnTo>
                  <a:pt x="2870837" y="1371086"/>
                </a:lnTo>
                <a:cubicBezTo>
                  <a:pt x="2870837" y="1455223"/>
                  <a:pt x="2802631" y="1523429"/>
                  <a:pt x="2718494" y="1523429"/>
                </a:cubicBezTo>
                <a:lnTo>
                  <a:pt x="152343" y="1523429"/>
                </a:lnTo>
                <a:cubicBezTo>
                  <a:pt x="68206" y="1523429"/>
                  <a:pt x="0" y="1455223"/>
                  <a:pt x="0" y="1371086"/>
                </a:cubicBezTo>
                <a:lnTo>
                  <a:pt x="0" y="1523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298704" rIns="298704" bIns="667830" numCol="1" spcCol="1270" anchor="t" anchorCtr="0">
            <a:noAutofit/>
          </a:bodyPr>
          <a:lstStyle/>
          <a:p>
            <a:pPr lvl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Prototype</a:t>
            </a:r>
            <a:endParaRPr lang="cs-CZ" sz="4200" kern="1200" dirty="0"/>
          </a:p>
        </p:txBody>
      </p:sp>
      <p:sp>
        <p:nvSpPr>
          <p:cNvPr id="9" name="Freeform 8"/>
          <p:cNvSpPr/>
          <p:nvPr/>
        </p:nvSpPr>
        <p:spPr>
          <a:xfrm>
            <a:off x="1124747" y="3558810"/>
            <a:ext cx="2870837" cy="1670400"/>
          </a:xfrm>
          <a:custGeom>
            <a:avLst/>
            <a:gdLst>
              <a:gd name="connsiteX0" fmla="*/ 0 w 2870837"/>
              <a:gd name="connsiteY0" fmla="*/ 167040 h 1670400"/>
              <a:gd name="connsiteX1" fmla="*/ 167040 w 2870837"/>
              <a:gd name="connsiteY1" fmla="*/ 0 h 1670400"/>
              <a:gd name="connsiteX2" fmla="*/ 2703797 w 2870837"/>
              <a:gd name="connsiteY2" fmla="*/ 0 h 1670400"/>
              <a:gd name="connsiteX3" fmla="*/ 2870837 w 2870837"/>
              <a:gd name="connsiteY3" fmla="*/ 167040 h 1670400"/>
              <a:gd name="connsiteX4" fmla="*/ 2870837 w 2870837"/>
              <a:gd name="connsiteY4" fmla="*/ 1503360 h 1670400"/>
              <a:gd name="connsiteX5" fmla="*/ 2703797 w 2870837"/>
              <a:gd name="connsiteY5" fmla="*/ 1670400 h 1670400"/>
              <a:gd name="connsiteX6" fmla="*/ 167040 w 2870837"/>
              <a:gd name="connsiteY6" fmla="*/ 1670400 h 1670400"/>
              <a:gd name="connsiteX7" fmla="*/ 0 w 2870837"/>
              <a:gd name="connsiteY7" fmla="*/ 1503360 h 1670400"/>
              <a:gd name="connsiteX8" fmla="*/ 0 w 2870837"/>
              <a:gd name="connsiteY8" fmla="*/ 167040 h 16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670400">
                <a:moveTo>
                  <a:pt x="0" y="167040"/>
                </a:moveTo>
                <a:cubicBezTo>
                  <a:pt x="0" y="74786"/>
                  <a:pt x="74786" y="0"/>
                  <a:pt x="167040" y="0"/>
                </a:cubicBezTo>
                <a:lnTo>
                  <a:pt x="2703797" y="0"/>
                </a:lnTo>
                <a:cubicBezTo>
                  <a:pt x="2796051" y="0"/>
                  <a:pt x="2870837" y="74786"/>
                  <a:pt x="2870837" y="167040"/>
                </a:cubicBezTo>
                <a:lnTo>
                  <a:pt x="2870837" y="1503360"/>
                </a:lnTo>
                <a:cubicBezTo>
                  <a:pt x="2870837" y="1595614"/>
                  <a:pt x="2796051" y="1670400"/>
                  <a:pt x="2703797" y="1670400"/>
                </a:cubicBezTo>
                <a:lnTo>
                  <a:pt x="167040" y="1670400"/>
                </a:lnTo>
                <a:cubicBezTo>
                  <a:pt x="74786" y="1670400"/>
                  <a:pt x="0" y="1595614"/>
                  <a:pt x="0" y="1503360"/>
                </a:cubicBezTo>
                <a:lnTo>
                  <a:pt x="0" y="16704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628" tIns="347628" rIns="347628" bIns="347628" numCol="1" spcCol="1270" anchor="ctr" anchorCtr="0">
            <a:noAutofit/>
          </a:bodyPr>
          <a:lstStyle/>
          <a:p>
            <a:pPr marL="0" lvl="1" algn="ctr" defTabSz="1866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4200" kern="1200" dirty="0" smtClean="0"/>
              <a:t>Think</a:t>
            </a:r>
            <a:endParaRPr lang="cs-CZ" sz="42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842790" y="2693623"/>
            <a:ext cx="922642" cy="714755"/>
          </a:xfrm>
          <a:custGeom>
            <a:avLst/>
            <a:gdLst>
              <a:gd name="connsiteX0" fmla="*/ 0 w 922642"/>
              <a:gd name="connsiteY0" fmla="*/ 142951 h 714755"/>
              <a:gd name="connsiteX1" fmla="*/ 565265 w 922642"/>
              <a:gd name="connsiteY1" fmla="*/ 142951 h 714755"/>
              <a:gd name="connsiteX2" fmla="*/ 565265 w 922642"/>
              <a:gd name="connsiteY2" fmla="*/ 0 h 714755"/>
              <a:gd name="connsiteX3" fmla="*/ 922642 w 922642"/>
              <a:gd name="connsiteY3" fmla="*/ 357378 h 714755"/>
              <a:gd name="connsiteX4" fmla="*/ 565265 w 922642"/>
              <a:gd name="connsiteY4" fmla="*/ 714755 h 714755"/>
              <a:gd name="connsiteX5" fmla="*/ 565265 w 922642"/>
              <a:gd name="connsiteY5" fmla="*/ 571804 h 714755"/>
              <a:gd name="connsiteX6" fmla="*/ 0 w 922642"/>
              <a:gd name="connsiteY6" fmla="*/ 571804 h 714755"/>
              <a:gd name="connsiteX7" fmla="*/ 0 w 922642"/>
              <a:gd name="connsiteY7" fmla="*/ 142951 h 71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2642" h="714755">
                <a:moveTo>
                  <a:pt x="0" y="142951"/>
                </a:moveTo>
                <a:lnTo>
                  <a:pt x="565265" y="142951"/>
                </a:lnTo>
                <a:lnTo>
                  <a:pt x="565265" y="0"/>
                </a:lnTo>
                <a:lnTo>
                  <a:pt x="922642" y="357378"/>
                </a:lnTo>
                <a:lnTo>
                  <a:pt x="565265" y="714755"/>
                </a:lnTo>
                <a:lnTo>
                  <a:pt x="565265" y="571804"/>
                </a:lnTo>
                <a:lnTo>
                  <a:pt x="0" y="571804"/>
                </a:lnTo>
                <a:lnTo>
                  <a:pt x="0" y="142951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951" rIns="214426" bIns="14295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cs-CZ" sz="2300" kern="1200"/>
          </a:p>
        </p:txBody>
      </p:sp>
      <p:sp>
        <p:nvSpPr>
          <p:cNvPr id="11" name="Freeform 10"/>
          <p:cNvSpPr/>
          <p:nvPr/>
        </p:nvSpPr>
        <p:spPr>
          <a:xfrm>
            <a:off x="5148415" y="2543191"/>
            <a:ext cx="2870837" cy="1523429"/>
          </a:xfrm>
          <a:custGeom>
            <a:avLst/>
            <a:gdLst>
              <a:gd name="connsiteX0" fmla="*/ 0 w 2870837"/>
              <a:gd name="connsiteY0" fmla="*/ 152343 h 1523429"/>
              <a:gd name="connsiteX1" fmla="*/ 152343 w 2870837"/>
              <a:gd name="connsiteY1" fmla="*/ 0 h 1523429"/>
              <a:gd name="connsiteX2" fmla="*/ 2718494 w 2870837"/>
              <a:gd name="connsiteY2" fmla="*/ 0 h 1523429"/>
              <a:gd name="connsiteX3" fmla="*/ 2870837 w 2870837"/>
              <a:gd name="connsiteY3" fmla="*/ 152343 h 1523429"/>
              <a:gd name="connsiteX4" fmla="*/ 2870837 w 2870837"/>
              <a:gd name="connsiteY4" fmla="*/ 1371086 h 1523429"/>
              <a:gd name="connsiteX5" fmla="*/ 2718494 w 2870837"/>
              <a:gd name="connsiteY5" fmla="*/ 1523429 h 1523429"/>
              <a:gd name="connsiteX6" fmla="*/ 152343 w 2870837"/>
              <a:gd name="connsiteY6" fmla="*/ 1523429 h 1523429"/>
              <a:gd name="connsiteX7" fmla="*/ 0 w 2870837"/>
              <a:gd name="connsiteY7" fmla="*/ 1371086 h 1523429"/>
              <a:gd name="connsiteX8" fmla="*/ 0 w 2870837"/>
              <a:gd name="connsiteY8" fmla="*/ 152343 h 15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523429">
                <a:moveTo>
                  <a:pt x="0" y="152343"/>
                </a:moveTo>
                <a:cubicBezTo>
                  <a:pt x="0" y="68206"/>
                  <a:pt x="68206" y="0"/>
                  <a:pt x="152343" y="0"/>
                </a:cubicBezTo>
                <a:lnTo>
                  <a:pt x="2718494" y="0"/>
                </a:lnTo>
                <a:cubicBezTo>
                  <a:pt x="2802631" y="0"/>
                  <a:pt x="2870837" y="68206"/>
                  <a:pt x="2870837" y="152343"/>
                </a:cubicBezTo>
                <a:lnTo>
                  <a:pt x="2870837" y="1371086"/>
                </a:lnTo>
                <a:cubicBezTo>
                  <a:pt x="2870837" y="1455223"/>
                  <a:pt x="2802631" y="1523429"/>
                  <a:pt x="2718494" y="1523429"/>
                </a:cubicBezTo>
                <a:lnTo>
                  <a:pt x="152343" y="1523429"/>
                </a:lnTo>
                <a:cubicBezTo>
                  <a:pt x="68206" y="1523429"/>
                  <a:pt x="0" y="1455223"/>
                  <a:pt x="0" y="1371086"/>
                </a:cubicBezTo>
                <a:lnTo>
                  <a:pt x="0" y="1523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565623"/>
              <a:satOff val="48042"/>
              <a:lumOff val="2746"/>
              <a:alphaOff val="0"/>
            </a:schemeClr>
          </a:fillRef>
          <a:effectRef idx="0">
            <a:schemeClr val="accent4">
              <a:hueOff val="-4565623"/>
              <a:satOff val="48042"/>
              <a:lumOff val="274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298704" rIns="298704" bIns="667830" numCol="1" spcCol="1270" anchor="t" anchorCtr="0">
            <a:noAutofit/>
          </a:bodyPr>
          <a:lstStyle/>
          <a:p>
            <a:pPr lvl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Develop</a:t>
            </a:r>
            <a:endParaRPr lang="cs-CZ" sz="42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5736418" y="3558810"/>
            <a:ext cx="2870837" cy="1670400"/>
          </a:xfrm>
          <a:custGeom>
            <a:avLst/>
            <a:gdLst>
              <a:gd name="connsiteX0" fmla="*/ 0 w 2870837"/>
              <a:gd name="connsiteY0" fmla="*/ 167040 h 1670400"/>
              <a:gd name="connsiteX1" fmla="*/ 167040 w 2870837"/>
              <a:gd name="connsiteY1" fmla="*/ 0 h 1670400"/>
              <a:gd name="connsiteX2" fmla="*/ 2703797 w 2870837"/>
              <a:gd name="connsiteY2" fmla="*/ 0 h 1670400"/>
              <a:gd name="connsiteX3" fmla="*/ 2870837 w 2870837"/>
              <a:gd name="connsiteY3" fmla="*/ 167040 h 1670400"/>
              <a:gd name="connsiteX4" fmla="*/ 2870837 w 2870837"/>
              <a:gd name="connsiteY4" fmla="*/ 1503360 h 1670400"/>
              <a:gd name="connsiteX5" fmla="*/ 2703797 w 2870837"/>
              <a:gd name="connsiteY5" fmla="*/ 1670400 h 1670400"/>
              <a:gd name="connsiteX6" fmla="*/ 167040 w 2870837"/>
              <a:gd name="connsiteY6" fmla="*/ 1670400 h 1670400"/>
              <a:gd name="connsiteX7" fmla="*/ 0 w 2870837"/>
              <a:gd name="connsiteY7" fmla="*/ 1503360 h 1670400"/>
              <a:gd name="connsiteX8" fmla="*/ 0 w 2870837"/>
              <a:gd name="connsiteY8" fmla="*/ 167040 h 16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670400">
                <a:moveTo>
                  <a:pt x="0" y="167040"/>
                </a:moveTo>
                <a:cubicBezTo>
                  <a:pt x="0" y="74786"/>
                  <a:pt x="74786" y="0"/>
                  <a:pt x="167040" y="0"/>
                </a:cubicBezTo>
                <a:lnTo>
                  <a:pt x="2703797" y="0"/>
                </a:lnTo>
                <a:cubicBezTo>
                  <a:pt x="2796051" y="0"/>
                  <a:pt x="2870837" y="74786"/>
                  <a:pt x="2870837" y="167040"/>
                </a:cubicBezTo>
                <a:lnTo>
                  <a:pt x="2870837" y="1503360"/>
                </a:lnTo>
                <a:cubicBezTo>
                  <a:pt x="2870837" y="1595614"/>
                  <a:pt x="2796051" y="1670400"/>
                  <a:pt x="2703797" y="1670400"/>
                </a:cubicBezTo>
                <a:lnTo>
                  <a:pt x="167040" y="1670400"/>
                </a:lnTo>
                <a:cubicBezTo>
                  <a:pt x="74786" y="1670400"/>
                  <a:pt x="0" y="1595614"/>
                  <a:pt x="0" y="1503360"/>
                </a:cubicBezTo>
                <a:lnTo>
                  <a:pt x="0" y="167040"/>
                </a:lnTo>
                <a:close/>
              </a:path>
            </a:pathLst>
          </a:custGeom>
        </p:spPr>
        <p:style>
          <a:lnRef idx="2">
            <a:schemeClr val="accent4">
              <a:hueOff val="-4565623"/>
              <a:satOff val="48042"/>
              <a:lumOff val="274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628" tIns="347628" rIns="347628" bIns="347628" numCol="1" spcCol="1270" anchor="ctr" anchorCtr="0">
            <a:noAutofit/>
          </a:bodyPr>
          <a:lstStyle/>
          <a:p>
            <a:pPr marL="0" lvl="1" algn="ctr" defTabSz="1866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4200" kern="1200" dirty="0" smtClean="0"/>
              <a:t>Code</a:t>
            </a:r>
            <a:endParaRPr lang="cs-CZ" sz="4200" kern="1200" dirty="0"/>
          </a:p>
        </p:txBody>
      </p:sp>
    </p:spTree>
    <p:extLst>
      <p:ext uri="{BB962C8B-B14F-4D97-AF65-F5344CB8AC3E}">
        <p14:creationId xmlns:p14="http://schemas.microsoft.com/office/powerpoint/2010/main" val="23553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F# Development Process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4114800" cy="4144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Prototyping</a:t>
            </a:r>
          </a:p>
          <a:p>
            <a:pPr lvl="1"/>
            <a:r>
              <a:rPr lang="en-US" dirty="0" smtClean="0"/>
              <a:t>F</a:t>
            </a:r>
            <a:r>
              <a:rPr lang="en-US" dirty="0"/>
              <a:t># </a:t>
            </a:r>
            <a:r>
              <a:rPr lang="en-US" dirty="0" smtClean="0"/>
              <a:t>Interactive</a:t>
            </a:r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Interactive </a:t>
            </a:r>
            <a:r>
              <a:rPr lang="en-US" dirty="0" smtClean="0"/>
              <a:t>tests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Verify </a:t>
            </a:r>
            <a:r>
              <a:rPr lang="en-US" dirty="0" smtClean="0"/>
              <a:t>behavior 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Early </a:t>
            </a:r>
            <a:r>
              <a:rPr lang="en-US" dirty="0" smtClean="0"/>
              <a:t>as possible</a:t>
            </a:r>
          </a:p>
          <a:p>
            <a:pPr lvl="1"/>
            <a:r>
              <a:rPr lang="en-US" dirty="0" smtClean="0"/>
              <a:t>Turn to </a:t>
            </a:r>
            <a:r>
              <a:rPr lang="en-US" b="1" dirty="0" smtClean="0">
                <a:solidFill>
                  <a:schemeClr val="accent4"/>
                </a:solidFill>
              </a:rPr>
              <a:t>unit tests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81200"/>
            <a:ext cx="41148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spcAft>
                <a:spcPts val="3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5"/>
                </a:solidFill>
              </a:rPr>
              <a:t>Development</a:t>
            </a:r>
          </a:p>
          <a:p>
            <a:pPr lvl="1"/>
            <a:r>
              <a:rPr lang="en-US" dirty="0" smtClean="0"/>
              <a:t>.NET project</a:t>
            </a:r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Unit </a:t>
            </a:r>
            <a:r>
              <a:rPr lang="en-US" dirty="0" smtClean="0"/>
              <a:t>tests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Test </a:t>
            </a:r>
            <a:r>
              <a:rPr lang="en-US" dirty="0" smtClean="0"/>
              <a:t>behavior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Continuously 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xUnit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423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Testing and projects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46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Accessing </a:t>
            </a:r>
            <a:r>
              <a:rPr lang="en-US" b="1" dirty="0" smtClean="0">
                <a:solidFill>
                  <a:schemeClr val="accent4"/>
                </a:solidFill>
              </a:rPr>
              <a:t>data </a:t>
            </a:r>
            <a:r>
              <a:rPr lang="en-US" dirty="0" smtClean="0"/>
              <a:t>in F# 3.0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4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 </a:t>
            </a:r>
            <a:r>
              <a:rPr lang="en-US" b="1" dirty="0" smtClean="0">
                <a:solidFill>
                  <a:schemeClr val="accent4"/>
                </a:solidFill>
              </a:rPr>
              <a:t>Type Providers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of the </a:t>
            </a:r>
            <a:r>
              <a:rPr lang="en-US" b="1" dirty="0" smtClean="0">
                <a:solidFill>
                  <a:schemeClr val="accent5"/>
                </a:solidFill>
              </a:rPr>
              <a:t>data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WSDL </a:t>
            </a:r>
            <a:r>
              <a:rPr lang="en-US" dirty="0" smtClean="0"/>
              <a:t>service, </a:t>
            </a:r>
            <a:r>
              <a:rPr lang="en-US" b="1" dirty="0" smtClean="0">
                <a:solidFill>
                  <a:schemeClr val="accent4"/>
                </a:solidFill>
              </a:rPr>
              <a:t>database </a:t>
            </a:r>
            <a:r>
              <a:rPr lang="en-US" dirty="0" smtClean="0"/>
              <a:t>schema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Meta-data</a:t>
            </a:r>
            <a:r>
              <a:rPr lang="en-US" dirty="0" smtClean="0"/>
              <a:t> describe structure</a:t>
            </a:r>
          </a:p>
          <a:p>
            <a:r>
              <a:rPr lang="en-US" dirty="0" smtClean="0"/>
              <a:t>Language of the </a:t>
            </a:r>
            <a:r>
              <a:rPr lang="en-US" b="1" dirty="0" smtClean="0">
                <a:solidFill>
                  <a:schemeClr val="accent5"/>
                </a:solidFill>
              </a:rPr>
              <a:t>code</a:t>
            </a:r>
          </a:p>
          <a:p>
            <a:pPr lvl="1"/>
            <a:r>
              <a:rPr lang="en-US" dirty="0" smtClean="0"/>
              <a:t>C# </a:t>
            </a:r>
            <a:r>
              <a:rPr lang="en-US" b="1" dirty="0" smtClean="0">
                <a:solidFill>
                  <a:schemeClr val="accent4"/>
                </a:solidFill>
              </a:rPr>
              <a:t>classes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or F# </a:t>
            </a:r>
            <a:r>
              <a:rPr lang="en-US" b="1" dirty="0" smtClean="0">
                <a:solidFill>
                  <a:schemeClr val="accent4"/>
                </a:solidFill>
              </a:rPr>
              <a:t>data types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Languages do not understand the data!</a:t>
            </a:r>
            <a:endParaRPr lang="cs-CZ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 </a:t>
            </a:r>
            <a:r>
              <a:rPr lang="en-US" b="1" dirty="0" smtClean="0">
                <a:solidFill>
                  <a:schemeClr val="accent4"/>
                </a:solidFill>
              </a:rPr>
              <a:t>Type Providers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6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320800" y="1930077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34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About 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F# </a:t>
            </a:r>
            <a:r>
              <a:rPr lang="en-US" b="1" dirty="0" smtClean="0">
                <a:solidFill>
                  <a:schemeClr val="accent5"/>
                </a:solidFill>
              </a:rPr>
              <a:t>before it was cool</a:t>
            </a:r>
          </a:p>
          <a:p>
            <a:pPr lvl="1"/>
            <a:r>
              <a:rPr lang="en-US" dirty="0" smtClean="0"/>
              <a:t>Worked with the F# team</a:t>
            </a:r>
          </a:p>
          <a:p>
            <a:pPr lvl="1"/>
            <a:r>
              <a:rPr lang="en-US" dirty="0" smtClean="0"/>
              <a:t>Did some F# research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Wrote </a:t>
            </a:r>
            <a:r>
              <a:rPr lang="en-US" b="1" dirty="0" smtClean="0">
                <a:solidFill>
                  <a:schemeClr val="accent4"/>
                </a:solidFill>
              </a:rPr>
              <a:t>F# &amp; C# book</a:t>
            </a:r>
          </a:p>
          <a:p>
            <a:pPr lvl="1"/>
            <a:r>
              <a:rPr lang="en-US" dirty="0" smtClean="0"/>
              <a:t>Doing F# trainings</a:t>
            </a:r>
          </a:p>
          <a:p>
            <a:pPr lvl="1"/>
            <a:r>
              <a:rPr lang="en-US" dirty="0" smtClean="0"/>
              <a:t>… and F# Foundation</a:t>
            </a:r>
          </a:p>
          <a:p>
            <a:pPr lvl="1"/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570932" cy="1753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80" y="6010653"/>
            <a:ext cx="2514600" cy="388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Tomas\Writing\Functional\cover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86" y="1828800"/>
            <a:ext cx="1741605" cy="2184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Tesco web services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4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b="1" dirty="0" smtClean="0">
                <a:solidFill>
                  <a:schemeClr val="accent4"/>
                </a:solidFill>
              </a:rPr>
              <a:t>user interfaces 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dirty="0" smtClean="0"/>
              <a:t>with F# async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1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cs-CZ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5"/>
                </a:solidFill>
              </a:rPr>
              <a:t>server-side</a:t>
            </a:r>
            <a:endParaRPr lang="cs-CZ" sz="32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4"/>
                </a:solidFill>
              </a:rPr>
              <a:t>client-side</a:t>
            </a:r>
            <a:endParaRPr lang="cs-CZ" sz="3200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2322"/>
            <a:ext cx="3048000" cy="264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 descr="http://www.elakiri.com/forum/picture.php?albumid=1561&amp;pictureid=63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48026"/>
            <a:ext cx="34861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6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cs-CZ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5"/>
                </a:solidFill>
              </a:rPr>
              <a:t>server-side</a:t>
            </a:r>
            <a:endParaRPr lang="cs-CZ" sz="32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040188" cy="3382962"/>
          </a:xfrm>
        </p:spPr>
        <p:txBody>
          <a:bodyPr>
            <a:normAutofit/>
          </a:bodyPr>
          <a:lstStyle/>
          <a:p>
            <a:pPr marL="288000" indent="0">
              <a:buNone/>
            </a:pPr>
            <a:r>
              <a:rPr lang="en-US" sz="2800" dirty="0" smtClean="0"/>
              <a:t>Threads are </a:t>
            </a:r>
            <a:r>
              <a:rPr lang="en-US" sz="2800" b="1" dirty="0" smtClean="0">
                <a:solidFill>
                  <a:schemeClr val="accent4"/>
                </a:solidFill>
              </a:rPr>
              <a:t>expensive</a:t>
            </a:r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4"/>
                </a:solidFill>
              </a:rPr>
              <a:t>Scalability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/>
              <a:t>matters</a:t>
            </a:r>
            <a:endParaRPr lang="en-US" sz="2800" dirty="0"/>
          </a:p>
          <a:p>
            <a:pPr marL="288000" indent="0">
              <a:buNone/>
            </a:pPr>
            <a:endParaRPr lang="en-US" sz="2800" dirty="0" smtClean="0"/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4"/>
                </a:solidFill>
              </a:rPr>
              <a:t>Begin/End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/>
              <a:t>is hard</a:t>
            </a:r>
          </a:p>
          <a:p>
            <a:pPr marL="288000" indent="0">
              <a:buNone/>
            </a:pPr>
            <a:r>
              <a:rPr lang="en-US" sz="2800" dirty="0" smtClean="0"/>
              <a:t>Keep code readable</a:t>
            </a:r>
            <a:endParaRPr lang="en-US" sz="2800" b="1" dirty="0" smtClean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4"/>
                </a:solidFill>
              </a:rPr>
              <a:t>client-side</a:t>
            </a:r>
            <a:endParaRPr lang="cs-CZ" sz="3200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200"/>
            <a:ext cx="4041775" cy="3382962"/>
          </a:xfrm>
        </p:spPr>
        <p:txBody>
          <a:bodyPr>
            <a:normAutofit/>
          </a:bodyPr>
          <a:lstStyle/>
          <a:p>
            <a:pPr marL="288000" indent="0">
              <a:buNone/>
            </a:pPr>
            <a:r>
              <a:rPr lang="en-US" sz="2800" dirty="0" smtClean="0"/>
              <a:t>Do </a:t>
            </a:r>
            <a:r>
              <a:rPr lang="en-US" sz="2800" b="1" dirty="0" smtClean="0">
                <a:solidFill>
                  <a:schemeClr val="accent5"/>
                </a:solidFill>
              </a:rPr>
              <a:t>not block</a:t>
            </a:r>
            <a:r>
              <a:rPr lang="en-US" sz="2800" b="1" dirty="0" smtClean="0"/>
              <a:t> </a:t>
            </a:r>
            <a:r>
              <a:rPr lang="en-US" sz="2800" dirty="0" smtClean="0"/>
              <a:t>the GUI</a:t>
            </a:r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Experience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matters</a:t>
            </a:r>
          </a:p>
          <a:p>
            <a:pPr marL="288000" indent="0">
              <a:buNone/>
            </a:pPr>
            <a:endParaRPr lang="en-US" sz="2800" dirty="0"/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Events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invert control</a:t>
            </a:r>
          </a:p>
          <a:p>
            <a:pPr marL="288000" indent="0">
              <a:buNone/>
            </a:pPr>
            <a:r>
              <a:rPr lang="en-US" sz="2800" dirty="0" smtClean="0"/>
              <a:t>Keep code readable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4428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</a:t>
            </a:r>
            <a:r>
              <a:rPr lang="en-US" b="1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5"/>
                </a:solidFill>
              </a:rPr>
              <a:t>mutable state</a:t>
            </a:r>
          </a:p>
          <a:p>
            <a:pPr lvl="1"/>
            <a:r>
              <a:rPr lang="en-US" dirty="0" smtClean="0"/>
              <a:t>Difficult to read</a:t>
            </a:r>
          </a:p>
          <a:p>
            <a:pPr lvl="1"/>
            <a:r>
              <a:rPr lang="en-US" dirty="0" smtClean="0"/>
              <a:t>What are the transitions?</a:t>
            </a:r>
          </a:p>
          <a:p>
            <a:r>
              <a:rPr lang="en-US" dirty="0"/>
              <a:t>Encoding </a:t>
            </a:r>
            <a:r>
              <a:rPr lang="en-US" b="1" dirty="0">
                <a:solidFill>
                  <a:schemeClr val="accent5"/>
                </a:solidFill>
              </a:rPr>
              <a:t>state machine</a:t>
            </a:r>
            <a:endParaRPr lang="cs-CZ" b="1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How to write this in code?</a:t>
            </a:r>
            <a:endParaRPr lang="cs-CZ" b="1" dirty="0">
              <a:solidFill>
                <a:schemeClr val="accent5"/>
              </a:solidFill>
            </a:endParaRPr>
          </a:p>
        </p:txBody>
      </p:sp>
      <p:pic>
        <p:nvPicPr>
          <p:cNvPr id="3074" name="Picture 2" descr="http://2.bp.blogspot.com/_uWy_q4nK1Ck/TOQ4awWaj1I/AAAAAAAAEdA/8yQ8wXldqtc/s1600/Traffic+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142744" cy="22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4454329"/>
              </p:ext>
            </p:extLst>
          </p:nvPr>
        </p:nvGraphicFramePr>
        <p:xfrm>
          <a:off x="1828800" y="5424487"/>
          <a:ext cx="5322746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4" imgW="2105190" imgH="566378" progId="Visio.Drawing.11">
                  <p:embed/>
                </p:oleObj>
              </mc:Choice>
              <mc:Fallback>
                <p:oleObj name="Visio" r:id="rId4" imgW="2105190" imgH="566378" progId="Visio.Drawing.11">
                  <p:embed/>
                  <p:pic>
                    <p:nvPicPr>
                      <p:cNvPr id="0" name="Content Placeholder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24487"/>
                        <a:ext cx="5322746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1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and </a:t>
            </a:r>
            <a:r>
              <a:rPr lang="en-US" b="1" dirty="0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cycle of the </a:t>
            </a:r>
            <a:r>
              <a:rPr lang="en-US" b="1" dirty="0" smtClean="0">
                <a:solidFill>
                  <a:schemeClr val="accent5"/>
                </a:solidFill>
              </a:rPr>
              <a:t>state machine</a:t>
            </a:r>
            <a:endParaRPr lang="cs-CZ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276600"/>
            <a:ext cx="6629401" cy="2372545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greenLight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yellowLight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redLight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638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and </a:t>
            </a:r>
            <a:r>
              <a:rPr lang="en-US" b="1" dirty="0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Repeat </a:t>
            </a:r>
            <a:r>
              <a:rPr lang="en-US" dirty="0" smtClean="0"/>
              <a:t>the behavior forever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971800"/>
            <a:ext cx="6629401" cy="2680322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 true do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greenLight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yellowLight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redLight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574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and </a:t>
            </a:r>
            <a:r>
              <a:rPr lang="en-US" b="1" dirty="0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code duplication </a:t>
            </a:r>
            <a:r>
              <a:rPr lang="en-US" dirty="0" smtClean="0"/>
              <a:t>using loops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971800"/>
            <a:ext cx="7010400" cy="1756992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 true do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green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yellow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red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91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Creating GUI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45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57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fontScale="85000"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4"/>
                </a:solidFill>
              </a:rPr>
              <a:t>F# Software Foundation</a:t>
            </a:r>
            <a:br>
              <a:rPr lang="en-US" sz="5000" b="1" dirty="0" smtClean="0">
                <a:solidFill>
                  <a:schemeClr val="accent4"/>
                </a:solidFill>
              </a:rPr>
            </a:br>
            <a:endParaRPr lang="en-US" sz="5000" b="1" dirty="0" smtClean="0">
              <a:solidFill>
                <a:schemeClr val="accent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5"/>
                </a:solidFill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125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088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to the Functional Side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prstTxWarp prst="textFadeUp">
              <a:avLst/>
            </a:prstTxWarp>
          </a:bodyPr>
          <a:lstStyle/>
          <a:p>
            <a:pPr algn="ctr">
              <a:spcBef>
                <a:spcPts val="1200"/>
              </a:spcBef>
            </a:pPr>
            <a:endParaRPr lang="en-US" dirty="0" smtClean="0"/>
          </a:p>
          <a:p>
            <a:pPr algn="ctr">
              <a:spcBef>
                <a:spcPts val="1200"/>
              </a:spcBef>
            </a:pPr>
            <a:r>
              <a:rPr lang="en-US" dirty="0" smtClean="0"/>
              <a:t>Domain on a </a:t>
            </a:r>
            <a:r>
              <a:rPr lang="en-US" b="1" dirty="0" smtClean="0">
                <a:solidFill>
                  <a:schemeClr val="accent5"/>
                </a:solidFill>
              </a:rPr>
              <a:t>single page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Start </a:t>
            </a:r>
            <a:r>
              <a:rPr lang="en-US" b="1" dirty="0" smtClean="0">
                <a:solidFill>
                  <a:schemeClr val="accent4"/>
                </a:solidFill>
              </a:rPr>
              <a:t>simple</a:t>
            </a:r>
            <a:r>
              <a:rPr lang="en-US" dirty="0" smtClean="0"/>
              <a:t>, end </a:t>
            </a:r>
            <a:r>
              <a:rPr lang="en-US" b="1" dirty="0" smtClean="0">
                <a:solidFill>
                  <a:schemeClr val="accent4"/>
                </a:solidFill>
              </a:rPr>
              <a:t>robust</a:t>
            </a:r>
          </a:p>
          <a:p>
            <a:pPr algn="ctr">
              <a:spcBef>
                <a:spcPts val="1200"/>
              </a:spcBef>
            </a:pPr>
            <a:r>
              <a:rPr lang="en-US" b="1" dirty="0" smtClean="0">
                <a:solidFill>
                  <a:schemeClr val="accent5"/>
                </a:solidFill>
              </a:rPr>
              <a:t>Async </a:t>
            </a:r>
            <a:r>
              <a:rPr lang="en-US" dirty="0" smtClean="0"/>
              <a:t>everywhere</a:t>
            </a:r>
          </a:p>
          <a:p>
            <a:pPr algn="ctr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Domain on a </a:t>
            </a:r>
            <a:r>
              <a:rPr lang="en-US" b="1" dirty="0" smtClean="0">
                <a:solidFill>
                  <a:schemeClr val="accent4"/>
                </a:solidFill>
              </a:rPr>
              <a:t>single page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02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Example: </a:t>
            </a:r>
            <a:r>
              <a:rPr lang="en-US" dirty="0" smtClean="0"/>
              <a:t>Checkout counter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pic>
        <p:nvPicPr>
          <p:cNvPr id="1026" name="Picture 2" descr="D:\Users\Tomas\AppData\Local\Microsoft\Windows\Temporary Internet Files\Temporary Internet Files\Content.IE5\3NLY6UWT\MC9002375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52681"/>
            <a:ext cx="4648200" cy="33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Counter domain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88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on a </a:t>
            </a:r>
            <a:r>
              <a:rPr lang="en-US" b="1" dirty="0" smtClean="0">
                <a:solidFill>
                  <a:schemeClr val="accent4"/>
                </a:solidFill>
              </a:rPr>
              <a:t>single page</a:t>
            </a:r>
            <a:endParaRPr lang="cs-CZ" b="1" dirty="0">
              <a:solidFill>
                <a:schemeClr val="accent4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" y="2287125"/>
            <a:ext cx="7924799" cy="3837912"/>
            <a:chOff x="685800" y="2287125"/>
            <a:chExt cx="7924799" cy="3837912"/>
          </a:xfrm>
        </p:grpSpPr>
        <p:sp>
          <p:nvSpPr>
            <p:cNvPr id="6" name="Freeform 5"/>
            <p:cNvSpPr/>
            <p:nvPr/>
          </p:nvSpPr>
          <p:spPr>
            <a:xfrm>
              <a:off x="3855719" y="2287125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dirty="0"/>
                <a:t> </a:t>
              </a:r>
              <a:r>
                <a:rPr lang="en-US" sz="3200" dirty="0" smtClean="0"/>
                <a:t> </a:t>
              </a:r>
              <a:r>
                <a:rPr lang="en-US" sz="3200" kern="1200" dirty="0" smtClean="0"/>
                <a:t>Give name to a type</a:t>
              </a:r>
              <a:endParaRPr lang="cs-CZ" sz="32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85800" y="2287125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Aliases</a:t>
              </a:r>
              <a:endParaRPr lang="cs-CZ" sz="4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855719" y="3268916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1944639"/>
                <a:satOff val="16502"/>
                <a:lumOff val="1275"/>
                <a:alphaOff val="0"/>
              </a:schemeClr>
            </a:lnRef>
            <a:fillRef idx="1">
              <a:schemeClr val="accent4">
                <a:tint val="40000"/>
                <a:alpha val="90000"/>
                <a:hueOff val="-1944639"/>
                <a:satOff val="16502"/>
                <a:lumOff val="1275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944639"/>
                <a:satOff val="16502"/>
                <a:lumOff val="127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 smtClean="0"/>
                <a:t>  Combine multiple values</a:t>
              </a:r>
              <a:endParaRPr lang="cs-CZ" sz="32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685800" y="3268916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521874"/>
                <a:satOff val="16014"/>
                <a:lumOff val="915"/>
                <a:alphaOff val="0"/>
              </a:schemeClr>
            </a:fillRef>
            <a:effectRef idx="0">
              <a:schemeClr val="accent4">
                <a:hueOff val="-1521874"/>
                <a:satOff val="16014"/>
                <a:lumOff val="9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Tuples</a:t>
              </a:r>
              <a:endParaRPr lang="cs-CZ" sz="4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55719" y="4250708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3889278"/>
                <a:satOff val="33003"/>
                <a:lumOff val="2551"/>
                <a:alphaOff val="0"/>
              </a:schemeClr>
            </a:lnRef>
            <a:fillRef idx="1">
              <a:schemeClr val="accent4">
                <a:tint val="40000"/>
                <a:alpha val="90000"/>
                <a:hueOff val="-3889278"/>
                <a:satOff val="33003"/>
                <a:lumOff val="2551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889278"/>
                <a:satOff val="33003"/>
                <a:lumOff val="255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 smtClean="0"/>
                <a:t>  Choice between options</a:t>
              </a:r>
              <a:endParaRPr lang="cs-CZ" sz="3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85800" y="4250708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3043749"/>
                <a:satOff val="32028"/>
                <a:lumOff val="1831"/>
                <a:alphaOff val="0"/>
              </a:schemeClr>
            </a:fillRef>
            <a:effectRef idx="0">
              <a:schemeClr val="accent4">
                <a:hueOff val="-3043749"/>
                <a:satOff val="32028"/>
                <a:lumOff val="18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Unions</a:t>
              </a:r>
              <a:endParaRPr lang="cs-CZ" sz="40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5719" y="5232500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5833917"/>
                <a:satOff val="49505"/>
                <a:lumOff val="3826"/>
                <a:alphaOff val="0"/>
              </a:schemeClr>
            </a:lnRef>
            <a:fillRef idx="1">
              <a:schemeClr val="accent4">
                <a:tint val="40000"/>
                <a:alpha val="90000"/>
                <a:hueOff val="-5833917"/>
                <a:satOff val="49505"/>
                <a:lumOff val="3826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5833917"/>
                <a:satOff val="49505"/>
                <a:lumOff val="382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 smtClean="0"/>
                <a:t>  Collections of values</a:t>
              </a:r>
              <a:endParaRPr lang="cs-CZ" sz="32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85800" y="5232500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565623"/>
                <a:satOff val="48042"/>
                <a:lumOff val="2746"/>
                <a:alphaOff val="0"/>
              </a:schemeClr>
            </a:fillRef>
            <a:effectRef idx="0">
              <a:schemeClr val="accent4">
                <a:hueOff val="-4565623"/>
                <a:satOff val="48042"/>
                <a:lumOff val="274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Lists</a:t>
              </a:r>
              <a:endParaRPr lang="cs-CZ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57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and functional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Class hierarchy</a:t>
            </a:r>
            <a:endParaRPr lang="cs-CZ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4"/>
                </a:solidFill>
              </a:rPr>
              <a:t>functions</a:t>
            </a:r>
            <a:r>
              <a:rPr lang="en-US" sz="2800" dirty="0" smtClean="0"/>
              <a:t> difficult</a:t>
            </a:r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5"/>
                </a:solidFill>
              </a:rPr>
              <a:t>cases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is easy</a:t>
            </a:r>
            <a:endParaRPr lang="cs-CZ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Discriminated union</a:t>
            </a:r>
            <a:endParaRPr lang="cs-CZ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5"/>
                </a:solidFill>
              </a:rPr>
              <a:t>cases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difficult</a:t>
            </a:r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4"/>
                </a:solidFill>
              </a:rPr>
              <a:t>functions</a:t>
            </a:r>
            <a:r>
              <a:rPr lang="en-US" sz="2800" dirty="0" smtClean="0"/>
              <a:t> is easy</a:t>
            </a:r>
            <a:endParaRPr lang="cs-CZ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154542"/>
              </p:ext>
            </p:extLst>
          </p:nvPr>
        </p:nvGraphicFramePr>
        <p:xfrm>
          <a:off x="762000" y="2590800"/>
          <a:ext cx="35845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3" imgW="2690820" imgH="1040292" progId="Visio.Drawing.11">
                  <p:embed/>
                </p:oleObj>
              </mc:Choice>
              <mc:Fallback>
                <p:oleObj name="Visio" r:id="rId3" imgW="2690820" imgH="104029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58457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2787650"/>
            <a:ext cx="3886199" cy="1202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1" y="2818190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Schedule =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| Never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| Once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DateTime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| Repeat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TimeSpan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Transforming </a:t>
            </a:r>
            <a:r>
              <a:rPr lang="en-US" dirty="0" smtClean="0"/>
              <a:t>between representations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30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shpin BL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2450A8"/>
      </a:hlink>
      <a:folHlink>
        <a:srgbClr val="ED7D27"/>
      </a:folHlink>
    </a:clrScheme>
    <a:fontScheme name="Gill Sans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7964</TotalTime>
  <Words>533</Words>
  <Application>Microsoft Office PowerPoint</Application>
  <PresentationFormat>On-screen Show (4:3)</PresentationFormat>
  <Paragraphs>182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Gill Sans MT</vt:lpstr>
      <vt:lpstr>Wingdings</vt:lpstr>
      <vt:lpstr>Office Theme</vt:lpstr>
      <vt:lpstr>Visio</vt:lpstr>
      <vt:lpstr>Developing F# Applications From Domain Model to User Interface</vt:lpstr>
      <vt:lpstr> About me</vt:lpstr>
      <vt:lpstr> </vt:lpstr>
      <vt:lpstr>Domain on a single page</vt:lpstr>
      <vt:lpstr>Example: Checkout counter</vt:lpstr>
      <vt:lpstr>Demo: Counter domain</vt:lpstr>
      <vt:lpstr>Domain on a single page</vt:lpstr>
      <vt:lpstr>Object-oriented and functional</vt:lpstr>
      <vt:lpstr>Transforming between representations</vt:lpstr>
      <vt:lpstr>Multiple representations</vt:lpstr>
      <vt:lpstr>Multiple representations</vt:lpstr>
      <vt:lpstr>Demo: Transformations</vt:lpstr>
      <vt:lpstr>The F# Development Process</vt:lpstr>
      <vt:lpstr>The F# Development Process</vt:lpstr>
      <vt:lpstr>The F# Development Process</vt:lpstr>
      <vt:lpstr>Demo: Testing and projects</vt:lpstr>
      <vt:lpstr>Accessing data in F# 3.0</vt:lpstr>
      <vt:lpstr>F# 3.0 Type Providers</vt:lpstr>
      <vt:lpstr>F# 3.0 Type Providers</vt:lpstr>
      <vt:lpstr>Demo: Tesco web services</vt:lpstr>
      <vt:lpstr>Creating user interfaces  with F# async</vt:lpstr>
      <vt:lpstr>Asynchronous programming</vt:lpstr>
      <vt:lpstr>Asynchronous programming</vt:lpstr>
      <vt:lpstr>Creating Traffic Lights</vt:lpstr>
      <vt:lpstr>Async and Traffic Lights</vt:lpstr>
      <vt:lpstr>Async and Traffic Lights</vt:lpstr>
      <vt:lpstr>Async and Traffic Lights</vt:lpstr>
      <vt:lpstr>Demo: Creating GUI</vt:lpstr>
      <vt:lpstr>Conclusions</vt:lpstr>
      <vt:lpstr>Turning to the Functional Side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184</cp:revision>
  <dcterms:created xsi:type="dcterms:W3CDTF">2012-02-29T16:21:29Z</dcterms:created>
  <dcterms:modified xsi:type="dcterms:W3CDTF">2014-01-14T09:29:36Z</dcterms:modified>
</cp:coreProperties>
</file>