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9"/>
  </p:notesMasterIdLst>
  <p:sldIdLst>
    <p:sldId id="256" r:id="rId2"/>
    <p:sldId id="290" r:id="rId3"/>
    <p:sldId id="313" r:id="rId4"/>
    <p:sldId id="325" r:id="rId5"/>
    <p:sldId id="327" r:id="rId6"/>
    <p:sldId id="329" r:id="rId7"/>
    <p:sldId id="330" r:id="rId8"/>
    <p:sldId id="324" r:id="rId9"/>
    <p:sldId id="319" r:id="rId10"/>
    <p:sldId id="331" r:id="rId11"/>
    <p:sldId id="314" r:id="rId12"/>
    <p:sldId id="320" r:id="rId13"/>
    <p:sldId id="321" r:id="rId14"/>
    <p:sldId id="322" r:id="rId15"/>
    <p:sldId id="318" r:id="rId16"/>
    <p:sldId id="310" r:id="rId17"/>
    <p:sldId id="311" r:id="rId18"/>
    <p:sldId id="312" r:id="rId19"/>
    <p:sldId id="316" r:id="rId20"/>
    <p:sldId id="315" r:id="rId21"/>
    <p:sldId id="306" r:id="rId22"/>
    <p:sldId id="332" r:id="rId23"/>
    <p:sldId id="333" r:id="rId24"/>
    <p:sldId id="334" r:id="rId25"/>
    <p:sldId id="309" r:id="rId26"/>
    <p:sldId id="335" r:id="rId27"/>
    <p:sldId id="33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81B"/>
    <a:srgbClr val="A5BF37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7" autoAdjust="0"/>
  </p:normalViewPr>
  <p:slideViewPr>
    <p:cSldViewPr snapToGrid="0" snapToObjects="1">
      <p:cViewPr varScale="1">
        <p:scale>
          <a:sx n="75" d="100"/>
          <a:sy n="75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Introduction. Buy one, get one free</a:t>
          </a:r>
          <a:endParaRPr lang="cs-CZ" b="0" dirty="0">
            <a:solidFill>
              <a:schemeClr val="bg1"/>
            </a:solidFill>
          </a:endParaRPr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E217D51-00A4-41DC-B067-1F0AA1C19398}">
      <dgm:prSet phldrT="[Text]"/>
      <dgm:spPr>
        <a:solidFill>
          <a:srgbClr val="A5BF37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Asynchronous programming patterns</a:t>
          </a:r>
        </a:p>
      </dgm:t>
    </dgm:pt>
    <dgm:pt modelId="{9EC30335-EF4D-4291-A608-D7F2E38034C6}" type="parTrans" cxnId="{C1A6809D-769E-4850-8D0F-6905A632D149}">
      <dgm:prSet/>
      <dgm:spPr/>
      <dgm:t>
        <a:bodyPr/>
        <a:lstStyle/>
        <a:p>
          <a:endParaRPr lang="cs-CZ"/>
        </a:p>
      </dgm:t>
    </dgm:pt>
    <dgm:pt modelId="{13D4DA9D-22F4-4B40-ACF4-D3986FB2BD07}" type="sibTrans" cxnId="{C1A6809D-769E-4850-8D0F-6905A632D149}">
      <dgm:prSet/>
      <dgm:spPr/>
      <dgm:t>
        <a:bodyPr/>
        <a:lstStyle/>
        <a:p>
          <a:endParaRPr lang="cs-CZ"/>
        </a:p>
      </dgm:t>
    </dgm:pt>
    <dgm:pt modelId="{EA25A1E5-11B9-43BA-A22F-150F61FC4B94}">
      <dgm:prSet phldrT="[Text]"/>
      <dgm:spPr>
        <a:solidFill>
          <a:srgbClr val="C7581B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Beyond asynchronous methods</a:t>
          </a:r>
        </a:p>
      </dgm:t>
    </dgm:pt>
    <dgm:pt modelId="{03D44CEC-76BE-44E3-8D2F-ACC20D0DB5FB}" type="parTrans" cxnId="{622042CA-24B5-40E8-93C7-0452CC6EFF0B}">
      <dgm:prSet/>
      <dgm:spPr/>
      <dgm:t>
        <a:bodyPr/>
        <a:lstStyle/>
        <a:p>
          <a:endParaRPr lang="cs-CZ"/>
        </a:p>
      </dgm:t>
    </dgm:pt>
    <dgm:pt modelId="{5A7A7FF8-D9A0-443D-8941-593B05F6C935}" type="sibTrans" cxnId="{622042CA-24B5-40E8-93C7-0452CC6EFF0B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664FB495-83CD-4C83-9A52-68C85080A72F}" type="pres">
      <dgm:prSet presAssocID="{4E217D51-00A4-41DC-B067-1F0AA1C1939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AB7F60B-03EB-4616-BD79-7BD5FF11858A}" type="pres">
      <dgm:prSet presAssocID="{13D4DA9D-22F4-4B40-ACF4-D3986FB2BD07}" presName="sibTrans" presStyleCnt="0"/>
      <dgm:spPr/>
    </dgm:pt>
    <dgm:pt modelId="{4D46E73C-B49D-4636-AA09-153E9704CEDB}" type="pres">
      <dgm:prSet presAssocID="{EA25A1E5-11B9-43BA-A22F-150F61FC4B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D2FC07A0-D738-4B88-A726-3F46370BF0A7}" type="presOf" srcId="{EA25A1E5-11B9-43BA-A22F-150F61FC4B94}" destId="{4D46E73C-B49D-4636-AA09-153E9704CEDB}" srcOrd="0" destOrd="0" presId="urn:microsoft.com/office/officeart/2005/8/layout/hProcess9"/>
    <dgm:cxn modelId="{C1A6809D-769E-4850-8D0F-6905A632D149}" srcId="{282B60CE-6BD1-44E4-8F00-1C817E897139}" destId="{4E217D51-00A4-41DC-B067-1F0AA1C19398}" srcOrd="1" destOrd="0" parTransId="{9EC30335-EF4D-4291-A608-D7F2E38034C6}" sibTransId="{13D4DA9D-22F4-4B40-ACF4-D3986FB2BD07}"/>
    <dgm:cxn modelId="{7F19A3F7-4B0E-43DB-98EA-12A6F352BE8A}" type="presOf" srcId="{282B60CE-6BD1-44E4-8F00-1C817E897139}" destId="{A178B05F-5E3C-492E-B66A-6B51DC6AE1F8}" srcOrd="0" destOrd="0" presId="urn:microsoft.com/office/officeart/2005/8/layout/hProcess9"/>
    <dgm:cxn modelId="{622042CA-24B5-40E8-93C7-0452CC6EFF0B}" srcId="{282B60CE-6BD1-44E4-8F00-1C817E897139}" destId="{EA25A1E5-11B9-43BA-A22F-150F61FC4B94}" srcOrd="2" destOrd="0" parTransId="{03D44CEC-76BE-44E3-8D2F-ACC20D0DB5FB}" sibTransId="{5A7A7FF8-D9A0-443D-8941-593B05F6C935}"/>
    <dgm:cxn modelId="{D8F4DB42-899A-4DD2-94F0-8E89AB81E57D}" type="presOf" srcId="{99E4BD35-90AA-4A2E-A879-65FBDD28A1C9}" destId="{8E8AC173-C9FA-4ED9-AF29-25DD21EB30DD}" srcOrd="0" destOrd="0" presId="urn:microsoft.com/office/officeart/2005/8/layout/hProcess9"/>
    <dgm:cxn modelId="{550A3CAE-75D7-4BD9-8415-C7CC9F373306}" type="presOf" srcId="{4E217D51-00A4-41DC-B067-1F0AA1C19398}" destId="{664FB495-83CD-4C83-9A52-68C85080A72F}" srcOrd="0" destOrd="0" presId="urn:microsoft.com/office/officeart/2005/8/layout/hProcess9"/>
    <dgm:cxn modelId="{F816B537-200A-4113-BC23-B5FD567C974A}" type="presParOf" srcId="{A178B05F-5E3C-492E-B66A-6B51DC6AE1F8}" destId="{674248D7-22F4-42A4-85D9-DF439431AD77}" srcOrd="0" destOrd="0" presId="urn:microsoft.com/office/officeart/2005/8/layout/hProcess9"/>
    <dgm:cxn modelId="{44D8ABA1-081F-4873-9B3D-EA7B8DC24247}" type="presParOf" srcId="{A178B05F-5E3C-492E-B66A-6B51DC6AE1F8}" destId="{F39248ED-778C-4807-91B2-CFD3AF62C0D1}" srcOrd="1" destOrd="0" presId="urn:microsoft.com/office/officeart/2005/8/layout/hProcess9"/>
    <dgm:cxn modelId="{7466A44B-8001-4708-9515-D2A68C01EDB2}" type="presParOf" srcId="{F39248ED-778C-4807-91B2-CFD3AF62C0D1}" destId="{8E8AC173-C9FA-4ED9-AF29-25DD21EB30DD}" srcOrd="0" destOrd="0" presId="urn:microsoft.com/office/officeart/2005/8/layout/hProcess9"/>
    <dgm:cxn modelId="{5BD59477-184A-4FBD-942D-CA90B745E5DD}" type="presParOf" srcId="{F39248ED-778C-4807-91B2-CFD3AF62C0D1}" destId="{C093F290-F27A-4342-B3A7-7A773CB7370C}" srcOrd="1" destOrd="0" presId="urn:microsoft.com/office/officeart/2005/8/layout/hProcess9"/>
    <dgm:cxn modelId="{60C13E09-8F4B-4E5D-9A14-E99B5372BF86}" type="presParOf" srcId="{F39248ED-778C-4807-91B2-CFD3AF62C0D1}" destId="{664FB495-83CD-4C83-9A52-68C85080A72F}" srcOrd="2" destOrd="0" presId="urn:microsoft.com/office/officeart/2005/8/layout/hProcess9"/>
    <dgm:cxn modelId="{B1B1150B-ED5B-454C-A97F-B2237C070504}" type="presParOf" srcId="{F39248ED-778C-4807-91B2-CFD3AF62C0D1}" destId="{4AB7F60B-03EB-4616-BD79-7BD5FF11858A}" srcOrd="3" destOrd="0" presId="urn:microsoft.com/office/officeart/2005/8/layout/hProcess9"/>
    <dgm:cxn modelId="{8F330E06-95F1-47BF-9793-F54A81C08BD7}" type="presParOf" srcId="{F39248ED-778C-4807-91B2-CFD3AF62C0D1}" destId="{4D46E73C-B49D-4636-AA09-153E9704CE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Introduction. Buy one, get one free</a:t>
          </a:r>
          <a:endParaRPr lang="cs-CZ" b="0" dirty="0">
            <a:solidFill>
              <a:schemeClr val="bg1"/>
            </a:solidFill>
          </a:endParaRPr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E217D51-00A4-41DC-B067-1F0AA1C19398}">
      <dgm:prSet phldrT="[Text]"/>
      <dgm:spPr>
        <a:solidFill>
          <a:srgbClr val="A5BF37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Asynchronous programming patterns</a:t>
          </a:r>
        </a:p>
      </dgm:t>
    </dgm:pt>
    <dgm:pt modelId="{9EC30335-EF4D-4291-A608-D7F2E38034C6}" type="parTrans" cxnId="{C1A6809D-769E-4850-8D0F-6905A632D149}">
      <dgm:prSet/>
      <dgm:spPr/>
      <dgm:t>
        <a:bodyPr/>
        <a:lstStyle/>
        <a:p>
          <a:endParaRPr lang="cs-CZ"/>
        </a:p>
      </dgm:t>
    </dgm:pt>
    <dgm:pt modelId="{13D4DA9D-22F4-4B40-ACF4-D3986FB2BD07}" type="sibTrans" cxnId="{C1A6809D-769E-4850-8D0F-6905A632D149}">
      <dgm:prSet/>
      <dgm:spPr/>
      <dgm:t>
        <a:bodyPr/>
        <a:lstStyle/>
        <a:p>
          <a:endParaRPr lang="cs-CZ"/>
        </a:p>
      </dgm:t>
    </dgm:pt>
    <dgm:pt modelId="{EA25A1E5-11B9-43BA-A22F-150F61FC4B94}">
      <dgm:prSet phldrT="[Text]"/>
      <dgm:spPr>
        <a:solidFill>
          <a:srgbClr val="C7581B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Beyond asynchronous methods</a:t>
          </a:r>
        </a:p>
      </dgm:t>
    </dgm:pt>
    <dgm:pt modelId="{03D44CEC-76BE-44E3-8D2F-ACC20D0DB5FB}" type="parTrans" cxnId="{622042CA-24B5-40E8-93C7-0452CC6EFF0B}">
      <dgm:prSet/>
      <dgm:spPr/>
      <dgm:t>
        <a:bodyPr/>
        <a:lstStyle/>
        <a:p>
          <a:endParaRPr lang="cs-CZ"/>
        </a:p>
      </dgm:t>
    </dgm:pt>
    <dgm:pt modelId="{5A7A7FF8-D9A0-443D-8941-593B05F6C935}" type="sibTrans" cxnId="{622042CA-24B5-40E8-93C7-0452CC6EFF0B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664FB495-83CD-4C83-9A52-68C85080A72F}" type="pres">
      <dgm:prSet presAssocID="{4E217D51-00A4-41DC-B067-1F0AA1C1939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AB7F60B-03EB-4616-BD79-7BD5FF11858A}" type="pres">
      <dgm:prSet presAssocID="{13D4DA9D-22F4-4B40-ACF4-D3986FB2BD07}" presName="sibTrans" presStyleCnt="0"/>
      <dgm:spPr/>
    </dgm:pt>
    <dgm:pt modelId="{4D46E73C-B49D-4636-AA09-153E9704CEDB}" type="pres">
      <dgm:prSet presAssocID="{EA25A1E5-11B9-43BA-A22F-150F61FC4B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C43BC881-DAF4-4713-8555-3C6CA200728C}" type="presOf" srcId="{99E4BD35-90AA-4A2E-A879-65FBDD28A1C9}" destId="{8E8AC173-C9FA-4ED9-AF29-25DD21EB30DD}" srcOrd="0" destOrd="0" presId="urn:microsoft.com/office/officeart/2005/8/layout/hProcess9"/>
    <dgm:cxn modelId="{ECD631B5-8CB1-4975-BDDB-6D70AB7E4D84}" type="presOf" srcId="{282B60CE-6BD1-44E4-8F00-1C817E897139}" destId="{A178B05F-5E3C-492E-B66A-6B51DC6AE1F8}" srcOrd="0" destOrd="0" presId="urn:microsoft.com/office/officeart/2005/8/layout/hProcess9"/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ACBB2EBD-AFDB-4077-81D4-771AE4F40415}" type="presOf" srcId="{EA25A1E5-11B9-43BA-A22F-150F61FC4B94}" destId="{4D46E73C-B49D-4636-AA09-153E9704CEDB}" srcOrd="0" destOrd="0" presId="urn:microsoft.com/office/officeart/2005/8/layout/hProcess9"/>
    <dgm:cxn modelId="{C1A6809D-769E-4850-8D0F-6905A632D149}" srcId="{282B60CE-6BD1-44E4-8F00-1C817E897139}" destId="{4E217D51-00A4-41DC-B067-1F0AA1C19398}" srcOrd="1" destOrd="0" parTransId="{9EC30335-EF4D-4291-A608-D7F2E38034C6}" sibTransId="{13D4DA9D-22F4-4B40-ACF4-D3986FB2BD07}"/>
    <dgm:cxn modelId="{622042CA-24B5-40E8-93C7-0452CC6EFF0B}" srcId="{282B60CE-6BD1-44E4-8F00-1C817E897139}" destId="{EA25A1E5-11B9-43BA-A22F-150F61FC4B94}" srcOrd="2" destOrd="0" parTransId="{03D44CEC-76BE-44E3-8D2F-ACC20D0DB5FB}" sibTransId="{5A7A7FF8-D9A0-443D-8941-593B05F6C935}"/>
    <dgm:cxn modelId="{CD455D76-7A2A-457C-B0EC-49D3F8111BE3}" type="presOf" srcId="{4E217D51-00A4-41DC-B067-1F0AA1C19398}" destId="{664FB495-83CD-4C83-9A52-68C85080A72F}" srcOrd="0" destOrd="0" presId="urn:microsoft.com/office/officeart/2005/8/layout/hProcess9"/>
    <dgm:cxn modelId="{BA95A610-FAB6-4770-A0F1-3984C02347B0}" type="presParOf" srcId="{A178B05F-5E3C-492E-B66A-6B51DC6AE1F8}" destId="{674248D7-22F4-42A4-85D9-DF439431AD77}" srcOrd="0" destOrd="0" presId="urn:microsoft.com/office/officeart/2005/8/layout/hProcess9"/>
    <dgm:cxn modelId="{6C51EC1B-B98F-4601-BD28-355E62B8A94D}" type="presParOf" srcId="{A178B05F-5E3C-492E-B66A-6B51DC6AE1F8}" destId="{F39248ED-778C-4807-91B2-CFD3AF62C0D1}" srcOrd="1" destOrd="0" presId="urn:microsoft.com/office/officeart/2005/8/layout/hProcess9"/>
    <dgm:cxn modelId="{04F039E5-D6C0-4D23-9D22-B69E88D5590B}" type="presParOf" srcId="{F39248ED-778C-4807-91B2-CFD3AF62C0D1}" destId="{8E8AC173-C9FA-4ED9-AF29-25DD21EB30DD}" srcOrd="0" destOrd="0" presId="urn:microsoft.com/office/officeart/2005/8/layout/hProcess9"/>
    <dgm:cxn modelId="{1DF09A6A-6CC0-4C25-B6D9-7F2708FE8B3B}" type="presParOf" srcId="{F39248ED-778C-4807-91B2-CFD3AF62C0D1}" destId="{C093F290-F27A-4342-B3A7-7A773CB7370C}" srcOrd="1" destOrd="0" presId="urn:microsoft.com/office/officeart/2005/8/layout/hProcess9"/>
    <dgm:cxn modelId="{9FAC32C6-F908-4D2E-A83E-BF562BD330E2}" type="presParOf" srcId="{F39248ED-778C-4807-91B2-CFD3AF62C0D1}" destId="{664FB495-83CD-4C83-9A52-68C85080A72F}" srcOrd="2" destOrd="0" presId="urn:microsoft.com/office/officeart/2005/8/layout/hProcess9"/>
    <dgm:cxn modelId="{E5EFF582-77A9-4966-9644-26A12481DA01}" type="presParOf" srcId="{F39248ED-778C-4807-91B2-CFD3AF62C0D1}" destId="{4AB7F60B-03EB-4616-BD79-7BD5FF11858A}" srcOrd="3" destOrd="0" presId="urn:microsoft.com/office/officeart/2005/8/layout/hProcess9"/>
    <dgm:cxn modelId="{9AC0F29A-3D63-471C-9966-0A3E12DB2C4C}" type="presParOf" srcId="{F39248ED-778C-4807-91B2-CFD3AF62C0D1}" destId="{4D46E73C-B49D-4636-AA09-153E9704CE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Introduction. Buy one, get one free</a:t>
          </a:r>
          <a:endParaRPr lang="cs-CZ" b="0" dirty="0">
            <a:solidFill>
              <a:schemeClr val="bg1"/>
            </a:solidFill>
          </a:endParaRPr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E217D51-00A4-41DC-B067-1F0AA1C19398}">
      <dgm:prSet phldrT="[Text]"/>
      <dgm:spPr>
        <a:solidFill>
          <a:srgbClr val="A5BF37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Asynchronous programming patterns</a:t>
          </a:r>
        </a:p>
      </dgm:t>
    </dgm:pt>
    <dgm:pt modelId="{9EC30335-EF4D-4291-A608-D7F2E38034C6}" type="parTrans" cxnId="{C1A6809D-769E-4850-8D0F-6905A632D149}">
      <dgm:prSet/>
      <dgm:spPr/>
      <dgm:t>
        <a:bodyPr/>
        <a:lstStyle/>
        <a:p>
          <a:endParaRPr lang="cs-CZ"/>
        </a:p>
      </dgm:t>
    </dgm:pt>
    <dgm:pt modelId="{13D4DA9D-22F4-4B40-ACF4-D3986FB2BD07}" type="sibTrans" cxnId="{C1A6809D-769E-4850-8D0F-6905A632D149}">
      <dgm:prSet/>
      <dgm:spPr/>
      <dgm:t>
        <a:bodyPr/>
        <a:lstStyle/>
        <a:p>
          <a:endParaRPr lang="cs-CZ"/>
        </a:p>
      </dgm:t>
    </dgm:pt>
    <dgm:pt modelId="{EA25A1E5-11B9-43BA-A22F-150F61FC4B94}">
      <dgm:prSet phldrT="[Text]"/>
      <dgm:spPr>
        <a:solidFill>
          <a:srgbClr val="C7581B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Beyond asynchronous methods</a:t>
          </a:r>
        </a:p>
      </dgm:t>
    </dgm:pt>
    <dgm:pt modelId="{03D44CEC-76BE-44E3-8D2F-ACC20D0DB5FB}" type="parTrans" cxnId="{622042CA-24B5-40E8-93C7-0452CC6EFF0B}">
      <dgm:prSet/>
      <dgm:spPr/>
      <dgm:t>
        <a:bodyPr/>
        <a:lstStyle/>
        <a:p>
          <a:endParaRPr lang="cs-CZ"/>
        </a:p>
      </dgm:t>
    </dgm:pt>
    <dgm:pt modelId="{5A7A7FF8-D9A0-443D-8941-593B05F6C935}" type="sibTrans" cxnId="{622042CA-24B5-40E8-93C7-0452CC6EFF0B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664FB495-83CD-4C83-9A52-68C85080A72F}" type="pres">
      <dgm:prSet presAssocID="{4E217D51-00A4-41DC-B067-1F0AA1C1939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AB7F60B-03EB-4616-BD79-7BD5FF11858A}" type="pres">
      <dgm:prSet presAssocID="{13D4DA9D-22F4-4B40-ACF4-D3986FB2BD07}" presName="sibTrans" presStyleCnt="0"/>
      <dgm:spPr/>
    </dgm:pt>
    <dgm:pt modelId="{4D46E73C-B49D-4636-AA09-153E9704CEDB}" type="pres">
      <dgm:prSet presAssocID="{EA25A1E5-11B9-43BA-A22F-150F61FC4B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2573ED7E-5D6E-4928-B433-1F09AA0306B7}" type="presOf" srcId="{EA25A1E5-11B9-43BA-A22F-150F61FC4B94}" destId="{4D46E73C-B49D-4636-AA09-153E9704CEDB}" srcOrd="0" destOrd="0" presId="urn:microsoft.com/office/officeart/2005/8/layout/hProcess9"/>
    <dgm:cxn modelId="{65B65373-8501-41E8-AEEA-95DA07414D75}" type="presOf" srcId="{99E4BD35-90AA-4A2E-A879-65FBDD28A1C9}" destId="{8E8AC173-C9FA-4ED9-AF29-25DD21EB30DD}" srcOrd="0" destOrd="0" presId="urn:microsoft.com/office/officeart/2005/8/layout/hProcess9"/>
    <dgm:cxn modelId="{DB41FF0C-CC0D-4308-AD17-E8B807FD9654}" type="presOf" srcId="{282B60CE-6BD1-44E4-8F00-1C817E897139}" destId="{A178B05F-5E3C-492E-B66A-6B51DC6AE1F8}" srcOrd="0" destOrd="0" presId="urn:microsoft.com/office/officeart/2005/8/layout/hProcess9"/>
    <dgm:cxn modelId="{C1A6809D-769E-4850-8D0F-6905A632D149}" srcId="{282B60CE-6BD1-44E4-8F00-1C817E897139}" destId="{4E217D51-00A4-41DC-B067-1F0AA1C19398}" srcOrd="1" destOrd="0" parTransId="{9EC30335-EF4D-4291-A608-D7F2E38034C6}" sibTransId="{13D4DA9D-22F4-4B40-ACF4-D3986FB2BD07}"/>
    <dgm:cxn modelId="{622042CA-24B5-40E8-93C7-0452CC6EFF0B}" srcId="{282B60CE-6BD1-44E4-8F00-1C817E897139}" destId="{EA25A1E5-11B9-43BA-A22F-150F61FC4B94}" srcOrd="2" destOrd="0" parTransId="{03D44CEC-76BE-44E3-8D2F-ACC20D0DB5FB}" sibTransId="{5A7A7FF8-D9A0-443D-8941-593B05F6C935}"/>
    <dgm:cxn modelId="{B419C12D-6C37-461C-BE14-DE832EE0DC22}" type="presOf" srcId="{4E217D51-00A4-41DC-B067-1F0AA1C19398}" destId="{664FB495-83CD-4C83-9A52-68C85080A72F}" srcOrd="0" destOrd="0" presId="urn:microsoft.com/office/officeart/2005/8/layout/hProcess9"/>
    <dgm:cxn modelId="{8620D804-D4C5-4712-8AE0-228A70514E8F}" type="presParOf" srcId="{A178B05F-5E3C-492E-B66A-6B51DC6AE1F8}" destId="{674248D7-22F4-42A4-85D9-DF439431AD77}" srcOrd="0" destOrd="0" presId="urn:microsoft.com/office/officeart/2005/8/layout/hProcess9"/>
    <dgm:cxn modelId="{FCB7EC35-259D-4067-A45A-332EA3B599C6}" type="presParOf" srcId="{A178B05F-5E3C-492E-B66A-6B51DC6AE1F8}" destId="{F39248ED-778C-4807-91B2-CFD3AF62C0D1}" srcOrd="1" destOrd="0" presId="urn:microsoft.com/office/officeart/2005/8/layout/hProcess9"/>
    <dgm:cxn modelId="{72619383-8935-4F37-ABA9-37696528A952}" type="presParOf" srcId="{F39248ED-778C-4807-91B2-CFD3AF62C0D1}" destId="{8E8AC173-C9FA-4ED9-AF29-25DD21EB30DD}" srcOrd="0" destOrd="0" presId="urn:microsoft.com/office/officeart/2005/8/layout/hProcess9"/>
    <dgm:cxn modelId="{373F8197-9F14-45CF-8FEC-A1F9C9776280}" type="presParOf" srcId="{F39248ED-778C-4807-91B2-CFD3AF62C0D1}" destId="{C093F290-F27A-4342-B3A7-7A773CB7370C}" srcOrd="1" destOrd="0" presId="urn:microsoft.com/office/officeart/2005/8/layout/hProcess9"/>
    <dgm:cxn modelId="{F827E1FE-2A9A-4F7F-AF9F-9159B3B541D1}" type="presParOf" srcId="{F39248ED-778C-4807-91B2-CFD3AF62C0D1}" destId="{664FB495-83CD-4C83-9A52-68C85080A72F}" srcOrd="2" destOrd="0" presId="urn:microsoft.com/office/officeart/2005/8/layout/hProcess9"/>
    <dgm:cxn modelId="{BF612469-D47D-4AF9-82CC-04BC19094755}" type="presParOf" srcId="{F39248ED-778C-4807-91B2-CFD3AF62C0D1}" destId="{4AB7F60B-03EB-4616-BD79-7BD5FF11858A}" srcOrd="3" destOrd="0" presId="urn:microsoft.com/office/officeart/2005/8/layout/hProcess9"/>
    <dgm:cxn modelId="{042FED81-9CEE-47E1-B7DF-0F15C424ADE7}" type="presParOf" srcId="{F39248ED-778C-4807-91B2-CFD3AF62C0D1}" destId="{4D46E73C-B49D-4636-AA09-153E9704CE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Introduction. Buy one, get one free</a:t>
          </a:r>
          <a:endParaRPr lang="cs-CZ" sz="3000" b="0" kern="1200" dirty="0">
            <a:solidFill>
              <a:schemeClr val="bg1"/>
            </a:solidFill>
          </a:endParaRPr>
        </a:p>
      </dsp:txBody>
      <dsp:txXfrm>
        <a:off x="93347" y="1385294"/>
        <a:ext cx="2434847" cy="1564873"/>
      </dsp:txXfrm>
    </dsp:sp>
    <dsp:sp modelId="{664FB495-83CD-4C83-9A52-68C85080A72F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rgbClr val="A5B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Asynchronous programming patterns</a:t>
          </a:r>
        </a:p>
      </dsp:txBody>
      <dsp:txXfrm>
        <a:off x="2827872" y="1385294"/>
        <a:ext cx="2434847" cy="1564873"/>
      </dsp:txXfrm>
    </dsp:sp>
    <dsp:sp modelId="{4D46E73C-B49D-4636-AA09-153E9704CEDB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rgbClr val="C7581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Beyond asynchronous methods</a:t>
          </a:r>
        </a:p>
      </dsp:txBody>
      <dsp:txXfrm>
        <a:off x="5562397" y="1385294"/>
        <a:ext cx="2434847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Introduction. Buy one, get one free</a:t>
          </a:r>
          <a:endParaRPr lang="cs-CZ" sz="3000" b="0" kern="1200" dirty="0">
            <a:solidFill>
              <a:schemeClr val="bg1"/>
            </a:solidFill>
          </a:endParaRPr>
        </a:p>
      </dsp:txBody>
      <dsp:txXfrm>
        <a:off x="93347" y="1385294"/>
        <a:ext cx="2434847" cy="1564873"/>
      </dsp:txXfrm>
    </dsp:sp>
    <dsp:sp modelId="{664FB495-83CD-4C83-9A52-68C85080A72F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rgbClr val="A5B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Asynchronous programming patterns</a:t>
          </a:r>
        </a:p>
      </dsp:txBody>
      <dsp:txXfrm>
        <a:off x="2827872" y="1385294"/>
        <a:ext cx="2434847" cy="1564873"/>
      </dsp:txXfrm>
    </dsp:sp>
    <dsp:sp modelId="{4D46E73C-B49D-4636-AA09-153E9704CEDB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rgbClr val="C7581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Beyond asynchronous methods</a:t>
          </a:r>
        </a:p>
      </dsp:txBody>
      <dsp:txXfrm>
        <a:off x="5562397" y="1385294"/>
        <a:ext cx="2434847" cy="1564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Introduction. Buy one, get one free</a:t>
          </a:r>
          <a:endParaRPr lang="cs-CZ" sz="3000" b="0" kern="1200" dirty="0">
            <a:solidFill>
              <a:schemeClr val="bg1"/>
            </a:solidFill>
          </a:endParaRPr>
        </a:p>
      </dsp:txBody>
      <dsp:txXfrm>
        <a:off x="93347" y="1385294"/>
        <a:ext cx="2434847" cy="1564873"/>
      </dsp:txXfrm>
    </dsp:sp>
    <dsp:sp modelId="{664FB495-83CD-4C83-9A52-68C85080A72F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rgbClr val="A5B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Asynchronous programming patterns</a:t>
          </a:r>
        </a:p>
      </dsp:txBody>
      <dsp:txXfrm>
        <a:off x="2827872" y="1385294"/>
        <a:ext cx="2434847" cy="1564873"/>
      </dsp:txXfrm>
    </dsp:sp>
    <dsp:sp modelId="{4D46E73C-B49D-4636-AA09-153E9704CEDB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rgbClr val="C7581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Beyond asynchronous methods</a:t>
          </a:r>
        </a:p>
      </dsp:txBody>
      <dsp:txXfrm>
        <a:off x="5562397" y="1385294"/>
        <a:ext cx="2434847" cy="156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8.12.2011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99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778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46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hyperlink" Target="http://functional-programmin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Asynchronous programming with F# and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200" dirty="0" smtClean="0"/>
          </a:p>
          <a:p>
            <a:endParaRPr lang="en-US" sz="3000" b="1" dirty="0" smtClean="0"/>
          </a:p>
          <a:p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as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 Pet</a:t>
            </a:r>
            <a:r>
              <a:rPr lang="en-US" sz="3000" b="1" dirty="0" err="1" smtClean="0">
                <a:latin typeface="Calibri" pitchFamily="34" charset="0"/>
                <a:cs typeface="Calibri" pitchFamily="34" charset="0"/>
              </a:rPr>
              <a:t>ric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ek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Microsoft MVP</a:t>
            </a:r>
          </a:p>
          <a:p>
            <a:r>
              <a:rPr lang="cs-CZ" sz="2600" dirty="0" smtClean="0">
                <a:latin typeface="Calibri" pitchFamily="34" charset="0"/>
                <a:cs typeface="Calibri" pitchFamily="34" charset="0"/>
                <a:hlinkClick r:id="rId3"/>
              </a:rPr>
              <a:t>http</a:t>
            </a:r>
            <a:r>
              <a:rPr lang="cs-CZ" sz="2600" dirty="0">
                <a:latin typeface="Calibri" pitchFamily="34" charset="0"/>
                <a:cs typeface="Calibri" pitchFamily="34" charset="0"/>
                <a:hlinkClick r:id="rId3"/>
              </a:rPr>
              <a:t>://</a:t>
            </a:r>
            <a:r>
              <a:rPr lang="cs-CZ" sz="2600" dirty="0" smtClean="0">
                <a:latin typeface="Calibri" pitchFamily="34" charset="0"/>
                <a:cs typeface="Calibri" pitchFamily="34" charset="0"/>
                <a:hlinkClick r:id="rId3"/>
              </a:rPr>
              <a:t>tomasp.net/blog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| </a:t>
            </a:r>
            <a:r>
              <a:rPr lang="cs-CZ" sz="2600" dirty="0" smtClean="0">
                <a:latin typeface="Calibri" pitchFamily="34" charset="0"/>
                <a:cs typeface="Calibri" pitchFamily="34" charset="0"/>
              </a:rPr>
              <a:t>@tomaspetricek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127" y="54394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Crawling the Web – adding cancellation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99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27547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0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asynchronous programming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1015" y="1879276"/>
            <a:ext cx="7703885" cy="455962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en-US" dirty="0" smtClean="0"/>
              <a:t>Parallel vs. asynchronous programming</a:t>
            </a:r>
          </a:p>
          <a:p>
            <a:pPr lvl="1"/>
            <a:r>
              <a:rPr lang="en-US" dirty="0" smtClean="0"/>
              <a:t>Two different problems</a:t>
            </a:r>
          </a:p>
          <a:p>
            <a:pPr lvl="1"/>
            <a:r>
              <a:rPr lang="en-US" dirty="0" smtClean="0"/>
              <a:t>C# </a:t>
            </a:r>
            <a:r>
              <a:rPr lang="en-US" b="1" dirty="0" smtClean="0"/>
              <a:t>Tasks</a:t>
            </a:r>
            <a:r>
              <a:rPr lang="en-US" dirty="0" smtClean="0"/>
              <a:t> are good for both</a:t>
            </a:r>
          </a:p>
          <a:p>
            <a:pPr lvl="1"/>
            <a:r>
              <a:rPr lang="en-US" dirty="0" smtClean="0"/>
              <a:t>F# </a:t>
            </a:r>
            <a:r>
              <a:rPr lang="en-US" b="1" dirty="0" smtClean="0"/>
              <a:t>Async</a:t>
            </a:r>
            <a:r>
              <a:rPr lang="en-US" dirty="0" smtClean="0"/>
              <a:t> mainly for asynchronous programming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Declarative parallelism</a:t>
            </a:r>
          </a:p>
          <a:p>
            <a:pPr lvl="1"/>
            <a:r>
              <a:rPr lang="en-US" dirty="0" smtClean="0"/>
              <a:t>Compose tasks to run in parallel</a:t>
            </a:r>
          </a:p>
          <a:p>
            <a:r>
              <a:rPr lang="en-US" dirty="0" smtClean="0"/>
              <a:t>Task-based parallelism</a:t>
            </a:r>
          </a:p>
          <a:p>
            <a:pPr lvl="1"/>
            <a:r>
              <a:rPr lang="en-US" dirty="0" smtClean="0"/>
              <a:t>Create tasks and wait for them later</a:t>
            </a:r>
          </a:p>
        </p:txBody>
      </p:sp>
    </p:spTree>
    <p:extLst>
      <p:ext uri="{BB962C8B-B14F-4D97-AF65-F5344CB8AC3E}">
        <p14:creationId xmlns:p14="http://schemas.microsoft.com/office/powerpoint/2010/main" val="2659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parallelism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515" y="1930077"/>
            <a:ext cx="7703885" cy="4336252"/>
          </a:xfrm>
        </p:spPr>
        <p:txBody>
          <a:bodyPr>
            <a:normAutofit/>
          </a:bodyPr>
          <a:lstStyle/>
          <a:p>
            <a:r>
              <a:rPr lang="en-US" dirty="0" smtClean="0"/>
              <a:t>Run in parallel and wait for completion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Functional approach</a:t>
            </a:r>
          </a:p>
          <a:p>
            <a:pPr lvl="1"/>
            <a:r>
              <a:rPr lang="en-US" dirty="0" smtClean="0"/>
              <a:t>Works nicely with F# sequences and LINQ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802" y="2570193"/>
            <a:ext cx="7365998" cy="772107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docs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TaskEx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WhenAll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pages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DownloadPage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802" y="3581324"/>
            <a:ext cx="7365998" cy="772107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let! </a:t>
            </a:r>
            <a:r>
              <a:rPr lang="en-US" dirty="0" smtClean="0">
                <a:latin typeface="Consolas"/>
              </a:rPr>
              <a:t>docs </a:t>
            </a:r>
            <a:r>
              <a:rPr lang="en-US" dirty="0">
                <a:latin typeface="Consolas"/>
              </a:rPr>
              <a:t>=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Async.Parallel</a:t>
            </a:r>
            <a:r>
              <a:rPr lang="en-US" dirty="0" smtClean="0">
                <a:latin typeface="Consolas"/>
              </a:rPr>
              <a:t> [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dirty="0" err="1">
                <a:latin typeface="Consolas"/>
              </a:rPr>
              <a:t>urls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]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77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parallelism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Start task and wait for completion later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C# </a:t>
            </a:r>
            <a:r>
              <a:rPr lang="en-US" b="1" dirty="0" smtClean="0"/>
              <a:t>Tasks</a:t>
            </a:r>
            <a:r>
              <a:rPr lang="en-US" dirty="0" smtClean="0"/>
              <a:t> are started when created</a:t>
            </a:r>
          </a:p>
          <a:p>
            <a:pPr lvl="1"/>
            <a:r>
              <a:rPr lang="en-US" dirty="0" smtClean="0"/>
              <a:t>F# Async started using </a:t>
            </a:r>
            <a:r>
              <a:rPr lang="en-US" b="1" dirty="0" err="1" smtClean="0"/>
              <a:t>StartChild</a:t>
            </a:r>
            <a:r>
              <a:rPr lang="en-US" dirty="0" smtClean="0"/>
              <a:t> member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602" y="2302359"/>
            <a:ext cx="6845298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Async.StartChild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(url1</a:t>
            </a:r>
            <a:r>
              <a:rPr lang="en-US" dirty="0">
                <a:latin typeface="Consolas"/>
              </a:rPr>
              <a:t>))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Async.StartChild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(url2</a:t>
            </a:r>
            <a:r>
              <a:rPr lang="en-US" dirty="0">
                <a:latin typeface="Consolas"/>
              </a:rPr>
              <a:t>))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302" y="3940659"/>
            <a:ext cx="6845298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(url1);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(url2);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await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1</a:t>
            </a:r>
            <a:r>
              <a:rPr lang="en-US" dirty="0" smtClean="0">
                <a:latin typeface="Consolas"/>
              </a:rPr>
              <a:t>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2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await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2</a:t>
            </a:r>
            <a:r>
              <a:rPr lang="en-US" dirty="0" smtClean="0">
                <a:latin typeface="Consolas"/>
              </a:rPr>
              <a:t>;</a:t>
            </a:r>
            <a:endParaRPr lang="cs-CZ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84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asynchronous programming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25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GUI programming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5001" y="1930077"/>
            <a:ext cx="8089900" cy="4336252"/>
          </a:xfrm>
        </p:spPr>
        <p:txBody>
          <a:bodyPr/>
          <a:lstStyle/>
          <a:p>
            <a:r>
              <a:rPr lang="en-US" dirty="0" smtClean="0"/>
              <a:t>Controlling semaphore light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dirty="0" smtClean="0"/>
              <a:t>to keep current state?</a:t>
            </a:r>
          </a:p>
          <a:p>
            <a:pPr lvl="1"/>
            <a:r>
              <a:rPr lang="en-US" dirty="0" smtClean="0"/>
              <a:t>Difficult to read – what does state represent?</a:t>
            </a:r>
          </a:p>
          <a:p>
            <a:r>
              <a:rPr lang="en-US" dirty="0" smtClean="0"/>
              <a:t>Better approach – asynchronous waiting</a:t>
            </a:r>
          </a:p>
          <a:p>
            <a:pPr lvl="1"/>
            <a:r>
              <a:rPr lang="en-US" dirty="0" smtClean="0"/>
              <a:t>Loop switches between state</a:t>
            </a:r>
          </a:p>
          <a:p>
            <a:pPr lvl="1"/>
            <a:r>
              <a:rPr lang="en-US" dirty="0" smtClean="0"/>
              <a:t>Asynchronous waiting for events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4184" r="82672" b="24719"/>
          <a:stretch/>
        </p:blipFill>
        <p:spPr bwMode="auto">
          <a:xfrm>
            <a:off x="7912324" y="1904738"/>
            <a:ext cx="614264" cy="2000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64213"/>
              </p:ext>
            </p:extLst>
          </p:nvPr>
        </p:nvGraphicFramePr>
        <p:xfrm>
          <a:off x="1429708" y="5329077"/>
          <a:ext cx="4279041" cy="93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4" imgW="2101950" imgH="459626" progId="Visio.Drawing.11">
                  <p:embed/>
                </p:oleObj>
              </mc:Choice>
              <mc:Fallback>
                <p:oleObj name="Visio" r:id="rId4" imgW="2101950" imgH="4596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9708" y="5329077"/>
                        <a:ext cx="4279041" cy="93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8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loops using workflows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03515" y="1930077"/>
            <a:ext cx="7703885" cy="4336252"/>
          </a:xfrm>
        </p:spPr>
        <p:txBody>
          <a:bodyPr/>
          <a:lstStyle/>
          <a:p>
            <a:r>
              <a:rPr lang="en-US" dirty="0" smtClean="0"/>
              <a:t>Using standard language constructs</a:t>
            </a:r>
            <a:endParaRPr lang="cs-CZ" dirty="0" smtClean="0"/>
          </a:p>
          <a:p>
            <a:pPr lvl="6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Key idea – asynchronous waiting</a:t>
            </a:r>
          </a:p>
          <a:p>
            <a:pPr lvl="1"/>
            <a:r>
              <a:rPr lang="en-US" dirty="0" smtClean="0"/>
              <a:t>C# – events are not first-class values</a:t>
            </a:r>
          </a:p>
          <a:p>
            <a:pPr lvl="1"/>
            <a:r>
              <a:rPr lang="en-US" dirty="0" smtClean="0"/>
              <a:t>F# – can use functional style (recursion)</a:t>
            </a:r>
            <a:endParaRPr lang="cs-CZ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2" y="2594795"/>
            <a:ext cx="7086598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semaphoreStates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green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orange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Await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Event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this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MouseDown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display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19168" y="2454143"/>
            <a:ext cx="2088232" cy="498109"/>
          </a:xfrm>
          <a:prstGeom prst="wedgeRoundRectCallout">
            <a:avLst>
              <a:gd name="adj1" fmla="val -78461"/>
              <a:gd name="adj2" fmla="val 665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Infinite loop!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698581" y="4110952"/>
            <a:ext cx="2088232" cy="498109"/>
          </a:xfrm>
          <a:prstGeom prst="wedgeRoundRectCallout">
            <a:avLst>
              <a:gd name="adj1" fmla="val -40146"/>
              <a:gd name="adj2" fmla="val -940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Wait for click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GUI programming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Waiting for event</a:t>
            </a:r>
          </a:p>
          <a:p>
            <a:pPr lvl="1"/>
            <a:r>
              <a:rPr lang="en-US" dirty="0" smtClean="0"/>
              <a:t>F# library provides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AwaitEvent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Can be written in C#, but wait for Rx Framework</a:t>
            </a:r>
          </a:p>
          <a:p>
            <a:pPr lvl="1"/>
            <a:r>
              <a:rPr lang="en-US" dirty="0" smtClean="0"/>
              <a:t>Waiting should not block GUI thread</a:t>
            </a:r>
            <a:endParaRPr lang="cs-CZ" dirty="0" smtClean="0"/>
          </a:p>
          <a:p>
            <a:pPr lvl="0"/>
            <a:r>
              <a:rPr lang="en-US" dirty="0" smtClean="0"/>
              <a:t>Running user interface workflow</a:t>
            </a:r>
          </a:p>
          <a:p>
            <a:pPr lvl="1"/>
            <a:r>
              <a:rPr lang="en-US" dirty="0" smtClean="0"/>
              <a:t>Access GUI elements from GUI thread only</a:t>
            </a:r>
          </a:p>
          <a:p>
            <a:pPr lvl="1"/>
            <a:r>
              <a:rPr lang="en-US" dirty="0" smtClean="0"/>
              <a:t>F# library provides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StartImmediate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C# implementation uses task scheduler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717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smiley game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47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1" y="1930077"/>
            <a:ext cx="8166100" cy="4336252"/>
          </a:xfrm>
        </p:spPr>
        <p:txBody>
          <a:bodyPr>
            <a:normAutofit/>
          </a:bodyPr>
          <a:lstStyle/>
          <a:p>
            <a:r>
              <a:rPr lang="en-US" dirty="0"/>
              <a:t>Hipster F# programmer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F# before it was cool </a:t>
            </a:r>
            <a:r>
              <a:rPr lang="en-US" dirty="0" smtClean="0"/>
              <a:t>(blog in May 2006)</a:t>
            </a:r>
          </a:p>
          <a:p>
            <a:pPr lvl="1"/>
            <a:r>
              <a:rPr lang="en-US" dirty="0" smtClean="0"/>
              <a:t>Contributed code to Visual Studio 2010</a:t>
            </a:r>
            <a:endParaRPr lang="en-US" dirty="0"/>
          </a:p>
          <a:p>
            <a:r>
              <a:rPr lang="en-US" dirty="0" smtClean="0"/>
              <a:t>Wrote book about F#</a:t>
            </a:r>
          </a:p>
          <a:p>
            <a:pPr lvl="1"/>
            <a:r>
              <a:rPr lang="en-US" dirty="0" smtClean="0"/>
              <a:t>Functional programming for C# developers</a:t>
            </a:r>
          </a:p>
          <a:p>
            <a:r>
              <a:rPr lang="en-US" dirty="0" smtClean="0"/>
              <a:t>Functional and F# trainings</a:t>
            </a:r>
          </a:p>
          <a:p>
            <a:pPr lvl="1"/>
            <a:r>
              <a:rPr lang="en-US" dirty="0" smtClean="0"/>
              <a:t>with Phil Trelford at SkillsMatter (London)</a:t>
            </a:r>
          </a:p>
          <a:p>
            <a:pPr lvl="1"/>
            <a:r>
              <a:rPr lang="en-US" dirty="0" smtClean="0"/>
              <a:t>Ask us directly </a:t>
            </a:r>
            <a:r>
              <a:rPr lang="en-US" dirty="0" smtClean="0">
                <a:hlinkClick r:id="rId2"/>
              </a:rPr>
              <a:t>tomas@tomasp.net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969246" y="1727199"/>
            <a:ext cx="1720761" cy="2184401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72" y="4864100"/>
            <a:ext cx="1637708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27547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0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6"/>
            <a:ext cx="7703885" cy="4648523"/>
          </a:xfrm>
        </p:spPr>
        <p:txBody>
          <a:bodyPr>
            <a:normAutofit/>
          </a:bodyPr>
          <a:lstStyle/>
          <a:p>
            <a:r>
              <a:rPr lang="en-US" dirty="0" smtClean="0"/>
              <a:t>Program consists of agents</a:t>
            </a:r>
          </a:p>
          <a:p>
            <a:pPr lvl="1"/>
            <a:r>
              <a:rPr lang="en-US" b="1" dirty="0" smtClean="0"/>
              <a:t>Lightweight </a:t>
            </a:r>
            <a:r>
              <a:rPr lang="en-US" dirty="0" smtClean="0"/>
              <a:t>– can create lots of them</a:t>
            </a:r>
            <a:endParaRPr lang="en-US" b="1" dirty="0" smtClean="0"/>
          </a:p>
          <a:p>
            <a:pPr lvl="1"/>
            <a:r>
              <a:rPr lang="en-US" dirty="0" smtClean="0"/>
              <a:t>Written using </a:t>
            </a:r>
            <a:r>
              <a:rPr lang="en-US" b="1" dirty="0" smtClean="0"/>
              <a:t>asynchronous </a:t>
            </a:r>
            <a:r>
              <a:rPr lang="en-US" dirty="0" smtClean="0"/>
              <a:t>workflows</a:t>
            </a:r>
          </a:p>
          <a:p>
            <a:r>
              <a:rPr lang="en-US" dirty="0" smtClean="0"/>
              <a:t>Agents communicate via messages</a:t>
            </a:r>
          </a:p>
          <a:p>
            <a:pPr lvl="1"/>
            <a:r>
              <a:rPr lang="en-US" dirty="0" smtClean="0"/>
              <a:t>Communication is </a:t>
            </a:r>
            <a:r>
              <a:rPr lang="en-US" b="1" dirty="0"/>
              <a:t>t</a:t>
            </a:r>
            <a:r>
              <a:rPr lang="en-US" b="1" dirty="0" smtClean="0"/>
              <a:t>hread-safe </a:t>
            </a:r>
            <a:endParaRPr lang="en-US" dirty="0" smtClean="0"/>
          </a:p>
          <a:p>
            <a:pPr lvl="1"/>
            <a:r>
              <a:rPr lang="en-US" dirty="0" smtClean="0"/>
              <a:t>Messages are </a:t>
            </a:r>
            <a:r>
              <a:rPr lang="en-US" b="1" dirty="0" smtClean="0"/>
              <a:t>queued</a:t>
            </a:r>
            <a:endParaRPr lang="en-US" dirty="0" smtClean="0"/>
          </a:p>
          <a:p>
            <a:r>
              <a:rPr lang="en-US" dirty="0" smtClean="0"/>
              <a:t>Enables parallelism</a:t>
            </a:r>
          </a:p>
          <a:p>
            <a:pPr lvl="1"/>
            <a:r>
              <a:rPr lang="en-US" b="1" dirty="0" smtClean="0"/>
              <a:t>Different agents</a:t>
            </a:r>
            <a:r>
              <a:rPr lang="en-US" dirty="0" smtClean="0"/>
              <a:t> vs. </a:t>
            </a:r>
            <a:r>
              <a:rPr lang="en-US" b="1" dirty="0" smtClean="0"/>
              <a:t>multiple instances</a:t>
            </a:r>
          </a:p>
        </p:txBody>
      </p:sp>
    </p:spTree>
    <p:extLst>
      <p:ext uri="{BB962C8B-B14F-4D97-AF65-F5344CB8AC3E}">
        <p14:creationId xmlns:p14="http://schemas.microsoft.com/office/powerpoint/2010/main" val="32519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agent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803400"/>
            <a:ext cx="8293100" cy="4724400"/>
          </a:xfrm>
        </p:spPr>
        <p:txBody>
          <a:bodyPr/>
          <a:lstStyle/>
          <a:p>
            <a:r>
              <a:rPr lang="en-US" dirty="0" smtClean="0"/>
              <a:t>Send “Hello” to the caller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Waiting for message is asynchronous</a:t>
            </a:r>
          </a:p>
          <a:p>
            <a:pPr lvl="1"/>
            <a:r>
              <a:rPr lang="en-US" dirty="0" smtClean="0"/>
              <a:t>Can perform long-running I/O before replying</a:t>
            </a:r>
            <a:endParaRPr lang="en-US" dirty="0"/>
          </a:p>
          <a:p>
            <a:r>
              <a:rPr lang="en-US" dirty="0" smtClean="0"/>
              <a:t>Calling agent asynchronously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71173" y="2463364"/>
            <a:ext cx="6264727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echo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rchan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Receive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rchan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Reply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"Hello 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})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473" y="5745385"/>
            <a:ext cx="7353299" cy="495108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echo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PostAndAsyncReply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ch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"Tomas"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ch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271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crawling agent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75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sequences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1615" y="1930077"/>
            <a:ext cx="7703885" cy="4336252"/>
          </a:xfrm>
        </p:spPr>
        <p:txBody>
          <a:bodyPr/>
          <a:lstStyle/>
          <a:p>
            <a:r>
              <a:rPr lang="en-US" dirty="0" smtClean="0"/>
              <a:t>Returning multiple values asynchronously</a:t>
            </a:r>
          </a:p>
          <a:p>
            <a:pPr lvl="1"/>
            <a:r>
              <a:rPr lang="en-US" dirty="0" smtClean="0"/>
              <a:t>Think </a:t>
            </a:r>
            <a:r>
              <a:rPr lang="en-US" b="1" dirty="0" smtClean="0"/>
              <a:t>Task</a:t>
            </a:r>
            <a:r>
              <a:rPr lang="en-US" dirty="0" smtClean="0"/>
              <a:t> and </a:t>
            </a:r>
            <a:r>
              <a:rPr lang="en-US" b="1" dirty="0" err="1" smtClean="0"/>
              <a:t>IEnumerable</a:t>
            </a:r>
            <a:r>
              <a:rPr lang="en-US" dirty="0" smtClean="0"/>
              <a:t> in one</a:t>
            </a:r>
          </a:p>
          <a:p>
            <a:pPr lvl="1"/>
            <a:r>
              <a:rPr lang="en-US" dirty="0" smtClean="0"/>
              <a:t>Supported by F# computation syntax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Works nicely with asynchronous workflows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520373" y="3479364"/>
            <a:ext cx="6264727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readLines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stream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Stream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asyncSeq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canReadLine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stream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readNextLine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stream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0371" y="5603681"/>
            <a:ext cx="6264727" cy="772107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input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printfn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"Downloaded: %s"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323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/>
              <a:t>First-class async support</a:t>
            </a:r>
          </a:p>
          <a:p>
            <a:pPr lvl="1"/>
            <a:r>
              <a:rPr lang="en-US" dirty="0" smtClean="0"/>
              <a:t>Available in F# now and in C# 5.0 (probably)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Allows interesting patterns</a:t>
            </a:r>
          </a:p>
          <a:p>
            <a:pPr lvl="1"/>
            <a:r>
              <a:rPr lang="en-US" dirty="0" smtClean="0"/>
              <a:t>Parallel programming, GUI programming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F# has a few more things</a:t>
            </a:r>
          </a:p>
          <a:p>
            <a:pPr lvl="1"/>
            <a:r>
              <a:rPr lang="en-US" dirty="0" smtClean="0"/>
              <a:t>Easy to call from C# using </a:t>
            </a:r>
            <a:r>
              <a:rPr lang="en-US" b="1" dirty="0" smtClean="0"/>
              <a:t>await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5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F# books and trainings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http://functional-programming.net</a:t>
            </a:r>
            <a:endParaRPr lang="en-US" dirty="0"/>
          </a:p>
          <a:p>
            <a:r>
              <a:rPr lang="en-US" dirty="0" smtClean="0"/>
              <a:t>Contact details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tomas@tomasp.net</a:t>
            </a:r>
            <a:r>
              <a:rPr lang="en-US" dirty="0" smtClean="0"/>
              <a:t> | @</a:t>
            </a:r>
            <a:r>
              <a:rPr lang="en-US" dirty="0" err="1" smtClean="0"/>
              <a:t>tomaspetricek</a:t>
            </a:r>
            <a:endParaRPr lang="en-US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52" y="1739577"/>
            <a:ext cx="1591548" cy="354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3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queline\Documents\My Dropbox\IT\ddd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830513"/>
            <a:ext cx="19526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Microsoft: Be what's nex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445125"/>
            <a:ext cx="1657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Description: https://lh6.googleusercontent.com/-mLWn1vdKwYQ/TjgqMK9pZ8I/AAAAAAAACEc/M2263VTP5VU/s128/2_ulster_logo50mm_col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981075"/>
            <a:ext cx="1219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 descr="Description: https://lh6.googleusercontent.com/-HW9URCQkiI4/TlytZKyReLI/AAAAAAAACGQ/vgN5oaPk0SY/s128/logo_jetbrai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84725"/>
            <a:ext cx="1219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" descr="Description: PluralS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30559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escription: https://lh4.googleusercontent.com/-ci8JbjVal2I/Tl-BrK4EywI/AAAAAAAACGc/hLXyerkQkBQ/s128/RG-simpletools-onwhite%252520%2525281%25252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1219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6" descr="Description: https://lh3.googleusercontent.com/-5bZve8u5_BE/TmTDOSVFS_I/AAAAAAAACGw/ZET4L2DibLg/s128/Typemock%252520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1700213"/>
            <a:ext cx="1219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7" descr="Description: https://lh5.googleusercontent.com/-U6ADmfky8hc/ToGoNNpnEqI/AAAAAAAACG8/TFCKOIe1tKA/s128/moose_c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773238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AutoShape 13" descr="https://mail.google.com/mail/?ui=2&amp;ik=1878683ecd&amp;view=att&amp;th=1318fe698a0cef76&amp;attid=0.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9" name="AutoShape 16" descr="https://mail.google.com/mail/?ui=2&amp;ik=1878683ecd&amp;view=att&amp;th=1318fe698a0cef76&amp;attid=0.1&amp;disp=inline&amp;zw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0" name="AutoShape 18" descr="https://mail.google.com/mail/?ui=2&amp;ik=1878683ecd&amp;view=att&amp;th=1318fe698a0cef76&amp;attid=0.1&amp;disp=inline&amp;zw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61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664075"/>
            <a:ext cx="21701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8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371959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4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to write</a:t>
            </a:r>
          </a:p>
          <a:p>
            <a:r>
              <a:rPr lang="en-US" dirty="0" smtClean="0"/>
              <a:t>Can use loops and exception handling</a:t>
            </a:r>
          </a:p>
          <a:p>
            <a:r>
              <a:rPr lang="en-US" dirty="0" smtClean="0"/>
              <a:t>Blocks thread and does not scale!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30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Event-based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6"/>
            <a:ext cx="7703885" cy="46612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Makes code more scalable</a:t>
            </a:r>
          </a:p>
          <a:p>
            <a:r>
              <a:rPr lang="en-US" dirty="0" smtClean="0"/>
              <a:t>Impossible to read &amp; write by mere mortals</a:t>
            </a:r>
          </a:p>
          <a:p>
            <a:r>
              <a:rPr lang="en-US" dirty="0" smtClean="0"/>
              <a:t>Can be surprisingly popular (Node.js)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132106" y="2013434"/>
            <a:ext cx="7237194" cy="1880103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DownloadDataCompleted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=&gt;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BeginWrite</a:t>
            </a:r>
            <a:endParaRPr lang="en-US" dirty="0" smtClean="0">
              <a:solidFill>
                <a:srgbClr val="020002"/>
              </a:solidFill>
              <a:latin typeface="Consolas"/>
            </a:endParaRPr>
          </a:p>
          <a:p>
            <a:r>
              <a:rPr lang="en-US" dirty="0">
                <a:solidFill>
                  <a:srgbClr val="020002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Length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=&gt;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EndRead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Async(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54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7"/>
            <a:ext cx="7703885" cy="439452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to </a:t>
            </a:r>
            <a:r>
              <a:rPr lang="en-US" i="1" dirty="0" smtClean="0"/>
              <a:t>change</a:t>
            </a:r>
            <a:r>
              <a:rPr lang="en-US" dirty="0" smtClean="0"/>
              <a:t>, easy to write</a:t>
            </a:r>
          </a:p>
          <a:p>
            <a:r>
              <a:rPr lang="en-US" dirty="0" smtClean="0"/>
              <a:t>Can use loops and exception handling</a:t>
            </a:r>
          </a:p>
          <a:p>
            <a:r>
              <a:rPr lang="en-US" dirty="0" smtClean="0"/>
              <a:t>Scalable – no blocking of threads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DownloadDataTaskAsync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Asynchronous code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79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Crawling the Web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14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 workflows in F# and C#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1" y="1866577"/>
            <a:ext cx="8013700" cy="4336252"/>
          </a:xfrm>
        </p:spPr>
        <p:txBody>
          <a:bodyPr/>
          <a:lstStyle/>
          <a:p>
            <a:r>
              <a:rPr lang="en-US" dirty="0"/>
              <a:t>C# – Return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/>
              <a:t> and add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/>
              <a:t> and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await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F# – Wrap in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 and use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US" dirty="0" smtClean="0"/>
              <a:t> keyword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4901" y="2526864"/>
            <a:ext cx="6781800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Task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PageLength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Uri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DownloadStringTaskAsync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Length;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902" y="5072093"/>
            <a:ext cx="6781800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ageLength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Uri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async 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let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let!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AsyncD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ownloadString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Length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  <p:pic>
        <p:nvPicPr>
          <p:cNvPr id="9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8" y="2622550"/>
            <a:ext cx="88979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nk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1" y="2568575"/>
            <a:ext cx="1257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nk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3160141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160141"/>
            <a:ext cx="1371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5175250"/>
            <a:ext cx="88979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nk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70974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nk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1" y="5670057"/>
            <a:ext cx="774699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2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workflows in F# and C#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301" y="1930076"/>
            <a:ext cx="8102600" cy="4559623"/>
          </a:xfrm>
        </p:spPr>
        <p:txBody>
          <a:bodyPr/>
          <a:lstStyle/>
          <a:p>
            <a:r>
              <a:rPr lang="en-US" dirty="0" smtClean="0"/>
              <a:t>Async Programming Differences </a:t>
            </a:r>
          </a:p>
          <a:p>
            <a:pPr lvl="1"/>
            <a:r>
              <a:rPr lang="en-US" b="1" dirty="0"/>
              <a:t>Await </a:t>
            </a:r>
            <a:r>
              <a:rPr lang="en-US" dirty="0"/>
              <a:t>– </a:t>
            </a:r>
            <a:r>
              <a:rPr lang="en-US" dirty="0" smtClean="0"/>
              <a:t>Can </a:t>
            </a:r>
            <a:r>
              <a:rPr lang="en-US" dirty="0"/>
              <a:t>be used inside expression in C#</a:t>
            </a:r>
          </a:p>
          <a:p>
            <a:pPr lvl="1"/>
            <a:r>
              <a:rPr lang="en-US" b="1" dirty="0"/>
              <a:t>Compilation </a:t>
            </a:r>
            <a:r>
              <a:rPr lang="en-US" dirty="0"/>
              <a:t>– </a:t>
            </a:r>
            <a:r>
              <a:rPr lang="en-US" dirty="0" smtClean="0"/>
              <a:t>Lambda </a:t>
            </a:r>
            <a:r>
              <a:rPr lang="en-US" dirty="0"/>
              <a:t>functions vs. state machines</a:t>
            </a:r>
          </a:p>
          <a:p>
            <a:pPr lvl="1"/>
            <a:r>
              <a:rPr lang="en-US" b="1" dirty="0" smtClean="0"/>
              <a:t>Running vs. delayed</a:t>
            </a:r>
            <a:r>
              <a:rPr lang="en-US" dirty="0" smtClean="0"/>
              <a:t> – C# creates started Tasks</a:t>
            </a:r>
          </a:p>
          <a:p>
            <a:pPr lvl="1"/>
            <a:r>
              <a:rPr lang="en-US" b="1" dirty="0" smtClean="0"/>
              <a:t>Cancellation </a:t>
            </a:r>
            <a:r>
              <a:rPr lang="en-US" dirty="0" smtClean="0"/>
              <a:t>– F# inserts cancellation checks</a:t>
            </a:r>
          </a:p>
          <a:p>
            <a:r>
              <a:rPr lang="en-US" dirty="0" smtClean="0"/>
              <a:t>Other differences</a:t>
            </a:r>
          </a:p>
          <a:p>
            <a:pPr lvl="1"/>
            <a:r>
              <a:rPr lang="en-US" b="1" dirty="0" smtClean="0"/>
              <a:t>Availability </a:t>
            </a:r>
            <a:r>
              <a:rPr lang="en-US" dirty="0" smtClean="0"/>
              <a:t>– F# async workflows used since 2008</a:t>
            </a:r>
          </a:p>
          <a:p>
            <a:pPr lvl="1"/>
            <a:r>
              <a:rPr lang="en-US" b="1" dirty="0" smtClean="0"/>
              <a:t>Built-in? </a:t>
            </a:r>
            <a:r>
              <a:rPr lang="en-US" dirty="0"/>
              <a:t> </a:t>
            </a:r>
            <a:r>
              <a:rPr lang="en-US" dirty="0" smtClean="0"/>
              <a:t>Computation expressions are more general</a:t>
            </a:r>
          </a:p>
        </p:txBody>
      </p:sp>
    </p:spTree>
    <p:extLst>
      <p:ext uri="{BB962C8B-B14F-4D97-AF65-F5344CB8AC3E}">
        <p14:creationId xmlns:p14="http://schemas.microsoft.com/office/powerpoint/2010/main" val="1304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3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6168</TotalTime>
  <Words>995</Words>
  <Application>Microsoft Office PowerPoint</Application>
  <PresentationFormat>On-screen Show (4:3)</PresentationFormat>
  <Paragraphs>228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Perception</vt:lpstr>
      <vt:lpstr>Visio</vt:lpstr>
      <vt:lpstr>Asynchronous programming with F# and C#</vt:lpstr>
      <vt:lpstr>About me</vt:lpstr>
      <vt:lpstr>Plan of the talk</vt:lpstr>
      <vt:lpstr>Synchronous code</vt:lpstr>
      <vt:lpstr>Event-based code</vt:lpstr>
      <vt:lpstr>Synchronous code</vt:lpstr>
      <vt:lpstr>Demo</vt:lpstr>
      <vt:lpstr>Async workflows in F# and C#</vt:lpstr>
      <vt:lpstr>Async workflows in F# and C#</vt:lpstr>
      <vt:lpstr>Demo</vt:lpstr>
      <vt:lpstr>Plan of the talk</vt:lpstr>
      <vt:lpstr>Parallel asynchronous programming</vt:lpstr>
      <vt:lpstr>Declarative parallelism</vt:lpstr>
      <vt:lpstr>Task-based parallelism</vt:lpstr>
      <vt:lpstr>Demo</vt:lpstr>
      <vt:lpstr>Async GUI programming</vt:lpstr>
      <vt:lpstr>Writing loops using workflows</vt:lpstr>
      <vt:lpstr>Asynchronous GUI programming</vt:lpstr>
      <vt:lpstr>Demo</vt:lpstr>
      <vt:lpstr>Plan of the talk</vt:lpstr>
      <vt:lpstr>Agent-based programming</vt:lpstr>
      <vt:lpstr>Simple agent in F#</vt:lpstr>
      <vt:lpstr>Demo</vt:lpstr>
      <vt:lpstr>Asynchronous sequences</vt:lpstr>
      <vt:lpstr>Conclusions</vt:lpstr>
      <vt:lpstr>Thanks!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 Petricek</cp:lastModifiedBy>
  <cp:revision>242</cp:revision>
  <dcterms:created xsi:type="dcterms:W3CDTF">2010-11-22T18:20:19Z</dcterms:created>
  <dcterms:modified xsi:type="dcterms:W3CDTF">2011-12-08T02:29:37Z</dcterms:modified>
</cp:coreProperties>
</file>